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1"/>
  </p:notesMasterIdLst>
  <p:sldIdLst>
    <p:sldId id="1081" r:id="rId2"/>
    <p:sldId id="1086" r:id="rId3"/>
    <p:sldId id="1085" r:id="rId4"/>
    <p:sldId id="1084" r:id="rId5"/>
    <p:sldId id="1083" r:id="rId6"/>
    <p:sldId id="1082" r:id="rId7"/>
    <p:sldId id="1176" r:id="rId8"/>
    <p:sldId id="1293" r:id="rId9"/>
    <p:sldId id="1369" r:id="rId10"/>
    <p:sldId id="1294" r:id="rId11"/>
    <p:sldId id="1296" r:id="rId12"/>
    <p:sldId id="1295" r:id="rId13"/>
    <p:sldId id="1314" r:id="rId14"/>
    <p:sldId id="1289" r:id="rId15"/>
    <p:sldId id="1290" r:id="rId16"/>
    <p:sldId id="1316" r:id="rId17"/>
    <p:sldId id="1315" r:id="rId18"/>
    <p:sldId id="1291" r:id="rId19"/>
    <p:sldId id="1370" r:id="rId20"/>
    <p:sldId id="304" r:id="rId21"/>
    <p:sldId id="1095" r:id="rId22"/>
    <p:sldId id="1097" r:id="rId23"/>
    <p:sldId id="1098" r:id="rId24"/>
    <p:sldId id="1099" r:id="rId25"/>
    <p:sldId id="1100" r:id="rId26"/>
    <p:sldId id="1374" r:id="rId27"/>
    <p:sldId id="1373" r:id="rId28"/>
    <p:sldId id="1101" r:id="rId29"/>
    <p:sldId id="1102" r:id="rId30"/>
    <p:sldId id="1103" r:id="rId31"/>
    <p:sldId id="1408" r:id="rId32"/>
    <p:sldId id="1104" r:id="rId33"/>
    <p:sldId id="1105" r:id="rId34"/>
    <p:sldId id="1106" r:id="rId35"/>
    <p:sldId id="1107" r:id="rId36"/>
    <p:sldId id="1127" r:id="rId37"/>
    <p:sldId id="1128" r:id="rId38"/>
    <p:sldId id="1119" r:id="rId39"/>
    <p:sldId id="1136" r:id="rId40"/>
    <p:sldId id="1139" r:id="rId41"/>
    <p:sldId id="1132" r:id="rId42"/>
    <p:sldId id="1130" r:id="rId43"/>
    <p:sldId id="1131" r:id="rId44"/>
    <p:sldId id="1134" r:id="rId45"/>
    <p:sldId id="1140" r:id="rId46"/>
    <p:sldId id="1142" r:id="rId47"/>
    <p:sldId id="1137" r:id="rId48"/>
    <p:sldId id="1181" r:id="rId49"/>
    <p:sldId id="1129" r:id="rId50"/>
    <p:sldId id="1143" r:id="rId51"/>
    <p:sldId id="1180" r:id="rId52"/>
    <p:sldId id="1144" r:id="rId53"/>
    <p:sldId id="1120" r:id="rId54"/>
    <p:sldId id="1145" r:id="rId55"/>
    <p:sldId id="1170" r:id="rId56"/>
    <p:sldId id="1146" r:id="rId57"/>
    <p:sldId id="270" r:id="rId58"/>
    <p:sldId id="1171" r:id="rId59"/>
    <p:sldId id="1183" r:id="rId60"/>
    <p:sldId id="309" r:id="rId61"/>
    <p:sldId id="1184" r:id="rId62"/>
    <p:sldId id="271" r:id="rId63"/>
    <p:sldId id="272" r:id="rId64"/>
    <p:sldId id="1202" r:id="rId65"/>
    <p:sldId id="1185" r:id="rId66"/>
    <p:sldId id="273" r:id="rId67"/>
    <p:sldId id="1186" r:id="rId68"/>
    <p:sldId id="1187" r:id="rId69"/>
    <p:sldId id="1188" r:id="rId70"/>
    <p:sldId id="1189" r:id="rId71"/>
    <p:sldId id="274" r:id="rId72"/>
    <p:sldId id="1191" r:id="rId73"/>
    <p:sldId id="1199" r:id="rId74"/>
    <p:sldId id="1194" r:id="rId75"/>
    <p:sldId id="1196" r:id="rId76"/>
    <p:sldId id="1200" r:id="rId77"/>
    <p:sldId id="1197" r:id="rId78"/>
    <p:sldId id="1198" r:id="rId79"/>
    <p:sldId id="1201" r:id="rId80"/>
    <p:sldId id="1192" r:id="rId81"/>
    <p:sldId id="316" r:id="rId82"/>
    <p:sldId id="280" r:id="rId83"/>
    <p:sldId id="1204" r:id="rId84"/>
    <p:sldId id="1203" r:id="rId85"/>
    <p:sldId id="1205" r:id="rId86"/>
    <p:sldId id="1206" r:id="rId87"/>
    <p:sldId id="1207" r:id="rId88"/>
    <p:sldId id="1208" r:id="rId89"/>
    <p:sldId id="1214" r:id="rId90"/>
    <p:sldId id="1209" r:id="rId91"/>
    <p:sldId id="275" r:id="rId92"/>
    <p:sldId id="1210" r:id="rId93"/>
    <p:sldId id="281" r:id="rId94"/>
    <p:sldId id="1211" r:id="rId95"/>
    <p:sldId id="282" r:id="rId96"/>
    <p:sldId id="1218" r:id="rId97"/>
    <p:sldId id="283" r:id="rId98"/>
    <p:sldId id="1190" r:id="rId99"/>
    <p:sldId id="1215" r:id="rId100"/>
    <p:sldId id="284" r:id="rId101"/>
    <p:sldId id="1216" r:id="rId102"/>
    <p:sldId id="1212" r:id="rId103"/>
    <p:sldId id="286" r:id="rId104"/>
    <p:sldId id="1223" r:id="rId105"/>
    <p:sldId id="1224" r:id="rId106"/>
    <p:sldId id="1225" r:id="rId107"/>
    <p:sldId id="1226" r:id="rId108"/>
    <p:sldId id="1227" r:id="rId109"/>
    <p:sldId id="1228" r:id="rId110"/>
    <p:sldId id="1232" r:id="rId111"/>
    <p:sldId id="1229" r:id="rId112"/>
    <p:sldId id="1230" r:id="rId113"/>
    <p:sldId id="1231" r:id="rId114"/>
    <p:sldId id="1213" r:id="rId115"/>
    <p:sldId id="285" r:id="rId116"/>
    <p:sldId id="1219" r:id="rId117"/>
    <p:sldId id="594" r:id="rId118"/>
    <p:sldId id="1242" r:id="rId119"/>
    <p:sldId id="1258" r:id="rId120"/>
    <p:sldId id="1269" r:id="rId121"/>
    <p:sldId id="1254" r:id="rId122"/>
    <p:sldId id="1367" r:id="rId123"/>
    <p:sldId id="1356" r:id="rId124"/>
    <p:sldId id="1357" r:id="rId125"/>
    <p:sldId id="1358" r:id="rId126"/>
    <p:sldId id="1368" r:id="rId127"/>
    <p:sldId id="1366" r:id="rId128"/>
    <p:sldId id="1267" r:id="rId129"/>
    <p:sldId id="1268" r:id="rId130"/>
    <p:sldId id="1274" r:id="rId131"/>
    <p:sldId id="1270" r:id="rId132"/>
    <p:sldId id="1271" r:id="rId133"/>
    <p:sldId id="1273" r:id="rId134"/>
    <p:sldId id="1272" r:id="rId135"/>
    <p:sldId id="1260" r:id="rId136"/>
    <p:sldId id="1262" r:id="rId137"/>
    <p:sldId id="1276" r:id="rId138"/>
    <p:sldId id="1283" r:id="rId139"/>
    <p:sldId id="1284" r:id="rId140"/>
    <p:sldId id="1285" r:id="rId141"/>
    <p:sldId id="1243" r:id="rId142"/>
    <p:sldId id="1287" r:id="rId143"/>
    <p:sldId id="1288" r:id="rId144"/>
    <p:sldId id="1247" r:id="rId145"/>
    <p:sldId id="1278" r:id="rId146"/>
    <p:sldId id="1279" r:id="rId147"/>
    <p:sldId id="1280" r:id="rId148"/>
    <p:sldId id="1281" r:id="rId149"/>
    <p:sldId id="1282" r:id="rId150"/>
    <p:sldId id="1147" r:id="rId151"/>
    <p:sldId id="1148" r:id="rId152"/>
    <p:sldId id="1149" r:id="rId153"/>
    <p:sldId id="1150" r:id="rId154"/>
    <p:sldId id="1151" r:id="rId155"/>
    <p:sldId id="1152" r:id="rId156"/>
    <p:sldId id="1153" r:id="rId157"/>
    <p:sldId id="1154" r:id="rId158"/>
    <p:sldId id="1155" r:id="rId159"/>
    <p:sldId id="1156" r:id="rId160"/>
    <p:sldId id="1055" r:id="rId161"/>
    <p:sldId id="1056" r:id="rId162"/>
    <p:sldId id="1057" r:id="rId163"/>
    <p:sldId id="1058" r:id="rId164"/>
    <p:sldId id="1059" r:id="rId165"/>
    <p:sldId id="1060" r:id="rId166"/>
    <p:sldId id="1061" r:id="rId167"/>
    <p:sldId id="1062" r:id="rId168"/>
    <p:sldId id="1063" r:id="rId169"/>
    <p:sldId id="1064" r:id="rId170"/>
    <p:sldId id="1065" r:id="rId171"/>
    <p:sldId id="1066" r:id="rId172"/>
    <p:sldId id="1067" r:id="rId173"/>
    <p:sldId id="1068" r:id="rId174"/>
    <p:sldId id="1069" r:id="rId175"/>
    <p:sldId id="1070" r:id="rId176"/>
    <p:sldId id="1071" r:id="rId177"/>
    <p:sldId id="1072" r:id="rId178"/>
    <p:sldId id="1073" r:id="rId179"/>
    <p:sldId id="1074" r:id="rId180"/>
    <p:sldId id="1075" r:id="rId181"/>
    <p:sldId id="1076" r:id="rId182"/>
    <p:sldId id="1077" r:id="rId183"/>
    <p:sldId id="1078" r:id="rId184"/>
    <p:sldId id="1079" r:id="rId185"/>
    <p:sldId id="1016" r:id="rId186"/>
    <p:sldId id="531" r:id="rId187"/>
    <p:sldId id="614" r:id="rId188"/>
    <p:sldId id="1017" r:id="rId189"/>
    <p:sldId id="1018" r:id="rId190"/>
    <p:sldId id="1019" r:id="rId191"/>
    <p:sldId id="615" r:id="rId192"/>
    <p:sldId id="1023" r:id="rId193"/>
    <p:sldId id="1020" r:id="rId194"/>
    <p:sldId id="621" r:id="rId195"/>
    <p:sldId id="626" r:id="rId196"/>
    <p:sldId id="1021" r:id="rId197"/>
    <p:sldId id="618" r:id="rId198"/>
    <p:sldId id="620" r:id="rId199"/>
    <p:sldId id="1022" r:id="rId200"/>
    <p:sldId id="622" r:id="rId201"/>
    <p:sldId id="619" r:id="rId202"/>
    <p:sldId id="616" r:id="rId203"/>
    <p:sldId id="1013" r:id="rId204"/>
    <p:sldId id="623" r:id="rId205"/>
    <p:sldId id="676" r:id="rId206"/>
    <p:sldId id="1015" r:id="rId207"/>
    <p:sldId id="1014" r:id="rId208"/>
    <p:sldId id="634" r:id="rId209"/>
    <p:sldId id="636" r:id="rId210"/>
    <p:sldId id="1012" r:id="rId211"/>
    <p:sldId id="653" r:id="rId212"/>
    <p:sldId id="655" r:id="rId213"/>
    <p:sldId id="656" r:id="rId214"/>
    <p:sldId id="657" r:id="rId215"/>
    <p:sldId id="658" r:id="rId216"/>
    <p:sldId id="659" r:id="rId217"/>
    <p:sldId id="660" r:id="rId218"/>
    <p:sldId id="1008" r:id="rId219"/>
    <p:sldId id="635" r:id="rId220"/>
    <p:sldId id="1009" r:id="rId221"/>
    <p:sldId id="641" r:id="rId222"/>
    <p:sldId id="1010" r:id="rId223"/>
    <p:sldId id="642" r:id="rId224"/>
    <p:sldId id="1011" r:id="rId225"/>
    <p:sldId id="643" r:id="rId226"/>
    <p:sldId id="645" r:id="rId227"/>
    <p:sldId id="639" r:id="rId228"/>
    <p:sldId id="646" r:id="rId229"/>
    <p:sldId id="647" r:id="rId230"/>
    <p:sldId id="648" r:id="rId231"/>
    <p:sldId id="649" r:id="rId232"/>
    <p:sldId id="650" r:id="rId233"/>
    <p:sldId id="1005" r:id="rId234"/>
    <p:sldId id="640" r:id="rId235"/>
    <p:sldId id="651" r:id="rId236"/>
    <p:sldId id="1006" r:id="rId237"/>
    <p:sldId id="652" r:id="rId238"/>
    <p:sldId id="663" r:id="rId239"/>
    <p:sldId id="664" r:id="rId240"/>
    <p:sldId id="665" r:id="rId241"/>
    <p:sldId id="667" r:id="rId242"/>
    <p:sldId id="666" r:id="rId243"/>
    <p:sldId id="668" r:id="rId244"/>
    <p:sldId id="661" r:id="rId245"/>
    <p:sldId id="669" r:id="rId246"/>
    <p:sldId id="670" r:id="rId247"/>
    <p:sldId id="671" r:id="rId248"/>
    <p:sldId id="672" r:id="rId249"/>
    <p:sldId id="673" r:id="rId250"/>
    <p:sldId id="674" r:id="rId251"/>
    <p:sldId id="677" r:id="rId252"/>
    <p:sldId id="689" r:id="rId253"/>
    <p:sldId id="690" r:id="rId254"/>
    <p:sldId id="702" r:id="rId255"/>
    <p:sldId id="703" r:id="rId256"/>
    <p:sldId id="704" r:id="rId257"/>
    <p:sldId id="691" r:id="rId258"/>
    <p:sldId id="692" r:id="rId259"/>
    <p:sldId id="693" r:id="rId260"/>
    <p:sldId id="705" r:id="rId261"/>
    <p:sldId id="694" r:id="rId262"/>
    <p:sldId id="695" r:id="rId263"/>
    <p:sldId id="696" r:id="rId264"/>
    <p:sldId id="697" r:id="rId265"/>
    <p:sldId id="698" r:id="rId266"/>
    <p:sldId id="700" r:id="rId267"/>
    <p:sldId id="701" r:id="rId268"/>
    <p:sldId id="706" r:id="rId269"/>
    <p:sldId id="699" r:id="rId270"/>
    <p:sldId id="974" r:id="rId271"/>
    <p:sldId id="975" r:id="rId272"/>
    <p:sldId id="976" r:id="rId273"/>
    <p:sldId id="800" r:id="rId274"/>
    <p:sldId id="977" r:id="rId275"/>
    <p:sldId id="722" r:id="rId276"/>
    <p:sldId id="978" r:id="rId277"/>
    <p:sldId id="979" r:id="rId278"/>
    <p:sldId id="801" r:id="rId279"/>
    <p:sldId id="980" r:id="rId280"/>
    <p:sldId id="723" r:id="rId281"/>
    <p:sldId id="802" r:id="rId282"/>
    <p:sldId id="981" r:id="rId283"/>
    <p:sldId id="733" r:id="rId284"/>
    <p:sldId id="803" r:id="rId285"/>
    <p:sldId id="734" r:id="rId286"/>
    <p:sldId id="804" r:id="rId287"/>
    <p:sldId id="735" r:id="rId288"/>
    <p:sldId id="724" r:id="rId289"/>
    <p:sldId id="736" r:id="rId290"/>
    <p:sldId id="805" r:id="rId291"/>
    <p:sldId id="725" r:id="rId292"/>
    <p:sldId id="806" r:id="rId293"/>
    <p:sldId id="728" r:id="rId294"/>
    <p:sldId id="739" r:id="rId295"/>
    <p:sldId id="740" r:id="rId296"/>
    <p:sldId id="741" r:id="rId297"/>
    <p:sldId id="742" r:id="rId298"/>
    <p:sldId id="807" r:id="rId299"/>
    <p:sldId id="727" r:id="rId300"/>
    <p:sldId id="744" r:id="rId301"/>
    <p:sldId id="748" r:id="rId302"/>
    <p:sldId id="745" r:id="rId303"/>
    <p:sldId id="746" r:id="rId304"/>
    <p:sldId id="747" r:id="rId305"/>
    <p:sldId id="749" r:id="rId306"/>
    <p:sldId id="750" r:id="rId307"/>
    <p:sldId id="751" r:id="rId308"/>
    <p:sldId id="752" r:id="rId309"/>
    <p:sldId id="936" r:id="rId310"/>
    <p:sldId id="938" r:id="rId311"/>
    <p:sldId id="939" r:id="rId312"/>
    <p:sldId id="982" r:id="rId313"/>
    <p:sldId id="808" r:id="rId314"/>
    <p:sldId id="755" r:id="rId315"/>
    <p:sldId id="937" r:id="rId316"/>
    <p:sldId id="757" r:id="rId317"/>
    <p:sldId id="857" r:id="rId318"/>
    <p:sldId id="756" r:id="rId319"/>
    <p:sldId id="940" r:id="rId320"/>
    <p:sldId id="941" r:id="rId321"/>
    <p:sldId id="942" r:id="rId322"/>
    <p:sldId id="943" r:id="rId323"/>
    <p:sldId id="944" r:id="rId324"/>
    <p:sldId id="945" r:id="rId325"/>
    <p:sldId id="946" r:id="rId326"/>
    <p:sldId id="947" r:id="rId327"/>
    <p:sldId id="948" r:id="rId328"/>
    <p:sldId id="949" r:id="rId329"/>
    <p:sldId id="950" r:id="rId330"/>
    <p:sldId id="951" r:id="rId331"/>
    <p:sldId id="952" r:id="rId332"/>
    <p:sldId id="953" r:id="rId333"/>
    <p:sldId id="954" r:id="rId334"/>
    <p:sldId id="955" r:id="rId335"/>
    <p:sldId id="956" r:id="rId336"/>
    <p:sldId id="957" r:id="rId337"/>
    <p:sldId id="958" r:id="rId338"/>
    <p:sldId id="959" r:id="rId339"/>
    <p:sldId id="960" r:id="rId340"/>
    <p:sldId id="961" r:id="rId341"/>
    <p:sldId id="962" r:id="rId342"/>
    <p:sldId id="963" r:id="rId343"/>
    <p:sldId id="964" r:id="rId344"/>
    <p:sldId id="965" r:id="rId345"/>
    <p:sldId id="966" r:id="rId346"/>
    <p:sldId id="967" r:id="rId347"/>
    <p:sldId id="968" r:id="rId348"/>
    <p:sldId id="862" r:id="rId349"/>
    <p:sldId id="863" r:id="rId350"/>
    <p:sldId id="865" r:id="rId351"/>
    <p:sldId id="864" r:id="rId352"/>
    <p:sldId id="894" r:id="rId353"/>
    <p:sldId id="892" r:id="rId354"/>
    <p:sldId id="893" r:id="rId355"/>
    <p:sldId id="924" r:id="rId356"/>
    <p:sldId id="925" r:id="rId357"/>
    <p:sldId id="969" r:id="rId358"/>
    <p:sldId id="970" r:id="rId359"/>
    <p:sldId id="971" r:id="rId360"/>
    <p:sldId id="972" r:id="rId361"/>
    <p:sldId id="973" r:id="rId362"/>
    <p:sldId id="926" r:id="rId363"/>
    <p:sldId id="927" r:id="rId364"/>
    <p:sldId id="928" r:id="rId365"/>
    <p:sldId id="934" r:id="rId366"/>
    <p:sldId id="935" r:id="rId367"/>
    <p:sldId id="983" r:id="rId368"/>
    <p:sldId id="988" r:id="rId369"/>
    <p:sldId id="716" r:id="rId370"/>
    <p:sldId id="987" r:id="rId371"/>
    <p:sldId id="989" r:id="rId372"/>
    <p:sldId id="720" r:id="rId373"/>
    <p:sldId id="990" r:id="rId374"/>
    <p:sldId id="718" r:id="rId375"/>
    <p:sldId id="994" r:id="rId376"/>
    <p:sldId id="719" r:id="rId377"/>
    <p:sldId id="995" r:id="rId378"/>
    <p:sldId id="1004" r:id="rId379"/>
    <p:sldId id="708" r:id="rId380"/>
    <p:sldId id="709" r:id="rId381"/>
    <p:sldId id="710" r:id="rId382"/>
    <p:sldId id="997" r:id="rId383"/>
    <p:sldId id="996" r:id="rId384"/>
    <p:sldId id="998" r:id="rId385"/>
    <p:sldId id="712" r:id="rId386"/>
    <p:sldId id="713" r:id="rId387"/>
    <p:sldId id="715" r:id="rId388"/>
    <p:sldId id="1000" r:id="rId389"/>
    <p:sldId id="1001" r:id="rId390"/>
    <p:sldId id="1002" r:id="rId391"/>
    <p:sldId id="1300" r:id="rId392"/>
    <p:sldId id="567" r:id="rId393"/>
    <p:sldId id="1319" r:id="rId394"/>
    <p:sldId id="570" r:id="rId395"/>
    <p:sldId id="1301" r:id="rId396"/>
    <p:sldId id="1326" r:id="rId397"/>
    <p:sldId id="1312" r:id="rId398"/>
    <p:sldId id="1338" r:id="rId399"/>
    <p:sldId id="1327" r:id="rId400"/>
    <p:sldId id="1302" r:id="rId401"/>
    <p:sldId id="1317" r:id="rId402"/>
    <p:sldId id="1313" r:id="rId403"/>
    <p:sldId id="1318" r:id="rId404"/>
    <p:sldId id="1305" r:id="rId405"/>
    <p:sldId id="1320" r:id="rId406"/>
    <p:sldId id="1307" r:id="rId407"/>
    <p:sldId id="1323" r:id="rId408"/>
    <p:sldId id="1322" r:id="rId409"/>
    <p:sldId id="1321" r:id="rId410"/>
    <p:sldId id="1325" r:id="rId411"/>
    <p:sldId id="1324" r:id="rId412"/>
    <p:sldId id="1328" r:id="rId413"/>
    <p:sldId id="1308" r:id="rId414"/>
    <p:sldId id="1329" r:id="rId415"/>
    <p:sldId id="1330" r:id="rId416"/>
    <p:sldId id="1339" r:id="rId417"/>
    <p:sldId id="1331" r:id="rId418"/>
    <p:sldId id="1332" r:id="rId419"/>
    <p:sldId id="1333" r:id="rId420"/>
    <p:sldId id="1340" r:id="rId421"/>
    <p:sldId id="1334" r:id="rId422"/>
    <p:sldId id="1335" r:id="rId423"/>
    <p:sldId id="1342" r:id="rId424"/>
    <p:sldId id="1336" r:id="rId425"/>
    <p:sldId id="1337" r:id="rId426"/>
    <p:sldId id="1341" r:id="rId427"/>
    <p:sldId id="1378" r:id="rId428"/>
    <p:sldId id="1379" r:id="rId429"/>
    <p:sldId id="1380" r:id="rId430"/>
    <p:sldId id="1381" r:id="rId431"/>
    <p:sldId id="1343" r:id="rId432"/>
    <p:sldId id="1348" r:id="rId433"/>
    <p:sldId id="1346" r:id="rId434"/>
    <p:sldId id="1372" r:id="rId435"/>
    <p:sldId id="1365" r:id="rId436"/>
    <p:sldId id="1407" r:id="rId437"/>
    <p:sldId id="1360" r:id="rId438"/>
    <p:sldId id="1349" r:id="rId439"/>
    <p:sldId id="1359" r:id="rId440"/>
    <p:sldId id="1383" r:id="rId441"/>
    <p:sldId id="1395" r:id="rId442"/>
    <p:sldId id="1394" r:id="rId443"/>
    <p:sldId id="1396" r:id="rId444"/>
    <p:sldId id="1382" r:id="rId445"/>
    <p:sldId id="1391" r:id="rId446"/>
    <p:sldId id="1392" r:id="rId447"/>
    <p:sldId id="1406" r:id="rId448"/>
    <p:sldId id="1376" r:id="rId449"/>
    <p:sldId id="1398" r:id="rId450"/>
    <p:sldId id="1377" r:id="rId451"/>
    <p:sldId id="1399" r:id="rId452"/>
    <p:sldId id="1402" r:id="rId453"/>
    <p:sldId id="1401" r:id="rId454"/>
    <p:sldId id="1400" r:id="rId455"/>
    <p:sldId id="1403" r:id="rId456"/>
    <p:sldId id="1404" r:id="rId457"/>
    <p:sldId id="1384" r:id="rId458"/>
    <p:sldId id="1405" r:id="rId459"/>
    <p:sldId id="1389" r:id="rId4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CC1EC4-0DE3-4C13-9566-544BEBCEF2DE}">
          <p14:sldIdLst>
            <p14:sldId id="1081"/>
            <p14:sldId id="1086"/>
            <p14:sldId id="1085"/>
            <p14:sldId id="1084"/>
            <p14:sldId id="1083"/>
            <p14:sldId id="1082"/>
            <p14:sldId id="1176"/>
            <p14:sldId id="1293"/>
            <p14:sldId id="1369"/>
            <p14:sldId id="1294"/>
            <p14:sldId id="1296"/>
            <p14:sldId id="1295"/>
            <p14:sldId id="1314"/>
            <p14:sldId id="1289"/>
            <p14:sldId id="1290"/>
            <p14:sldId id="1316"/>
            <p14:sldId id="1315"/>
            <p14:sldId id="1291"/>
            <p14:sldId id="1370"/>
            <p14:sldId id="304"/>
            <p14:sldId id="1095"/>
            <p14:sldId id="1097"/>
            <p14:sldId id="1098"/>
            <p14:sldId id="1099"/>
            <p14:sldId id="1100"/>
            <p14:sldId id="1374"/>
            <p14:sldId id="1373"/>
            <p14:sldId id="1101"/>
            <p14:sldId id="1102"/>
            <p14:sldId id="1103"/>
            <p14:sldId id="1408"/>
            <p14:sldId id="1104"/>
            <p14:sldId id="1105"/>
            <p14:sldId id="1106"/>
            <p14:sldId id="1107"/>
            <p14:sldId id="1127"/>
            <p14:sldId id="1128"/>
            <p14:sldId id="1119"/>
            <p14:sldId id="1136"/>
            <p14:sldId id="1139"/>
            <p14:sldId id="1132"/>
            <p14:sldId id="1130"/>
            <p14:sldId id="1131"/>
            <p14:sldId id="1134"/>
            <p14:sldId id="1140"/>
            <p14:sldId id="1142"/>
            <p14:sldId id="1137"/>
            <p14:sldId id="1181"/>
            <p14:sldId id="1129"/>
            <p14:sldId id="1143"/>
            <p14:sldId id="1180"/>
            <p14:sldId id="1144"/>
            <p14:sldId id="1120"/>
            <p14:sldId id="1145"/>
            <p14:sldId id="1170"/>
            <p14:sldId id="1146"/>
            <p14:sldId id="270"/>
            <p14:sldId id="1171"/>
            <p14:sldId id="1183"/>
            <p14:sldId id="309"/>
            <p14:sldId id="1184"/>
            <p14:sldId id="271"/>
            <p14:sldId id="272"/>
            <p14:sldId id="1202"/>
            <p14:sldId id="1185"/>
            <p14:sldId id="273"/>
            <p14:sldId id="1186"/>
            <p14:sldId id="1187"/>
            <p14:sldId id="1188"/>
            <p14:sldId id="1189"/>
            <p14:sldId id="274"/>
            <p14:sldId id="1191"/>
            <p14:sldId id="1199"/>
            <p14:sldId id="1194"/>
            <p14:sldId id="1196"/>
            <p14:sldId id="1200"/>
            <p14:sldId id="1197"/>
            <p14:sldId id="1198"/>
            <p14:sldId id="1201"/>
            <p14:sldId id="1192"/>
            <p14:sldId id="316"/>
            <p14:sldId id="280"/>
            <p14:sldId id="1204"/>
            <p14:sldId id="1203"/>
            <p14:sldId id="1205"/>
            <p14:sldId id="1206"/>
            <p14:sldId id="1207"/>
            <p14:sldId id="1208"/>
            <p14:sldId id="1214"/>
            <p14:sldId id="1209"/>
            <p14:sldId id="275"/>
            <p14:sldId id="1210"/>
            <p14:sldId id="281"/>
            <p14:sldId id="1211"/>
            <p14:sldId id="282"/>
            <p14:sldId id="1218"/>
            <p14:sldId id="283"/>
            <p14:sldId id="1190"/>
            <p14:sldId id="1215"/>
            <p14:sldId id="284"/>
            <p14:sldId id="1216"/>
            <p14:sldId id="1212"/>
            <p14:sldId id="286"/>
            <p14:sldId id="1223"/>
            <p14:sldId id="1224"/>
            <p14:sldId id="1225"/>
            <p14:sldId id="1226"/>
            <p14:sldId id="1227"/>
            <p14:sldId id="1228"/>
            <p14:sldId id="1232"/>
            <p14:sldId id="1229"/>
            <p14:sldId id="1230"/>
            <p14:sldId id="1231"/>
            <p14:sldId id="1213"/>
            <p14:sldId id="285"/>
            <p14:sldId id="1219"/>
            <p14:sldId id="594"/>
            <p14:sldId id="1242"/>
            <p14:sldId id="1258"/>
            <p14:sldId id="1269"/>
            <p14:sldId id="1254"/>
            <p14:sldId id="1367"/>
            <p14:sldId id="1356"/>
            <p14:sldId id="1357"/>
            <p14:sldId id="1358"/>
            <p14:sldId id="1368"/>
            <p14:sldId id="1366"/>
            <p14:sldId id="1267"/>
            <p14:sldId id="1268"/>
            <p14:sldId id="1274"/>
            <p14:sldId id="1270"/>
            <p14:sldId id="1271"/>
            <p14:sldId id="1273"/>
            <p14:sldId id="1272"/>
            <p14:sldId id="1260"/>
            <p14:sldId id="1262"/>
            <p14:sldId id="1276"/>
            <p14:sldId id="1283"/>
            <p14:sldId id="1284"/>
            <p14:sldId id="1285"/>
            <p14:sldId id="1243"/>
            <p14:sldId id="1287"/>
            <p14:sldId id="1288"/>
            <p14:sldId id="1247"/>
            <p14:sldId id="1278"/>
            <p14:sldId id="1279"/>
            <p14:sldId id="1280"/>
            <p14:sldId id="1281"/>
            <p14:sldId id="1282"/>
            <p14:sldId id="1147"/>
            <p14:sldId id="1148"/>
            <p14:sldId id="1149"/>
            <p14:sldId id="1150"/>
            <p14:sldId id="1151"/>
            <p14:sldId id="1152"/>
            <p14:sldId id="1153"/>
            <p14:sldId id="1154"/>
            <p14:sldId id="1155"/>
            <p14:sldId id="1156"/>
            <p14:sldId id="1055"/>
            <p14:sldId id="1056"/>
            <p14:sldId id="1057"/>
            <p14:sldId id="1058"/>
            <p14:sldId id="1059"/>
            <p14:sldId id="1060"/>
            <p14:sldId id="1061"/>
            <p14:sldId id="1062"/>
            <p14:sldId id="1063"/>
            <p14:sldId id="1064"/>
            <p14:sldId id="1065"/>
            <p14:sldId id="1066"/>
            <p14:sldId id="1067"/>
            <p14:sldId id="1068"/>
            <p14:sldId id="1069"/>
            <p14:sldId id="1070"/>
            <p14:sldId id="1071"/>
            <p14:sldId id="1072"/>
            <p14:sldId id="1073"/>
            <p14:sldId id="1074"/>
            <p14:sldId id="1075"/>
            <p14:sldId id="1076"/>
            <p14:sldId id="1077"/>
            <p14:sldId id="1078"/>
            <p14:sldId id="1079"/>
            <p14:sldId id="1016"/>
            <p14:sldId id="531"/>
            <p14:sldId id="614"/>
            <p14:sldId id="1017"/>
            <p14:sldId id="1018"/>
            <p14:sldId id="1019"/>
            <p14:sldId id="615"/>
            <p14:sldId id="1023"/>
            <p14:sldId id="1020"/>
            <p14:sldId id="621"/>
            <p14:sldId id="626"/>
            <p14:sldId id="1021"/>
            <p14:sldId id="618"/>
            <p14:sldId id="620"/>
            <p14:sldId id="1022"/>
            <p14:sldId id="622"/>
            <p14:sldId id="619"/>
            <p14:sldId id="616"/>
            <p14:sldId id="1013"/>
            <p14:sldId id="623"/>
            <p14:sldId id="676"/>
            <p14:sldId id="1015"/>
            <p14:sldId id="1014"/>
            <p14:sldId id="634"/>
            <p14:sldId id="636"/>
            <p14:sldId id="1012"/>
            <p14:sldId id="653"/>
            <p14:sldId id="655"/>
            <p14:sldId id="656"/>
            <p14:sldId id="657"/>
            <p14:sldId id="658"/>
            <p14:sldId id="659"/>
            <p14:sldId id="660"/>
            <p14:sldId id="1008"/>
            <p14:sldId id="635"/>
            <p14:sldId id="1009"/>
            <p14:sldId id="641"/>
            <p14:sldId id="1010"/>
            <p14:sldId id="642"/>
            <p14:sldId id="1011"/>
            <p14:sldId id="643"/>
            <p14:sldId id="645"/>
            <p14:sldId id="639"/>
            <p14:sldId id="646"/>
            <p14:sldId id="647"/>
            <p14:sldId id="648"/>
            <p14:sldId id="649"/>
            <p14:sldId id="650"/>
            <p14:sldId id="1005"/>
            <p14:sldId id="640"/>
            <p14:sldId id="651"/>
            <p14:sldId id="1006"/>
            <p14:sldId id="652"/>
            <p14:sldId id="663"/>
            <p14:sldId id="664"/>
            <p14:sldId id="665"/>
            <p14:sldId id="667"/>
            <p14:sldId id="666"/>
            <p14:sldId id="668"/>
            <p14:sldId id="661"/>
            <p14:sldId id="669"/>
            <p14:sldId id="670"/>
            <p14:sldId id="671"/>
            <p14:sldId id="672"/>
            <p14:sldId id="673"/>
            <p14:sldId id="674"/>
            <p14:sldId id="677"/>
            <p14:sldId id="689"/>
            <p14:sldId id="690"/>
            <p14:sldId id="702"/>
            <p14:sldId id="703"/>
            <p14:sldId id="704"/>
            <p14:sldId id="691"/>
            <p14:sldId id="692"/>
            <p14:sldId id="693"/>
            <p14:sldId id="705"/>
            <p14:sldId id="694"/>
            <p14:sldId id="695"/>
            <p14:sldId id="696"/>
            <p14:sldId id="697"/>
            <p14:sldId id="698"/>
            <p14:sldId id="700"/>
            <p14:sldId id="701"/>
            <p14:sldId id="706"/>
            <p14:sldId id="699"/>
            <p14:sldId id="974"/>
            <p14:sldId id="975"/>
            <p14:sldId id="976"/>
            <p14:sldId id="800"/>
            <p14:sldId id="977"/>
            <p14:sldId id="722"/>
            <p14:sldId id="978"/>
            <p14:sldId id="979"/>
            <p14:sldId id="801"/>
            <p14:sldId id="980"/>
            <p14:sldId id="723"/>
            <p14:sldId id="802"/>
            <p14:sldId id="981"/>
            <p14:sldId id="733"/>
            <p14:sldId id="803"/>
            <p14:sldId id="734"/>
            <p14:sldId id="804"/>
            <p14:sldId id="735"/>
            <p14:sldId id="724"/>
            <p14:sldId id="736"/>
            <p14:sldId id="805"/>
            <p14:sldId id="725"/>
            <p14:sldId id="806"/>
            <p14:sldId id="728"/>
            <p14:sldId id="739"/>
            <p14:sldId id="740"/>
            <p14:sldId id="741"/>
            <p14:sldId id="742"/>
            <p14:sldId id="807"/>
            <p14:sldId id="727"/>
            <p14:sldId id="744"/>
            <p14:sldId id="748"/>
            <p14:sldId id="745"/>
            <p14:sldId id="746"/>
            <p14:sldId id="747"/>
            <p14:sldId id="749"/>
            <p14:sldId id="750"/>
            <p14:sldId id="751"/>
            <p14:sldId id="752"/>
            <p14:sldId id="936"/>
            <p14:sldId id="938"/>
            <p14:sldId id="939"/>
            <p14:sldId id="982"/>
            <p14:sldId id="808"/>
            <p14:sldId id="755"/>
            <p14:sldId id="937"/>
            <p14:sldId id="757"/>
            <p14:sldId id="857"/>
            <p14:sldId id="756"/>
            <p14:sldId id="940"/>
            <p14:sldId id="941"/>
            <p14:sldId id="942"/>
            <p14:sldId id="943"/>
            <p14:sldId id="944"/>
            <p14:sldId id="945"/>
            <p14:sldId id="946"/>
            <p14:sldId id="947"/>
            <p14:sldId id="948"/>
            <p14:sldId id="949"/>
            <p14:sldId id="950"/>
            <p14:sldId id="951"/>
            <p14:sldId id="952"/>
            <p14:sldId id="953"/>
            <p14:sldId id="954"/>
            <p14:sldId id="955"/>
            <p14:sldId id="956"/>
            <p14:sldId id="957"/>
            <p14:sldId id="958"/>
            <p14:sldId id="959"/>
            <p14:sldId id="960"/>
            <p14:sldId id="961"/>
            <p14:sldId id="962"/>
            <p14:sldId id="963"/>
            <p14:sldId id="964"/>
            <p14:sldId id="965"/>
            <p14:sldId id="966"/>
            <p14:sldId id="967"/>
            <p14:sldId id="968"/>
            <p14:sldId id="862"/>
            <p14:sldId id="863"/>
            <p14:sldId id="865"/>
            <p14:sldId id="864"/>
            <p14:sldId id="894"/>
            <p14:sldId id="892"/>
            <p14:sldId id="893"/>
            <p14:sldId id="924"/>
            <p14:sldId id="925"/>
            <p14:sldId id="969"/>
            <p14:sldId id="970"/>
            <p14:sldId id="971"/>
            <p14:sldId id="972"/>
            <p14:sldId id="973"/>
            <p14:sldId id="926"/>
            <p14:sldId id="927"/>
            <p14:sldId id="928"/>
            <p14:sldId id="934"/>
            <p14:sldId id="935"/>
            <p14:sldId id="983"/>
            <p14:sldId id="988"/>
            <p14:sldId id="716"/>
            <p14:sldId id="987"/>
            <p14:sldId id="989"/>
            <p14:sldId id="720"/>
            <p14:sldId id="990"/>
            <p14:sldId id="718"/>
            <p14:sldId id="994"/>
            <p14:sldId id="719"/>
            <p14:sldId id="995"/>
            <p14:sldId id="1004"/>
            <p14:sldId id="708"/>
            <p14:sldId id="709"/>
            <p14:sldId id="710"/>
            <p14:sldId id="997"/>
            <p14:sldId id="996"/>
            <p14:sldId id="998"/>
            <p14:sldId id="712"/>
            <p14:sldId id="713"/>
            <p14:sldId id="715"/>
            <p14:sldId id="1000"/>
            <p14:sldId id="1001"/>
            <p14:sldId id="1002"/>
            <p14:sldId id="1300"/>
            <p14:sldId id="567"/>
            <p14:sldId id="1319"/>
            <p14:sldId id="570"/>
            <p14:sldId id="1301"/>
            <p14:sldId id="1326"/>
            <p14:sldId id="1312"/>
            <p14:sldId id="1338"/>
            <p14:sldId id="1327"/>
            <p14:sldId id="1302"/>
            <p14:sldId id="1317"/>
            <p14:sldId id="1313"/>
            <p14:sldId id="1318"/>
            <p14:sldId id="1305"/>
            <p14:sldId id="1320"/>
            <p14:sldId id="1307"/>
            <p14:sldId id="1323"/>
          </p14:sldIdLst>
        </p14:section>
        <p14:section name="Untitled Section" id="{0BD7EDC4-60AF-42C6-9648-88B7F79FC184}">
          <p14:sldIdLst>
            <p14:sldId id="1322"/>
            <p14:sldId id="1321"/>
            <p14:sldId id="1325"/>
            <p14:sldId id="1324"/>
            <p14:sldId id="1328"/>
            <p14:sldId id="1308"/>
            <p14:sldId id="1329"/>
            <p14:sldId id="1330"/>
            <p14:sldId id="1339"/>
            <p14:sldId id="1331"/>
            <p14:sldId id="1332"/>
            <p14:sldId id="1333"/>
            <p14:sldId id="1340"/>
            <p14:sldId id="1334"/>
            <p14:sldId id="1335"/>
            <p14:sldId id="1342"/>
            <p14:sldId id="1336"/>
            <p14:sldId id="1337"/>
            <p14:sldId id="1341"/>
            <p14:sldId id="1378"/>
            <p14:sldId id="1379"/>
            <p14:sldId id="1380"/>
            <p14:sldId id="1381"/>
            <p14:sldId id="1343"/>
            <p14:sldId id="1348"/>
            <p14:sldId id="1346"/>
            <p14:sldId id="1372"/>
            <p14:sldId id="1365"/>
            <p14:sldId id="1407"/>
            <p14:sldId id="1360"/>
            <p14:sldId id="1349"/>
            <p14:sldId id="1359"/>
            <p14:sldId id="1383"/>
            <p14:sldId id="1395"/>
            <p14:sldId id="1394"/>
            <p14:sldId id="1396"/>
            <p14:sldId id="1382"/>
            <p14:sldId id="1391"/>
            <p14:sldId id="1392"/>
            <p14:sldId id="1406"/>
            <p14:sldId id="1376"/>
            <p14:sldId id="1398"/>
            <p14:sldId id="1377"/>
            <p14:sldId id="1399"/>
            <p14:sldId id="1402"/>
            <p14:sldId id="1401"/>
            <p14:sldId id="1400"/>
            <p14:sldId id="1403"/>
            <p14:sldId id="1404"/>
            <p14:sldId id="1384"/>
            <p14:sldId id="1405"/>
            <p14:sldId id="138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4" d="100"/>
          <a:sy n="74" d="100"/>
        </p:scale>
        <p:origin x="340" y="7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microsoft.com/office/2016/11/relationships/changesInfo" Target="changesInfos/changesInfo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notesMaster" Target="notesMasters/notesMaster1.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theme" Target="theme/theme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tableStyles" Target="tableStyle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presProps" Target="presProps.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nnamreddybabjee@outlook.com" userId="3e261792aa522278" providerId="LiveId" clId="{AC6B223E-1C30-4A19-817C-E717F02D8395}"/>
    <pc:docChg chg="undo custSel modSld sldOrd">
      <pc:chgData name="ponnamreddybabjee@outlook.com" userId="3e261792aa522278" providerId="LiveId" clId="{AC6B223E-1C30-4A19-817C-E717F02D8395}" dt="2026-02-17T08:36:00.969" v="119" actId="20577"/>
      <pc:docMkLst>
        <pc:docMk/>
      </pc:docMkLst>
      <pc:sldChg chg="modSp modAnim">
        <pc:chgData name="ponnamreddybabjee@outlook.com" userId="3e261792aa522278" providerId="LiveId" clId="{AC6B223E-1C30-4A19-817C-E717F02D8395}" dt="2026-02-17T08:36:00.969" v="119" actId="20577"/>
        <pc:sldMkLst>
          <pc:docMk/>
          <pc:sldMk cId="3118371120" sldId="1128"/>
        </pc:sldMkLst>
        <pc:spChg chg="mod">
          <ac:chgData name="ponnamreddybabjee@outlook.com" userId="3e261792aa522278" providerId="LiveId" clId="{AC6B223E-1C30-4A19-817C-E717F02D8395}" dt="2026-02-17T08:36:00.969" v="119" actId="20577"/>
          <ac:spMkLst>
            <pc:docMk/>
            <pc:sldMk cId="3118371120" sldId="1128"/>
            <ac:spMk id="3" creationId="{00000000-0000-0000-0000-000000000000}"/>
          </ac:spMkLst>
        </pc:spChg>
      </pc:sldChg>
      <pc:sldChg chg="addSp delSp modSp mod ord delAnim">
        <pc:chgData name="ponnamreddybabjee@outlook.com" userId="3e261792aa522278" providerId="LiveId" clId="{AC6B223E-1C30-4A19-817C-E717F02D8395}" dt="2026-02-17T06:12:23.512" v="82" actId="20577"/>
        <pc:sldMkLst>
          <pc:docMk/>
          <pc:sldMk cId="1888435662" sldId="1373"/>
        </pc:sldMkLst>
        <pc:spChg chg="mod">
          <ac:chgData name="ponnamreddybabjee@outlook.com" userId="3e261792aa522278" providerId="LiveId" clId="{AC6B223E-1C30-4A19-817C-E717F02D8395}" dt="2026-02-17T06:09:25.786" v="12" actId="1076"/>
          <ac:spMkLst>
            <pc:docMk/>
            <pc:sldMk cId="1888435662" sldId="1373"/>
            <ac:spMk id="8" creationId="{00000000-0000-0000-0000-000000000000}"/>
          </ac:spMkLst>
        </pc:spChg>
        <pc:spChg chg="mod">
          <ac:chgData name="ponnamreddybabjee@outlook.com" userId="3e261792aa522278" providerId="LiveId" clId="{AC6B223E-1C30-4A19-817C-E717F02D8395}" dt="2026-02-17T06:09:25.786" v="12" actId="1076"/>
          <ac:spMkLst>
            <pc:docMk/>
            <pc:sldMk cId="1888435662" sldId="1373"/>
            <ac:spMk id="9" creationId="{00000000-0000-0000-0000-000000000000}"/>
          </ac:spMkLst>
        </pc:spChg>
        <pc:spChg chg="mod">
          <ac:chgData name="ponnamreddybabjee@outlook.com" userId="3e261792aa522278" providerId="LiveId" clId="{AC6B223E-1C30-4A19-817C-E717F02D8395}" dt="2026-02-17T06:09:25.786" v="12" actId="1076"/>
          <ac:spMkLst>
            <pc:docMk/>
            <pc:sldMk cId="1888435662" sldId="1373"/>
            <ac:spMk id="10" creationId="{00000000-0000-0000-0000-000000000000}"/>
          </ac:spMkLst>
        </pc:spChg>
        <pc:spChg chg="mod">
          <ac:chgData name="ponnamreddybabjee@outlook.com" userId="3e261792aa522278" providerId="LiveId" clId="{AC6B223E-1C30-4A19-817C-E717F02D8395}" dt="2026-02-17T06:09:25.786" v="12" actId="1076"/>
          <ac:spMkLst>
            <pc:docMk/>
            <pc:sldMk cId="1888435662" sldId="1373"/>
            <ac:spMk id="11" creationId="{00000000-0000-0000-0000-000000000000}"/>
          </ac:spMkLst>
        </pc:spChg>
        <pc:spChg chg="mod">
          <ac:chgData name="ponnamreddybabjee@outlook.com" userId="3e261792aa522278" providerId="LiveId" clId="{AC6B223E-1C30-4A19-817C-E717F02D8395}" dt="2026-02-17T06:09:25.786" v="12" actId="1076"/>
          <ac:spMkLst>
            <pc:docMk/>
            <pc:sldMk cId="1888435662" sldId="1373"/>
            <ac:spMk id="12" creationId="{00000000-0000-0000-0000-000000000000}"/>
          </ac:spMkLst>
        </pc:spChg>
        <pc:spChg chg="mod">
          <ac:chgData name="ponnamreddybabjee@outlook.com" userId="3e261792aa522278" providerId="LiveId" clId="{AC6B223E-1C30-4A19-817C-E717F02D8395}" dt="2026-02-17T06:09:25.786" v="12" actId="1076"/>
          <ac:spMkLst>
            <pc:docMk/>
            <pc:sldMk cId="1888435662" sldId="1373"/>
            <ac:spMk id="13" creationId="{00000000-0000-0000-0000-000000000000}"/>
          </ac:spMkLst>
        </pc:spChg>
        <pc:spChg chg="mod">
          <ac:chgData name="ponnamreddybabjee@outlook.com" userId="3e261792aa522278" providerId="LiveId" clId="{AC6B223E-1C30-4A19-817C-E717F02D8395}" dt="2026-02-17T06:09:25.786" v="12" actId="1076"/>
          <ac:spMkLst>
            <pc:docMk/>
            <pc:sldMk cId="1888435662" sldId="1373"/>
            <ac:spMk id="14" creationId="{00000000-0000-0000-0000-000000000000}"/>
          </ac:spMkLst>
        </pc:spChg>
        <pc:spChg chg="mod">
          <ac:chgData name="ponnamreddybabjee@outlook.com" userId="3e261792aa522278" providerId="LiveId" clId="{AC6B223E-1C30-4A19-817C-E717F02D8395}" dt="2026-02-17T06:09:25.786" v="12" actId="1076"/>
          <ac:spMkLst>
            <pc:docMk/>
            <pc:sldMk cId="1888435662" sldId="1373"/>
            <ac:spMk id="15" creationId="{00000000-0000-0000-0000-000000000000}"/>
          </ac:spMkLst>
        </pc:spChg>
        <pc:spChg chg="mod">
          <ac:chgData name="ponnamreddybabjee@outlook.com" userId="3e261792aa522278" providerId="LiveId" clId="{AC6B223E-1C30-4A19-817C-E717F02D8395}" dt="2026-02-17T06:10:02.670" v="14" actId="1076"/>
          <ac:spMkLst>
            <pc:docMk/>
            <pc:sldMk cId="1888435662" sldId="1373"/>
            <ac:spMk id="20" creationId="{00000000-0000-0000-0000-000000000000}"/>
          </ac:spMkLst>
        </pc:spChg>
        <pc:spChg chg="mod">
          <ac:chgData name="ponnamreddybabjee@outlook.com" userId="3e261792aa522278" providerId="LiveId" clId="{AC6B223E-1C30-4A19-817C-E717F02D8395}" dt="2026-02-17T06:10:02.670" v="14" actId="1076"/>
          <ac:spMkLst>
            <pc:docMk/>
            <pc:sldMk cId="1888435662" sldId="1373"/>
            <ac:spMk id="22" creationId="{00000000-0000-0000-0000-000000000000}"/>
          </ac:spMkLst>
        </pc:spChg>
        <pc:spChg chg="mod">
          <ac:chgData name="ponnamreddybabjee@outlook.com" userId="3e261792aa522278" providerId="LiveId" clId="{AC6B223E-1C30-4A19-817C-E717F02D8395}" dt="2026-02-17T06:10:02.670" v="14" actId="1076"/>
          <ac:spMkLst>
            <pc:docMk/>
            <pc:sldMk cId="1888435662" sldId="1373"/>
            <ac:spMk id="23" creationId="{00000000-0000-0000-0000-000000000000}"/>
          </ac:spMkLst>
        </pc:spChg>
        <pc:spChg chg="mod">
          <ac:chgData name="ponnamreddybabjee@outlook.com" userId="3e261792aa522278" providerId="LiveId" clId="{AC6B223E-1C30-4A19-817C-E717F02D8395}" dt="2026-02-17T06:10:02.670" v="14" actId="1076"/>
          <ac:spMkLst>
            <pc:docMk/>
            <pc:sldMk cId="1888435662" sldId="1373"/>
            <ac:spMk id="24" creationId="{00000000-0000-0000-0000-000000000000}"/>
          </ac:spMkLst>
        </pc:spChg>
        <pc:spChg chg="mod">
          <ac:chgData name="ponnamreddybabjee@outlook.com" userId="3e261792aa522278" providerId="LiveId" clId="{AC6B223E-1C30-4A19-817C-E717F02D8395}" dt="2026-02-17T06:10:02.670" v="14" actId="1076"/>
          <ac:spMkLst>
            <pc:docMk/>
            <pc:sldMk cId="1888435662" sldId="1373"/>
            <ac:spMk id="25" creationId="{00000000-0000-0000-0000-000000000000}"/>
          </ac:spMkLst>
        </pc:spChg>
        <pc:spChg chg="mod">
          <ac:chgData name="ponnamreddybabjee@outlook.com" userId="3e261792aa522278" providerId="LiveId" clId="{AC6B223E-1C30-4A19-817C-E717F02D8395}" dt="2026-02-17T06:10:02.670" v="14" actId="1076"/>
          <ac:spMkLst>
            <pc:docMk/>
            <pc:sldMk cId="1888435662" sldId="1373"/>
            <ac:spMk id="26" creationId="{00000000-0000-0000-0000-000000000000}"/>
          </ac:spMkLst>
        </pc:spChg>
        <pc:spChg chg="mod">
          <ac:chgData name="ponnamreddybabjee@outlook.com" userId="3e261792aa522278" providerId="LiveId" clId="{AC6B223E-1C30-4A19-817C-E717F02D8395}" dt="2026-02-17T06:10:02.670" v="14" actId="1076"/>
          <ac:spMkLst>
            <pc:docMk/>
            <pc:sldMk cId="1888435662" sldId="1373"/>
            <ac:spMk id="27" creationId="{00000000-0000-0000-0000-000000000000}"/>
          </ac:spMkLst>
        </pc:spChg>
        <pc:spChg chg="mod">
          <ac:chgData name="ponnamreddybabjee@outlook.com" userId="3e261792aa522278" providerId="LiveId" clId="{AC6B223E-1C30-4A19-817C-E717F02D8395}" dt="2026-02-17T06:08:37.988" v="7" actId="14100"/>
          <ac:spMkLst>
            <pc:docMk/>
            <pc:sldMk cId="1888435662" sldId="1373"/>
            <ac:spMk id="30" creationId="{00000000-0000-0000-0000-000000000000}"/>
          </ac:spMkLst>
        </pc:spChg>
        <pc:spChg chg="add mod">
          <ac:chgData name="ponnamreddybabjee@outlook.com" userId="3e261792aa522278" providerId="LiveId" clId="{AC6B223E-1C30-4A19-817C-E717F02D8395}" dt="2026-02-17T06:11:44.649" v="34" actId="14100"/>
          <ac:spMkLst>
            <pc:docMk/>
            <pc:sldMk cId="1888435662" sldId="1373"/>
            <ac:spMk id="32" creationId="{2CAA9C22-4F1B-62DF-F07C-FB56BC4A1126}"/>
          </ac:spMkLst>
        </pc:spChg>
        <pc:spChg chg="add mod">
          <ac:chgData name="ponnamreddybabjee@outlook.com" userId="3e261792aa522278" providerId="LiveId" clId="{AC6B223E-1C30-4A19-817C-E717F02D8395}" dt="2026-02-17T06:12:23.512" v="82" actId="20577"/>
          <ac:spMkLst>
            <pc:docMk/>
            <pc:sldMk cId="1888435662" sldId="1373"/>
            <ac:spMk id="34" creationId="{570C829D-0ED0-3BF4-0186-B153BA262475}"/>
          </ac:spMkLst>
        </pc:spChg>
        <pc:spChg chg="mod">
          <ac:chgData name="ponnamreddybabjee@outlook.com" userId="3e261792aa522278" providerId="LiveId" clId="{AC6B223E-1C30-4A19-817C-E717F02D8395}" dt="2026-02-17T06:10:02.670" v="14" actId="1076"/>
          <ac:spMkLst>
            <pc:docMk/>
            <pc:sldMk cId="1888435662" sldId="1373"/>
            <ac:spMk id="37" creationId="{00000000-0000-0000-0000-000000000000}"/>
          </ac:spMkLst>
        </pc:spChg>
        <pc:spChg chg="mod">
          <ac:chgData name="ponnamreddybabjee@outlook.com" userId="3e261792aa522278" providerId="LiveId" clId="{AC6B223E-1C30-4A19-817C-E717F02D8395}" dt="2026-02-17T06:10:02.670" v="14" actId="1076"/>
          <ac:spMkLst>
            <pc:docMk/>
            <pc:sldMk cId="1888435662" sldId="1373"/>
            <ac:spMk id="38" creationId="{00000000-0000-0000-0000-000000000000}"/>
          </ac:spMkLst>
        </pc:spChg>
        <pc:spChg chg="mod">
          <ac:chgData name="ponnamreddybabjee@outlook.com" userId="3e261792aa522278" providerId="LiveId" clId="{AC6B223E-1C30-4A19-817C-E717F02D8395}" dt="2026-02-17T06:09:25.786" v="12" actId="1076"/>
          <ac:spMkLst>
            <pc:docMk/>
            <pc:sldMk cId="1888435662" sldId="1373"/>
            <ac:spMk id="40" creationId="{00000000-0000-0000-0000-000000000000}"/>
          </ac:spMkLst>
        </pc:spChg>
        <pc:spChg chg="mod">
          <ac:chgData name="ponnamreddybabjee@outlook.com" userId="3e261792aa522278" providerId="LiveId" clId="{AC6B223E-1C30-4A19-817C-E717F02D8395}" dt="2026-02-17T06:09:25.786" v="12" actId="1076"/>
          <ac:spMkLst>
            <pc:docMk/>
            <pc:sldMk cId="1888435662" sldId="1373"/>
            <ac:spMk id="41" creationId="{00000000-0000-0000-0000-000000000000}"/>
          </ac:spMkLst>
        </pc:spChg>
        <pc:spChg chg="mod">
          <ac:chgData name="ponnamreddybabjee@outlook.com" userId="3e261792aa522278" providerId="LiveId" clId="{AC6B223E-1C30-4A19-817C-E717F02D8395}" dt="2026-02-17T06:11:33.157" v="32" actId="14100"/>
          <ac:spMkLst>
            <pc:docMk/>
            <pc:sldMk cId="1888435662" sldId="1373"/>
            <ac:spMk id="42" creationId="{00000000-0000-0000-0000-000000000000}"/>
          </ac:spMkLst>
        </pc:spChg>
        <pc:spChg chg="mod">
          <ac:chgData name="ponnamreddybabjee@outlook.com" userId="3e261792aa522278" providerId="LiveId" clId="{AC6B223E-1C30-4A19-817C-E717F02D8395}" dt="2026-02-17T06:08:53.865" v="9" actId="1076"/>
          <ac:spMkLst>
            <pc:docMk/>
            <pc:sldMk cId="1888435662" sldId="1373"/>
            <ac:spMk id="43" creationId="{00000000-0000-0000-0000-000000000000}"/>
          </ac:spMkLst>
        </pc:spChg>
        <pc:spChg chg="mod">
          <ac:chgData name="ponnamreddybabjee@outlook.com" userId="3e261792aa522278" providerId="LiveId" clId="{AC6B223E-1C30-4A19-817C-E717F02D8395}" dt="2026-02-17T06:09:25.786" v="12" actId="1076"/>
          <ac:spMkLst>
            <pc:docMk/>
            <pc:sldMk cId="1888435662" sldId="1373"/>
            <ac:spMk id="44" creationId="{00000000-0000-0000-0000-000000000000}"/>
          </ac:spMkLst>
        </pc:spChg>
        <pc:spChg chg="del mod">
          <ac:chgData name="ponnamreddybabjee@outlook.com" userId="3e261792aa522278" providerId="LiveId" clId="{AC6B223E-1C30-4A19-817C-E717F02D8395}" dt="2026-02-17T06:11:16.555" v="28" actId="478"/>
          <ac:spMkLst>
            <pc:docMk/>
            <pc:sldMk cId="1888435662" sldId="1373"/>
            <ac:spMk id="47" creationId="{00000000-0000-0000-0000-000000000000}"/>
          </ac:spMkLst>
        </pc:spChg>
        <pc:spChg chg="del mod">
          <ac:chgData name="ponnamreddybabjee@outlook.com" userId="3e261792aa522278" providerId="LiveId" clId="{AC6B223E-1C30-4A19-817C-E717F02D8395}" dt="2026-02-17T06:11:20.494" v="29" actId="478"/>
          <ac:spMkLst>
            <pc:docMk/>
            <pc:sldMk cId="1888435662" sldId="1373"/>
            <ac:spMk id="48" creationId="{00000000-0000-0000-0000-000000000000}"/>
          </ac:spMkLst>
        </pc:spChg>
        <pc:grpChg chg="mod">
          <ac:chgData name="ponnamreddybabjee@outlook.com" userId="3e261792aa522278" providerId="LiveId" clId="{AC6B223E-1C30-4A19-817C-E717F02D8395}" dt="2026-02-17T06:08:53.865" v="9" actId="1076"/>
          <ac:grpSpMkLst>
            <pc:docMk/>
            <pc:sldMk cId="1888435662" sldId="1373"/>
            <ac:grpSpMk id="7" creationId="{00000000-0000-0000-0000-000000000000}"/>
          </ac:grpSpMkLst>
        </pc:grpChg>
        <pc:cxnChg chg="mod">
          <ac:chgData name="ponnamreddybabjee@outlook.com" userId="3e261792aa522278" providerId="LiveId" clId="{AC6B223E-1C30-4A19-817C-E717F02D8395}" dt="2026-02-17T06:08:46.207" v="8" actId="14100"/>
          <ac:cxnSpMkLst>
            <pc:docMk/>
            <pc:sldMk cId="1888435662" sldId="1373"/>
            <ac:cxnSpMk id="35" creationId="{00000000-0000-0000-0000-000000000000}"/>
          </ac:cxnSpMkLst>
        </pc:cxnChg>
        <pc:cxnChg chg="mod">
          <ac:chgData name="ponnamreddybabjee@outlook.com" userId="3e261792aa522278" providerId="LiveId" clId="{AC6B223E-1C30-4A19-817C-E717F02D8395}" dt="2026-02-17T06:09:37.736" v="13" actId="14100"/>
          <ac:cxnSpMkLst>
            <pc:docMk/>
            <pc:sldMk cId="1888435662" sldId="1373"/>
            <ac:cxnSpMk id="36" creationId="{00000000-0000-0000-0000-000000000000}"/>
          </ac:cxnSpMkLst>
        </pc:cxnChg>
        <pc:cxnChg chg="mod">
          <ac:chgData name="ponnamreddybabjee@outlook.com" userId="3e261792aa522278" providerId="LiveId" clId="{AC6B223E-1C30-4A19-817C-E717F02D8395}" dt="2026-02-17T06:10:10.090" v="16" actId="14100"/>
          <ac:cxnSpMkLst>
            <pc:docMk/>
            <pc:sldMk cId="1888435662" sldId="1373"/>
            <ac:cxnSpMk id="39" creationId="{00000000-0000-0000-0000-000000000000}"/>
          </ac:cxnSpMkLst>
        </pc:cxnChg>
        <pc:cxnChg chg="del mod">
          <ac:chgData name="ponnamreddybabjee@outlook.com" userId="3e261792aa522278" providerId="LiveId" clId="{AC6B223E-1C30-4A19-817C-E717F02D8395}" dt="2026-02-17T06:11:26.491" v="31" actId="478"/>
          <ac:cxnSpMkLst>
            <pc:docMk/>
            <pc:sldMk cId="1888435662" sldId="1373"/>
            <ac:cxnSpMk id="45" creationId="{00000000-0000-0000-0000-000000000000}"/>
          </ac:cxnSpMkLst>
        </pc:cxnChg>
        <pc:cxnChg chg="del mod">
          <ac:chgData name="ponnamreddybabjee@outlook.com" userId="3e261792aa522278" providerId="LiveId" clId="{AC6B223E-1C30-4A19-817C-E717F02D8395}" dt="2026-02-17T06:11:23.445" v="30" actId="478"/>
          <ac:cxnSpMkLst>
            <pc:docMk/>
            <pc:sldMk cId="1888435662" sldId="1373"/>
            <ac:cxnSpMk id="46" creationId="{00000000-0000-0000-0000-000000000000}"/>
          </ac:cxnSpMkLst>
        </pc:cxnChg>
      </pc:sldChg>
      <pc:sldChg chg="addSp modSp mod ord">
        <pc:chgData name="ponnamreddybabjee@outlook.com" userId="3e261792aa522278" providerId="LiveId" clId="{AC6B223E-1C30-4A19-817C-E717F02D8395}" dt="2026-02-17T06:17:06.960" v="90" actId="6549"/>
        <pc:sldMkLst>
          <pc:docMk/>
          <pc:sldMk cId="851982816" sldId="1374"/>
        </pc:sldMkLst>
        <pc:spChg chg="add">
          <ac:chgData name="ponnamreddybabjee@outlook.com" userId="3e261792aa522278" providerId="LiveId" clId="{AC6B223E-1C30-4A19-817C-E717F02D8395}" dt="2026-02-17T06:16:10.476" v="85"/>
          <ac:spMkLst>
            <pc:docMk/>
            <pc:sldMk cId="851982816" sldId="1374"/>
            <ac:spMk id="5" creationId="{190F1E70-F455-B3BB-CE60-6A23D6913DD8}"/>
          </ac:spMkLst>
        </pc:spChg>
        <pc:spChg chg="mod">
          <ac:chgData name="ponnamreddybabjee@outlook.com" userId="3e261792aa522278" providerId="LiveId" clId="{AC6B223E-1C30-4A19-817C-E717F02D8395}" dt="2026-02-17T06:17:06.960" v="90" actId="6549"/>
          <ac:spMkLst>
            <pc:docMk/>
            <pc:sldMk cId="851982816" sldId="1374"/>
            <ac:spMk id="18" creationId="{28343514-9785-10BA-D327-3ABB037FB534}"/>
          </ac:spMkLst>
        </pc:spChg>
        <pc:spChg chg="mod">
          <ac:chgData name="ponnamreddybabjee@outlook.com" userId="3e261792aa522278" providerId="LiveId" clId="{AC6B223E-1C30-4A19-817C-E717F02D8395}" dt="2026-02-17T06:12:56.293" v="83" actId="14100"/>
          <ac:spMkLst>
            <pc:docMk/>
            <pc:sldMk cId="851982816" sldId="1374"/>
            <ac:spMk id="42" creationId="{00000000-0000-0000-0000-000000000000}"/>
          </ac:spMkLst>
        </pc:spChg>
      </pc:sldChg>
    </pc:docChg>
  </pc:docChgLst>
  <pc:docChgLst>
    <pc:chgData name="ponnamreddybabjee@outlook.com" userId="3e261792aa522278" providerId="LiveId" clId="{14F6E52B-86A0-4AD1-BDE9-F5D3FC515061}"/>
    <pc:docChg chg="undo custSel addSld modSld modSection">
      <pc:chgData name="ponnamreddybabjee@outlook.com" userId="3e261792aa522278" providerId="LiveId" clId="{14F6E52B-86A0-4AD1-BDE9-F5D3FC515061}" dt="2025-12-02T06:55:00.980" v="28" actId="20577"/>
      <pc:docMkLst>
        <pc:docMk/>
      </pc:docMkLst>
      <pc:sldChg chg="modSp modAnim">
        <pc:chgData name="ponnamreddybabjee@outlook.com" userId="3e261792aa522278" providerId="LiveId" clId="{14F6E52B-86A0-4AD1-BDE9-F5D3FC515061}" dt="2025-11-30T17:14:06.639" v="25" actId="20577"/>
        <pc:sldMkLst>
          <pc:docMk/>
          <pc:sldMk cId="1760521316" sldId="1187"/>
        </pc:sldMkLst>
        <pc:spChg chg="mod">
          <ac:chgData name="ponnamreddybabjee@outlook.com" userId="3e261792aa522278" providerId="LiveId" clId="{14F6E52B-86A0-4AD1-BDE9-F5D3FC515061}" dt="2025-11-30T17:13:46.922" v="24" actId="20577"/>
          <ac:spMkLst>
            <pc:docMk/>
            <pc:sldMk cId="1760521316" sldId="1187"/>
            <ac:spMk id="3" creationId="{00000000-0000-0000-0000-000000000000}"/>
          </ac:spMkLst>
        </pc:spChg>
      </pc:sldChg>
      <pc:sldChg chg="modSp mod">
        <pc:chgData name="ponnamreddybabjee@outlook.com" userId="3e261792aa522278" providerId="LiveId" clId="{14F6E52B-86A0-4AD1-BDE9-F5D3FC515061}" dt="2025-12-02T06:49:22.288" v="26" actId="14100"/>
        <pc:sldMkLst>
          <pc:docMk/>
          <pc:sldMk cId="196619031" sldId="1280"/>
        </pc:sldMkLst>
        <pc:grpChg chg="mod">
          <ac:chgData name="ponnamreddybabjee@outlook.com" userId="3e261792aa522278" providerId="LiveId" clId="{14F6E52B-86A0-4AD1-BDE9-F5D3FC515061}" dt="2025-12-02T06:49:22.288" v="26" actId="14100"/>
          <ac:grpSpMkLst>
            <pc:docMk/>
            <pc:sldMk cId="196619031" sldId="1280"/>
            <ac:grpSpMk id="11" creationId="{00000000-0000-0000-0000-000000000000}"/>
          </ac:grpSpMkLst>
        </pc:grpChg>
      </pc:sldChg>
      <pc:sldChg chg="modSp">
        <pc:chgData name="ponnamreddybabjee@outlook.com" userId="3e261792aa522278" providerId="LiveId" clId="{14F6E52B-86A0-4AD1-BDE9-F5D3FC515061}" dt="2025-12-02T06:55:00.980" v="28" actId="20577"/>
        <pc:sldMkLst>
          <pc:docMk/>
          <pc:sldMk cId="1615633328" sldId="1281"/>
        </pc:sldMkLst>
        <pc:spChg chg="mod">
          <ac:chgData name="ponnamreddybabjee@outlook.com" userId="3e261792aa522278" providerId="LiveId" clId="{14F6E52B-86A0-4AD1-BDE9-F5D3FC515061}" dt="2025-12-02T06:55:00.980" v="28" actId="20577"/>
          <ac:spMkLst>
            <pc:docMk/>
            <pc:sldMk cId="1615633328" sldId="1281"/>
            <ac:spMk id="6" creationId="{00000000-0000-0000-0000-000000000000}"/>
          </ac:spMkLst>
        </pc:spChg>
      </pc:sldChg>
      <pc:sldChg chg="modSp mod">
        <pc:chgData name="ponnamreddybabjee@outlook.com" userId="3e261792aa522278" providerId="LiveId" clId="{14F6E52B-86A0-4AD1-BDE9-F5D3FC515061}" dt="2025-11-30T09:48:03.400" v="1" actId="1036"/>
        <pc:sldMkLst>
          <pc:docMk/>
          <pc:sldMk cId="1416620087" sldId="1295"/>
        </pc:sldMkLst>
        <pc:spChg chg="mod">
          <ac:chgData name="ponnamreddybabjee@outlook.com" userId="3e261792aa522278" providerId="LiveId" clId="{14F6E52B-86A0-4AD1-BDE9-F5D3FC515061}" dt="2025-11-30T09:48:03.400" v="1" actId="1036"/>
          <ac:spMkLst>
            <pc:docMk/>
            <pc:sldMk cId="1416620087" sldId="1295"/>
            <ac:spMk id="2" creationId="{00000000-0000-0000-0000-000000000000}"/>
          </ac:spMkLst>
        </pc:spChg>
      </pc:sldChg>
      <pc:sldChg chg="addSp delSp modSp mod">
        <pc:chgData name="ponnamreddybabjee@outlook.com" userId="3e261792aa522278" providerId="LiveId" clId="{14F6E52B-86A0-4AD1-BDE9-F5D3FC515061}" dt="2025-11-30T16:53:24.486" v="18" actId="20577"/>
        <pc:sldMkLst>
          <pc:docMk/>
          <pc:sldMk cId="851982816" sldId="1374"/>
        </pc:sldMkLst>
        <pc:spChg chg="mod">
          <ac:chgData name="ponnamreddybabjee@outlook.com" userId="3e261792aa522278" providerId="LiveId" clId="{14F6E52B-86A0-4AD1-BDE9-F5D3FC515061}" dt="2025-11-30T09:50:42.316" v="8" actId="1076"/>
          <ac:spMkLst>
            <pc:docMk/>
            <pc:sldMk cId="851982816" sldId="1374"/>
            <ac:spMk id="3" creationId="{00000000-0000-0000-0000-000000000000}"/>
          </ac:spMkLst>
        </pc:spChg>
        <pc:spChg chg="add">
          <ac:chgData name="ponnamreddybabjee@outlook.com" userId="3e261792aa522278" providerId="LiveId" clId="{14F6E52B-86A0-4AD1-BDE9-F5D3FC515061}" dt="2025-11-30T16:16:24.236" v="9"/>
          <ac:spMkLst>
            <pc:docMk/>
            <pc:sldMk cId="851982816" sldId="1374"/>
            <ac:spMk id="5" creationId="{307DD2EA-5434-756D-61DB-930609360E04}"/>
          </ac:spMkLst>
        </pc:spChg>
        <pc:spChg chg="mod">
          <ac:chgData name="ponnamreddybabjee@outlook.com" userId="3e261792aa522278" providerId="LiveId" clId="{14F6E52B-86A0-4AD1-BDE9-F5D3FC515061}" dt="2025-11-30T09:50:42.316" v="8" actId="1076"/>
          <ac:spMkLst>
            <pc:docMk/>
            <pc:sldMk cId="851982816" sldId="1374"/>
            <ac:spMk id="8"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9"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10"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11"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12"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13"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14"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15"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16"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17" creationId="{00000000-0000-0000-0000-000000000000}"/>
          </ac:spMkLst>
        </pc:spChg>
        <pc:spChg chg="add mod">
          <ac:chgData name="ponnamreddybabjee@outlook.com" userId="3e261792aa522278" providerId="LiveId" clId="{14F6E52B-86A0-4AD1-BDE9-F5D3FC515061}" dt="2025-11-30T16:53:24.486" v="18" actId="20577"/>
          <ac:spMkLst>
            <pc:docMk/>
            <pc:sldMk cId="851982816" sldId="1374"/>
            <ac:spMk id="18" creationId="{28343514-9785-10BA-D327-3ABB037FB534}"/>
          </ac:spMkLst>
        </pc:spChg>
        <pc:spChg chg="mod">
          <ac:chgData name="ponnamreddybabjee@outlook.com" userId="3e261792aa522278" providerId="LiveId" clId="{14F6E52B-86A0-4AD1-BDE9-F5D3FC515061}" dt="2025-11-30T09:50:42.316" v="8" actId="1076"/>
          <ac:spMkLst>
            <pc:docMk/>
            <pc:sldMk cId="851982816" sldId="1374"/>
            <ac:spMk id="20"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21"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22"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23"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24"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25"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26"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27" creationId="{00000000-0000-0000-0000-000000000000}"/>
          </ac:spMkLst>
        </pc:spChg>
        <pc:spChg chg="mod">
          <ac:chgData name="ponnamreddybabjee@outlook.com" userId="3e261792aa522278" providerId="LiveId" clId="{14F6E52B-86A0-4AD1-BDE9-F5D3FC515061}" dt="2025-11-30T09:50:22.080" v="5" actId="1076"/>
          <ac:spMkLst>
            <pc:docMk/>
            <pc:sldMk cId="851982816" sldId="1374"/>
            <ac:spMk id="28"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38"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40"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41" creationId="{00000000-0000-0000-0000-000000000000}"/>
          </ac:spMkLst>
        </pc:spChg>
        <pc:spChg chg="add del mod">
          <ac:chgData name="ponnamreddybabjee@outlook.com" userId="3e261792aa522278" providerId="LiveId" clId="{14F6E52B-86A0-4AD1-BDE9-F5D3FC515061}" dt="2025-11-30T09:50:42.316" v="8" actId="1076"/>
          <ac:spMkLst>
            <pc:docMk/>
            <pc:sldMk cId="851982816" sldId="1374"/>
            <ac:spMk id="42"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44"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49"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50"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51"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52"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53"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54"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55"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56"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57"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58"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59"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60"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63"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64"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65"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66"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67" creationId="{00000000-0000-0000-0000-000000000000}"/>
          </ac:spMkLst>
        </pc:spChg>
        <pc:grpChg chg="add del mod">
          <ac:chgData name="ponnamreddybabjee@outlook.com" userId="3e261792aa522278" providerId="LiveId" clId="{14F6E52B-86A0-4AD1-BDE9-F5D3FC515061}" dt="2025-11-30T09:50:42.316" v="8" actId="1076"/>
          <ac:grpSpMkLst>
            <pc:docMk/>
            <pc:sldMk cId="851982816" sldId="1374"/>
            <ac:grpSpMk id="7" creationId="{00000000-0000-0000-0000-000000000000}"/>
          </ac:grpSpMkLst>
        </pc:grpChg>
        <pc:cxnChg chg="mod">
          <ac:chgData name="ponnamreddybabjee@outlook.com" userId="3e261792aa522278" providerId="LiveId" clId="{14F6E52B-86A0-4AD1-BDE9-F5D3FC515061}" dt="2025-11-30T09:50:42.316" v="8" actId="1076"/>
          <ac:cxnSpMkLst>
            <pc:docMk/>
            <pc:sldMk cId="851982816" sldId="1374"/>
            <ac:cxnSpMk id="36" creationId="{00000000-0000-0000-0000-000000000000}"/>
          </ac:cxnSpMkLst>
        </pc:cxnChg>
        <pc:cxnChg chg="mod">
          <ac:chgData name="ponnamreddybabjee@outlook.com" userId="3e261792aa522278" providerId="LiveId" clId="{14F6E52B-86A0-4AD1-BDE9-F5D3FC515061}" dt="2025-11-30T09:50:42.316" v="8" actId="1076"/>
          <ac:cxnSpMkLst>
            <pc:docMk/>
            <pc:sldMk cId="851982816" sldId="1374"/>
            <ac:cxnSpMk id="39" creationId="{00000000-0000-0000-0000-000000000000}"/>
          </ac:cxnSpMkLst>
        </pc:cxnChg>
        <pc:cxnChg chg="mod">
          <ac:chgData name="ponnamreddybabjee@outlook.com" userId="3e261792aa522278" providerId="LiveId" clId="{14F6E52B-86A0-4AD1-BDE9-F5D3FC515061}" dt="2025-11-30T09:50:42.316" v="8" actId="1076"/>
          <ac:cxnSpMkLst>
            <pc:docMk/>
            <pc:sldMk cId="851982816" sldId="1374"/>
            <ac:cxnSpMk id="62" creationId="{00000000-0000-0000-0000-000000000000}"/>
          </ac:cxnSpMkLst>
        </pc:cxnChg>
      </pc:sldChg>
      <pc:sldChg chg="addSp delSp modSp add mod delAnim">
        <pc:chgData name="ponnamreddybabjee@outlook.com" userId="3e261792aa522278" providerId="LiveId" clId="{14F6E52B-86A0-4AD1-BDE9-F5D3FC515061}" dt="2025-11-30T17:02:09.677" v="23" actId="14100"/>
        <pc:sldMkLst>
          <pc:docMk/>
          <pc:sldMk cId="3038450378" sldId="1408"/>
        </pc:sldMkLst>
        <pc:spChg chg="del">
          <ac:chgData name="ponnamreddybabjee@outlook.com" userId="3e261792aa522278" providerId="LiveId" clId="{14F6E52B-86A0-4AD1-BDE9-F5D3FC515061}" dt="2025-11-30T17:02:01.782" v="21" actId="478"/>
          <ac:spMkLst>
            <pc:docMk/>
            <pc:sldMk cId="3038450378" sldId="1408"/>
            <ac:spMk id="8"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9"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10"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11"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12"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13"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14"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15" creationId="{00000000-0000-0000-0000-000000000000}"/>
          </ac:spMkLst>
        </pc:spChg>
        <pc:spChg chg="add mod">
          <ac:chgData name="ponnamreddybabjee@outlook.com" userId="3e261792aa522278" providerId="LiveId" clId="{14F6E52B-86A0-4AD1-BDE9-F5D3FC515061}" dt="2025-11-30T17:02:09.677" v="23" actId="14100"/>
          <ac:spMkLst>
            <pc:docMk/>
            <pc:sldMk cId="3038450378" sldId="1408"/>
            <ac:spMk id="16" creationId="{3DAD551D-AE77-68D7-2137-A7E7C52ECBDA}"/>
          </ac:spMkLst>
        </pc:spChg>
        <pc:spChg chg="del">
          <ac:chgData name="ponnamreddybabjee@outlook.com" userId="3e261792aa522278" providerId="LiveId" clId="{14F6E52B-86A0-4AD1-BDE9-F5D3FC515061}" dt="2025-11-30T17:02:01.782" v="21" actId="478"/>
          <ac:spMkLst>
            <pc:docMk/>
            <pc:sldMk cId="3038450378" sldId="1408"/>
            <ac:spMk id="20"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22"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23"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24"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25"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26"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27"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30"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37"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38"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40"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41" creationId="{00000000-0000-0000-0000-000000000000}"/>
          </ac:spMkLst>
        </pc:spChg>
        <pc:spChg chg="del">
          <ac:chgData name="ponnamreddybabjee@outlook.com" userId="3e261792aa522278" providerId="LiveId" clId="{14F6E52B-86A0-4AD1-BDE9-F5D3FC515061}" dt="2025-11-30T17:01:56.749" v="20" actId="478"/>
          <ac:spMkLst>
            <pc:docMk/>
            <pc:sldMk cId="3038450378" sldId="1408"/>
            <ac:spMk id="42"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43"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44"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47"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48" creationId="{00000000-0000-0000-0000-000000000000}"/>
          </ac:spMkLst>
        </pc:spChg>
        <pc:grpChg chg="del">
          <ac:chgData name="ponnamreddybabjee@outlook.com" userId="3e261792aa522278" providerId="LiveId" clId="{14F6E52B-86A0-4AD1-BDE9-F5D3FC515061}" dt="2025-11-30T17:02:01.782" v="21" actId="478"/>
          <ac:grpSpMkLst>
            <pc:docMk/>
            <pc:sldMk cId="3038450378" sldId="1408"/>
            <ac:grpSpMk id="7" creationId="{00000000-0000-0000-0000-000000000000}"/>
          </ac:grpSpMkLst>
        </pc:grpChg>
        <pc:cxnChg chg="del mod">
          <ac:chgData name="ponnamreddybabjee@outlook.com" userId="3e261792aa522278" providerId="LiveId" clId="{14F6E52B-86A0-4AD1-BDE9-F5D3FC515061}" dt="2025-11-30T17:02:01.782" v="21" actId="478"/>
          <ac:cxnSpMkLst>
            <pc:docMk/>
            <pc:sldMk cId="3038450378" sldId="1408"/>
            <ac:cxnSpMk id="35" creationId="{00000000-0000-0000-0000-000000000000}"/>
          </ac:cxnSpMkLst>
        </pc:cxnChg>
        <pc:cxnChg chg="del mod">
          <ac:chgData name="ponnamreddybabjee@outlook.com" userId="3e261792aa522278" providerId="LiveId" clId="{14F6E52B-86A0-4AD1-BDE9-F5D3FC515061}" dt="2025-11-30T17:02:01.782" v="21" actId="478"/>
          <ac:cxnSpMkLst>
            <pc:docMk/>
            <pc:sldMk cId="3038450378" sldId="1408"/>
            <ac:cxnSpMk id="36" creationId="{00000000-0000-0000-0000-000000000000}"/>
          </ac:cxnSpMkLst>
        </pc:cxnChg>
        <pc:cxnChg chg="del mod">
          <ac:chgData name="ponnamreddybabjee@outlook.com" userId="3e261792aa522278" providerId="LiveId" clId="{14F6E52B-86A0-4AD1-BDE9-F5D3FC515061}" dt="2025-11-30T17:02:01.782" v="21" actId="478"/>
          <ac:cxnSpMkLst>
            <pc:docMk/>
            <pc:sldMk cId="3038450378" sldId="1408"/>
            <ac:cxnSpMk id="39" creationId="{00000000-0000-0000-0000-000000000000}"/>
          </ac:cxnSpMkLst>
        </pc:cxnChg>
        <pc:cxnChg chg="del mod">
          <ac:chgData name="ponnamreddybabjee@outlook.com" userId="3e261792aa522278" providerId="LiveId" clId="{14F6E52B-86A0-4AD1-BDE9-F5D3FC515061}" dt="2025-11-30T17:02:01.782" v="21" actId="478"/>
          <ac:cxnSpMkLst>
            <pc:docMk/>
            <pc:sldMk cId="3038450378" sldId="1408"/>
            <ac:cxnSpMk id="45" creationId="{00000000-0000-0000-0000-000000000000}"/>
          </ac:cxnSpMkLst>
        </pc:cxnChg>
        <pc:cxnChg chg="del">
          <ac:chgData name="ponnamreddybabjee@outlook.com" userId="3e261792aa522278" providerId="LiveId" clId="{14F6E52B-86A0-4AD1-BDE9-F5D3FC515061}" dt="2025-11-30T17:02:01.782" v="21" actId="478"/>
          <ac:cxnSpMkLst>
            <pc:docMk/>
            <pc:sldMk cId="3038450378" sldId="1408"/>
            <ac:cxnSpMk id="46" creationId="{00000000-0000-0000-0000-00000000000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90EA7-83A2-4E6D-9AD8-DE43F4A27844}" type="datetimeFigureOut">
              <a:rPr lang="en-US" smtClean="0"/>
              <a:pPr/>
              <a:t>2/17/2026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8A7CB4-9991-4514-B87C-9B87917F189D}" type="slidenum">
              <a:rPr lang="en-US" smtClean="0"/>
              <a:pPr/>
              <a:t>‹#›</a:t>
            </a:fld>
            <a:endParaRPr lang="en-US"/>
          </a:p>
        </p:txBody>
      </p:sp>
    </p:spTree>
    <p:extLst>
      <p:ext uri="{BB962C8B-B14F-4D97-AF65-F5344CB8AC3E}">
        <p14:creationId xmlns:p14="http://schemas.microsoft.com/office/powerpoint/2010/main" val="4122903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8A7CB4-9991-4514-B87C-9B87917F189D}" type="slidenum">
              <a:rPr lang="en-US" smtClean="0"/>
              <a:pPr/>
              <a:t>1</a:t>
            </a:fld>
            <a:endParaRPr lang="en-US"/>
          </a:p>
        </p:txBody>
      </p:sp>
    </p:spTree>
    <p:extLst>
      <p:ext uri="{BB962C8B-B14F-4D97-AF65-F5344CB8AC3E}">
        <p14:creationId xmlns:p14="http://schemas.microsoft.com/office/powerpoint/2010/main" val="3007539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35</a:t>
            </a:fld>
            <a:endParaRPr lang="en-US"/>
          </a:p>
        </p:txBody>
      </p:sp>
    </p:spTree>
    <p:extLst>
      <p:ext uri="{BB962C8B-B14F-4D97-AF65-F5344CB8AC3E}">
        <p14:creationId xmlns:p14="http://schemas.microsoft.com/office/powerpoint/2010/main" val="4270862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41</a:t>
            </a:fld>
            <a:endParaRPr lang="en-US"/>
          </a:p>
        </p:txBody>
      </p:sp>
    </p:spTree>
    <p:extLst>
      <p:ext uri="{BB962C8B-B14F-4D97-AF65-F5344CB8AC3E}">
        <p14:creationId xmlns:p14="http://schemas.microsoft.com/office/powerpoint/2010/main" val="667407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42</a:t>
            </a:fld>
            <a:endParaRPr lang="en-US"/>
          </a:p>
        </p:txBody>
      </p:sp>
    </p:spTree>
    <p:extLst>
      <p:ext uri="{BB962C8B-B14F-4D97-AF65-F5344CB8AC3E}">
        <p14:creationId xmlns:p14="http://schemas.microsoft.com/office/powerpoint/2010/main" val="1464602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43</a:t>
            </a:fld>
            <a:endParaRPr lang="en-US"/>
          </a:p>
        </p:txBody>
      </p:sp>
    </p:spTree>
    <p:extLst>
      <p:ext uri="{BB962C8B-B14F-4D97-AF65-F5344CB8AC3E}">
        <p14:creationId xmlns:p14="http://schemas.microsoft.com/office/powerpoint/2010/main" val="3226661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44</a:t>
            </a:fld>
            <a:endParaRPr lang="en-US"/>
          </a:p>
        </p:txBody>
      </p:sp>
    </p:spTree>
    <p:extLst>
      <p:ext uri="{BB962C8B-B14F-4D97-AF65-F5344CB8AC3E}">
        <p14:creationId xmlns:p14="http://schemas.microsoft.com/office/powerpoint/2010/main" val="3001617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45</a:t>
            </a:fld>
            <a:endParaRPr lang="en-US"/>
          </a:p>
        </p:txBody>
      </p:sp>
    </p:spTree>
    <p:extLst>
      <p:ext uri="{BB962C8B-B14F-4D97-AF65-F5344CB8AC3E}">
        <p14:creationId xmlns:p14="http://schemas.microsoft.com/office/powerpoint/2010/main" val="3128811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46</a:t>
            </a:fld>
            <a:endParaRPr lang="en-US"/>
          </a:p>
        </p:txBody>
      </p:sp>
    </p:spTree>
    <p:extLst>
      <p:ext uri="{BB962C8B-B14F-4D97-AF65-F5344CB8AC3E}">
        <p14:creationId xmlns:p14="http://schemas.microsoft.com/office/powerpoint/2010/main" val="2458239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120</a:t>
            </a:fld>
            <a:endParaRPr lang="en-US"/>
          </a:p>
        </p:txBody>
      </p:sp>
    </p:spTree>
    <p:extLst>
      <p:ext uri="{BB962C8B-B14F-4D97-AF65-F5344CB8AC3E}">
        <p14:creationId xmlns:p14="http://schemas.microsoft.com/office/powerpoint/2010/main" val="1919425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121</a:t>
            </a:fld>
            <a:endParaRPr lang="en-US"/>
          </a:p>
        </p:txBody>
      </p:sp>
    </p:spTree>
    <p:extLst>
      <p:ext uri="{BB962C8B-B14F-4D97-AF65-F5344CB8AC3E}">
        <p14:creationId xmlns:p14="http://schemas.microsoft.com/office/powerpoint/2010/main" val="1330358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128</a:t>
            </a:fld>
            <a:endParaRPr lang="en-US"/>
          </a:p>
        </p:txBody>
      </p:sp>
    </p:spTree>
    <p:extLst>
      <p:ext uri="{BB962C8B-B14F-4D97-AF65-F5344CB8AC3E}">
        <p14:creationId xmlns:p14="http://schemas.microsoft.com/office/powerpoint/2010/main" val="1238482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a:t>
            </a:fld>
            <a:endParaRPr lang="en-US"/>
          </a:p>
        </p:txBody>
      </p:sp>
    </p:spTree>
    <p:extLst>
      <p:ext uri="{BB962C8B-B14F-4D97-AF65-F5344CB8AC3E}">
        <p14:creationId xmlns:p14="http://schemas.microsoft.com/office/powerpoint/2010/main" val="708647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129</a:t>
            </a:fld>
            <a:endParaRPr lang="en-US"/>
          </a:p>
        </p:txBody>
      </p:sp>
    </p:spTree>
    <p:extLst>
      <p:ext uri="{BB962C8B-B14F-4D97-AF65-F5344CB8AC3E}">
        <p14:creationId xmlns:p14="http://schemas.microsoft.com/office/powerpoint/2010/main" val="159414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131</a:t>
            </a:fld>
            <a:endParaRPr lang="en-US"/>
          </a:p>
        </p:txBody>
      </p:sp>
    </p:spTree>
    <p:extLst>
      <p:ext uri="{BB962C8B-B14F-4D97-AF65-F5344CB8AC3E}">
        <p14:creationId xmlns:p14="http://schemas.microsoft.com/office/powerpoint/2010/main" val="4278623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132</a:t>
            </a:fld>
            <a:endParaRPr lang="en-US"/>
          </a:p>
        </p:txBody>
      </p:sp>
    </p:spTree>
    <p:extLst>
      <p:ext uri="{BB962C8B-B14F-4D97-AF65-F5344CB8AC3E}">
        <p14:creationId xmlns:p14="http://schemas.microsoft.com/office/powerpoint/2010/main" val="3826181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134</a:t>
            </a:fld>
            <a:endParaRPr lang="en-US"/>
          </a:p>
        </p:txBody>
      </p:sp>
    </p:spTree>
    <p:extLst>
      <p:ext uri="{BB962C8B-B14F-4D97-AF65-F5344CB8AC3E}">
        <p14:creationId xmlns:p14="http://schemas.microsoft.com/office/powerpoint/2010/main" val="3754600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135</a:t>
            </a:fld>
            <a:endParaRPr lang="en-US"/>
          </a:p>
        </p:txBody>
      </p:sp>
    </p:spTree>
    <p:extLst>
      <p:ext uri="{BB962C8B-B14F-4D97-AF65-F5344CB8AC3E}">
        <p14:creationId xmlns:p14="http://schemas.microsoft.com/office/powerpoint/2010/main" val="1619613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136</a:t>
            </a:fld>
            <a:endParaRPr lang="en-US"/>
          </a:p>
        </p:txBody>
      </p:sp>
    </p:spTree>
    <p:extLst>
      <p:ext uri="{BB962C8B-B14F-4D97-AF65-F5344CB8AC3E}">
        <p14:creationId xmlns:p14="http://schemas.microsoft.com/office/powerpoint/2010/main" val="562689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138</a:t>
            </a:fld>
            <a:endParaRPr lang="en-US"/>
          </a:p>
        </p:txBody>
      </p:sp>
    </p:spTree>
    <p:extLst>
      <p:ext uri="{BB962C8B-B14F-4D97-AF65-F5344CB8AC3E}">
        <p14:creationId xmlns:p14="http://schemas.microsoft.com/office/powerpoint/2010/main" val="4275275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139</a:t>
            </a:fld>
            <a:endParaRPr lang="en-US"/>
          </a:p>
        </p:txBody>
      </p:sp>
    </p:spTree>
    <p:extLst>
      <p:ext uri="{BB962C8B-B14F-4D97-AF65-F5344CB8AC3E}">
        <p14:creationId xmlns:p14="http://schemas.microsoft.com/office/powerpoint/2010/main" val="115411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140</a:t>
            </a:fld>
            <a:endParaRPr lang="en-US"/>
          </a:p>
        </p:txBody>
      </p:sp>
    </p:spTree>
    <p:extLst>
      <p:ext uri="{BB962C8B-B14F-4D97-AF65-F5344CB8AC3E}">
        <p14:creationId xmlns:p14="http://schemas.microsoft.com/office/powerpoint/2010/main" val="3623618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141</a:t>
            </a:fld>
            <a:endParaRPr lang="en-US"/>
          </a:p>
        </p:txBody>
      </p:sp>
    </p:spTree>
    <p:extLst>
      <p:ext uri="{BB962C8B-B14F-4D97-AF65-F5344CB8AC3E}">
        <p14:creationId xmlns:p14="http://schemas.microsoft.com/office/powerpoint/2010/main" val="2034165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a:t>
            </a:fld>
            <a:endParaRPr lang="en-US"/>
          </a:p>
        </p:txBody>
      </p:sp>
    </p:spTree>
    <p:extLst>
      <p:ext uri="{BB962C8B-B14F-4D97-AF65-F5344CB8AC3E}">
        <p14:creationId xmlns:p14="http://schemas.microsoft.com/office/powerpoint/2010/main" val="3703854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142</a:t>
            </a:fld>
            <a:endParaRPr lang="en-US"/>
          </a:p>
        </p:txBody>
      </p:sp>
    </p:spTree>
    <p:extLst>
      <p:ext uri="{BB962C8B-B14F-4D97-AF65-F5344CB8AC3E}">
        <p14:creationId xmlns:p14="http://schemas.microsoft.com/office/powerpoint/2010/main" val="21639263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143</a:t>
            </a:fld>
            <a:endParaRPr lang="en-US"/>
          </a:p>
        </p:txBody>
      </p:sp>
    </p:spTree>
    <p:extLst>
      <p:ext uri="{BB962C8B-B14F-4D97-AF65-F5344CB8AC3E}">
        <p14:creationId xmlns:p14="http://schemas.microsoft.com/office/powerpoint/2010/main" val="3727674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146</a:t>
            </a:fld>
            <a:endParaRPr lang="en-US"/>
          </a:p>
        </p:txBody>
      </p:sp>
    </p:spTree>
    <p:extLst>
      <p:ext uri="{BB962C8B-B14F-4D97-AF65-F5344CB8AC3E}">
        <p14:creationId xmlns:p14="http://schemas.microsoft.com/office/powerpoint/2010/main" val="4255106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148</a:t>
            </a:fld>
            <a:endParaRPr lang="en-US"/>
          </a:p>
        </p:txBody>
      </p:sp>
    </p:spTree>
    <p:extLst>
      <p:ext uri="{BB962C8B-B14F-4D97-AF65-F5344CB8AC3E}">
        <p14:creationId xmlns:p14="http://schemas.microsoft.com/office/powerpoint/2010/main" val="1189303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191</a:t>
            </a:fld>
            <a:endParaRPr lang="en-US"/>
          </a:p>
        </p:txBody>
      </p:sp>
    </p:spTree>
    <p:extLst>
      <p:ext uri="{BB962C8B-B14F-4D97-AF65-F5344CB8AC3E}">
        <p14:creationId xmlns:p14="http://schemas.microsoft.com/office/powerpoint/2010/main" val="1855801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192</a:t>
            </a:fld>
            <a:endParaRPr lang="en-US"/>
          </a:p>
        </p:txBody>
      </p:sp>
    </p:spTree>
    <p:extLst>
      <p:ext uri="{BB962C8B-B14F-4D97-AF65-F5344CB8AC3E}">
        <p14:creationId xmlns:p14="http://schemas.microsoft.com/office/powerpoint/2010/main" val="40968810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194</a:t>
            </a:fld>
            <a:endParaRPr lang="en-US"/>
          </a:p>
        </p:txBody>
      </p:sp>
    </p:spTree>
    <p:extLst>
      <p:ext uri="{BB962C8B-B14F-4D97-AF65-F5344CB8AC3E}">
        <p14:creationId xmlns:p14="http://schemas.microsoft.com/office/powerpoint/2010/main" val="25101207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195</a:t>
            </a:fld>
            <a:endParaRPr lang="en-US"/>
          </a:p>
        </p:txBody>
      </p:sp>
    </p:spTree>
    <p:extLst>
      <p:ext uri="{BB962C8B-B14F-4D97-AF65-F5344CB8AC3E}">
        <p14:creationId xmlns:p14="http://schemas.microsoft.com/office/powerpoint/2010/main" val="4064352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197</a:t>
            </a:fld>
            <a:endParaRPr lang="en-US"/>
          </a:p>
        </p:txBody>
      </p:sp>
    </p:spTree>
    <p:extLst>
      <p:ext uri="{BB962C8B-B14F-4D97-AF65-F5344CB8AC3E}">
        <p14:creationId xmlns:p14="http://schemas.microsoft.com/office/powerpoint/2010/main" val="2968660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198</a:t>
            </a:fld>
            <a:endParaRPr lang="en-US"/>
          </a:p>
        </p:txBody>
      </p:sp>
    </p:spTree>
    <p:extLst>
      <p:ext uri="{BB962C8B-B14F-4D97-AF65-F5344CB8AC3E}">
        <p14:creationId xmlns:p14="http://schemas.microsoft.com/office/powerpoint/2010/main" val="3723063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28</a:t>
            </a:fld>
            <a:endParaRPr lang="en-US"/>
          </a:p>
        </p:txBody>
      </p:sp>
    </p:spTree>
    <p:extLst>
      <p:ext uri="{BB962C8B-B14F-4D97-AF65-F5344CB8AC3E}">
        <p14:creationId xmlns:p14="http://schemas.microsoft.com/office/powerpoint/2010/main" val="3339415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200</a:t>
            </a:fld>
            <a:endParaRPr lang="en-US"/>
          </a:p>
        </p:txBody>
      </p:sp>
    </p:spTree>
    <p:extLst>
      <p:ext uri="{BB962C8B-B14F-4D97-AF65-F5344CB8AC3E}">
        <p14:creationId xmlns:p14="http://schemas.microsoft.com/office/powerpoint/2010/main" val="4031854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202</a:t>
            </a:fld>
            <a:endParaRPr lang="en-US"/>
          </a:p>
        </p:txBody>
      </p:sp>
    </p:spTree>
    <p:extLst>
      <p:ext uri="{BB962C8B-B14F-4D97-AF65-F5344CB8AC3E}">
        <p14:creationId xmlns:p14="http://schemas.microsoft.com/office/powerpoint/2010/main" val="12974992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204</a:t>
            </a:fld>
            <a:endParaRPr lang="en-US"/>
          </a:p>
        </p:txBody>
      </p:sp>
    </p:spTree>
    <p:extLst>
      <p:ext uri="{BB962C8B-B14F-4D97-AF65-F5344CB8AC3E}">
        <p14:creationId xmlns:p14="http://schemas.microsoft.com/office/powerpoint/2010/main" val="34019684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208</a:t>
            </a:fld>
            <a:endParaRPr lang="en-US"/>
          </a:p>
        </p:txBody>
      </p:sp>
    </p:spTree>
    <p:extLst>
      <p:ext uri="{BB962C8B-B14F-4D97-AF65-F5344CB8AC3E}">
        <p14:creationId xmlns:p14="http://schemas.microsoft.com/office/powerpoint/2010/main" val="26909392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209</a:t>
            </a:fld>
            <a:endParaRPr lang="en-US"/>
          </a:p>
        </p:txBody>
      </p:sp>
    </p:spTree>
    <p:extLst>
      <p:ext uri="{BB962C8B-B14F-4D97-AF65-F5344CB8AC3E}">
        <p14:creationId xmlns:p14="http://schemas.microsoft.com/office/powerpoint/2010/main" val="38498190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211</a:t>
            </a:fld>
            <a:endParaRPr lang="en-US"/>
          </a:p>
        </p:txBody>
      </p:sp>
    </p:spTree>
    <p:extLst>
      <p:ext uri="{BB962C8B-B14F-4D97-AF65-F5344CB8AC3E}">
        <p14:creationId xmlns:p14="http://schemas.microsoft.com/office/powerpoint/2010/main" val="28240764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212</a:t>
            </a:fld>
            <a:endParaRPr lang="en-US"/>
          </a:p>
        </p:txBody>
      </p:sp>
    </p:spTree>
    <p:extLst>
      <p:ext uri="{BB962C8B-B14F-4D97-AF65-F5344CB8AC3E}">
        <p14:creationId xmlns:p14="http://schemas.microsoft.com/office/powerpoint/2010/main" val="25679798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213</a:t>
            </a:fld>
            <a:endParaRPr lang="en-US"/>
          </a:p>
        </p:txBody>
      </p:sp>
    </p:spTree>
    <p:extLst>
      <p:ext uri="{BB962C8B-B14F-4D97-AF65-F5344CB8AC3E}">
        <p14:creationId xmlns:p14="http://schemas.microsoft.com/office/powerpoint/2010/main" val="4028464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214</a:t>
            </a:fld>
            <a:endParaRPr lang="en-US"/>
          </a:p>
        </p:txBody>
      </p:sp>
    </p:spTree>
    <p:extLst>
      <p:ext uri="{BB962C8B-B14F-4D97-AF65-F5344CB8AC3E}">
        <p14:creationId xmlns:p14="http://schemas.microsoft.com/office/powerpoint/2010/main" val="39679679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215</a:t>
            </a:fld>
            <a:endParaRPr lang="en-US"/>
          </a:p>
        </p:txBody>
      </p:sp>
    </p:spTree>
    <p:extLst>
      <p:ext uri="{BB962C8B-B14F-4D97-AF65-F5344CB8AC3E}">
        <p14:creationId xmlns:p14="http://schemas.microsoft.com/office/powerpoint/2010/main" val="1927762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29</a:t>
            </a:fld>
            <a:endParaRPr lang="en-US"/>
          </a:p>
        </p:txBody>
      </p:sp>
    </p:spTree>
    <p:extLst>
      <p:ext uri="{BB962C8B-B14F-4D97-AF65-F5344CB8AC3E}">
        <p14:creationId xmlns:p14="http://schemas.microsoft.com/office/powerpoint/2010/main" val="18896877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216</a:t>
            </a:fld>
            <a:endParaRPr lang="en-US"/>
          </a:p>
        </p:txBody>
      </p:sp>
    </p:spTree>
    <p:extLst>
      <p:ext uri="{BB962C8B-B14F-4D97-AF65-F5344CB8AC3E}">
        <p14:creationId xmlns:p14="http://schemas.microsoft.com/office/powerpoint/2010/main" val="3280939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217</a:t>
            </a:fld>
            <a:endParaRPr lang="en-US"/>
          </a:p>
        </p:txBody>
      </p:sp>
    </p:spTree>
    <p:extLst>
      <p:ext uri="{BB962C8B-B14F-4D97-AF65-F5344CB8AC3E}">
        <p14:creationId xmlns:p14="http://schemas.microsoft.com/office/powerpoint/2010/main" val="26546540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219</a:t>
            </a:fld>
            <a:endParaRPr lang="en-US"/>
          </a:p>
        </p:txBody>
      </p:sp>
    </p:spTree>
    <p:extLst>
      <p:ext uri="{BB962C8B-B14F-4D97-AF65-F5344CB8AC3E}">
        <p14:creationId xmlns:p14="http://schemas.microsoft.com/office/powerpoint/2010/main" val="17334908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221</a:t>
            </a:fld>
            <a:endParaRPr lang="en-US"/>
          </a:p>
        </p:txBody>
      </p:sp>
    </p:spTree>
    <p:extLst>
      <p:ext uri="{BB962C8B-B14F-4D97-AF65-F5344CB8AC3E}">
        <p14:creationId xmlns:p14="http://schemas.microsoft.com/office/powerpoint/2010/main" val="3148891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223</a:t>
            </a:fld>
            <a:endParaRPr lang="en-US"/>
          </a:p>
        </p:txBody>
      </p:sp>
    </p:spTree>
    <p:extLst>
      <p:ext uri="{BB962C8B-B14F-4D97-AF65-F5344CB8AC3E}">
        <p14:creationId xmlns:p14="http://schemas.microsoft.com/office/powerpoint/2010/main" val="19641381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225</a:t>
            </a:fld>
            <a:endParaRPr lang="en-US"/>
          </a:p>
        </p:txBody>
      </p:sp>
    </p:spTree>
    <p:extLst>
      <p:ext uri="{BB962C8B-B14F-4D97-AF65-F5344CB8AC3E}">
        <p14:creationId xmlns:p14="http://schemas.microsoft.com/office/powerpoint/2010/main" val="25568018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226</a:t>
            </a:fld>
            <a:endParaRPr lang="en-US"/>
          </a:p>
        </p:txBody>
      </p:sp>
    </p:spTree>
    <p:extLst>
      <p:ext uri="{BB962C8B-B14F-4D97-AF65-F5344CB8AC3E}">
        <p14:creationId xmlns:p14="http://schemas.microsoft.com/office/powerpoint/2010/main" val="31877591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227</a:t>
            </a:fld>
            <a:endParaRPr lang="en-US"/>
          </a:p>
        </p:txBody>
      </p:sp>
    </p:spTree>
    <p:extLst>
      <p:ext uri="{BB962C8B-B14F-4D97-AF65-F5344CB8AC3E}">
        <p14:creationId xmlns:p14="http://schemas.microsoft.com/office/powerpoint/2010/main" val="6000033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228</a:t>
            </a:fld>
            <a:endParaRPr lang="en-US"/>
          </a:p>
        </p:txBody>
      </p:sp>
    </p:spTree>
    <p:extLst>
      <p:ext uri="{BB962C8B-B14F-4D97-AF65-F5344CB8AC3E}">
        <p14:creationId xmlns:p14="http://schemas.microsoft.com/office/powerpoint/2010/main" val="33656853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229</a:t>
            </a:fld>
            <a:endParaRPr lang="en-US"/>
          </a:p>
        </p:txBody>
      </p:sp>
    </p:spTree>
    <p:extLst>
      <p:ext uri="{BB962C8B-B14F-4D97-AF65-F5344CB8AC3E}">
        <p14:creationId xmlns:p14="http://schemas.microsoft.com/office/powerpoint/2010/main" val="1922391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30</a:t>
            </a:fld>
            <a:endParaRPr lang="en-US"/>
          </a:p>
        </p:txBody>
      </p:sp>
    </p:spTree>
    <p:extLst>
      <p:ext uri="{BB962C8B-B14F-4D97-AF65-F5344CB8AC3E}">
        <p14:creationId xmlns:p14="http://schemas.microsoft.com/office/powerpoint/2010/main" val="1166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230</a:t>
            </a:fld>
            <a:endParaRPr lang="en-US"/>
          </a:p>
        </p:txBody>
      </p:sp>
    </p:spTree>
    <p:extLst>
      <p:ext uri="{BB962C8B-B14F-4D97-AF65-F5344CB8AC3E}">
        <p14:creationId xmlns:p14="http://schemas.microsoft.com/office/powerpoint/2010/main" val="12987643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231</a:t>
            </a:fld>
            <a:endParaRPr lang="en-US"/>
          </a:p>
        </p:txBody>
      </p:sp>
    </p:spTree>
    <p:extLst>
      <p:ext uri="{BB962C8B-B14F-4D97-AF65-F5344CB8AC3E}">
        <p14:creationId xmlns:p14="http://schemas.microsoft.com/office/powerpoint/2010/main" val="31533780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232</a:t>
            </a:fld>
            <a:endParaRPr lang="en-US"/>
          </a:p>
        </p:txBody>
      </p:sp>
    </p:spTree>
    <p:extLst>
      <p:ext uri="{BB962C8B-B14F-4D97-AF65-F5344CB8AC3E}">
        <p14:creationId xmlns:p14="http://schemas.microsoft.com/office/powerpoint/2010/main" val="2043824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233</a:t>
            </a:fld>
            <a:endParaRPr lang="en-US"/>
          </a:p>
        </p:txBody>
      </p:sp>
    </p:spTree>
    <p:extLst>
      <p:ext uri="{BB962C8B-B14F-4D97-AF65-F5344CB8AC3E}">
        <p14:creationId xmlns:p14="http://schemas.microsoft.com/office/powerpoint/2010/main" val="21980602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234</a:t>
            </a:fld>
            <a:endParaRPr lang="en-US"/>
          </a:p>
        </p:txBody>
      </p:sp>
    </p:spTree>
    <p:extLst>
      <p:ext uri="{BB962C8B-B14F-4D97-AF65-F5344CB8AC3E}">
        <p14:creationId xmlns:p14="http://schemas.microsoft.com/office/powerpoint/2010/main" val="24534034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235</a:t>
            </a:fld>
            <a:endParaRPr lang="en-US"/>
          </a:p>
        </p:txBody>
      </p:sp>
    </p:spTree>
    <p:extLst>
      <p:ext uri="{BB962C8B-B14F-4D97-AF65-F5344CB8AC3E}">
        <p14:creationId xmlns:p14="http://schemas.microsoft.com/office/powerpoint/2010/main" val="37594215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236</a:t>
            </a:fld>
            <a:endParaRPr lang="en-US"/>
          </a:p>
        </p:txBody>
      </p:sp>
    </p:spTree>
    <p:extLst>
      <p:ext uri="{BB962C8B-B14F-4D97-AF65-F5344CB8AC3E}">
        <p14:creationId xmlns:p14="http://schemas.microsoft.com/office/powerpoint/2010/main" val="13595874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237</a:t>
            </a:fld>
            <a:endParaRPr lang="en-US"/>
          </a:p>
        </p:txBody>
      </p:sp>
    </p:spTree>
    <p:extLst>
      <p:ext uri="{BB962C8B-B14F-4D97-AF65-F5344CB8AC3E}">
        <p14:creationId xmlns:p14="http://schemas.microsoft.com/office/powerpoint/2010/main" val="28859000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238</a:t>
            </a:fld>
            <a:endParaRPr lang="en-US"/>
          </a:p>
        </p:txBody>
      </p:sp>
    </p:spTree>
    <p:extLst>
      <p:ext uri="{BB962C8B-B14F-4D97-AF65-F5344CB8AC3E}">
        <p14:creationId xmlns:p14="http://schemas.microsoft.com/office/powerpoint/2010/main" val="38174569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239</a:t>
            </a:fld>
            <a:endParaRPr lang="en-US"/>
          </a:p>
        </p:txBody>
      </p:sp>
    </p:spTree>
    <p:extLst>
      <p:ext uri="{BB962C8B-B14F-4D97-AF65-F5344CB8AC3E}">
        <p14:creationId xmlns:p14="http://schemas.microsoft.com/office/powerpoint/2010/main" val="3211912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32</a:t>
            </a:fld>
            <a:endParaRPr lang="en-US"/>
          </a:p>
        </p:txBody>
      </p:sp>
    </p:spTree>
    <p:extLst>
      <p:ext uri="{BB962C8B-B14F-4D97-AF65-F5344CB8AC3E}">
        <p14:creationId xmlns:p14="http://schemas.microsoft.com/office/powerpoint/2010/main" val="11346997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240</a:t>
            </a:fld>
            <a:endParaRPr lang="en-US"/>
          </a:p>
        </p:txBody>
      </p:sp>
    </p:spTree>
    <p:extLst>
      <p:ext uri="{BB962C8B-B14F-4D97-AF65-F5344CB8AC3E}">
        <p14:creationId xmlns:p14="http://schemas.microsoft.com/office/powerpoint/2010/main" val="12562737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241</a:t>
            </a:fld>
            <a:endParaRPr lang="en-US"/>
          </a:p>
        </p:txBody>
      </p:sp>
    </p:spTree>
    <p:extLst>
      <p:ext uri="{BB962C8B-B14F-4D97-AF65-F5344CB8AC3E}">
        <p14:creationId xmlns:p14="http://schemas.microsoft.com/office/powerpoint/2010/main" val="28159631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242</a:t>
            </a:fld>
            <a:endParaRPr lang="en-US"/>
          </a:p>
        </p:txBody>
      </p:sp>
    </p:spTree>
    <p:extLst>
      <p:ext uri="{BB962C8B-B14F-4D97-AF65-F5344CB8AC3E}">
        <p14:creationId xmlns:p14="http://schemas.microsoft.com/office/powerpoint/2010/main" val="31573942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243</a:t>
            </a:fld>
            <a:endParaRPr lang="en-US"/>
          </a:p>
        </p:txBody>
      </p:sp>
    </p:spTree>
    <p:extLst>
      <p:ext uri="{BB962C8B-B14F-4D97-AF65-F5344CB8AC3E}">
        <p14:creationId xmlns:p14="http://schemas.microsoft.com/office/powerpoint/2010/main" val="24491521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244</a:t>
            </a:fld>
            <a:endParaRPr lang="en-US"/>
          </a:p>
        </p:txBody>
      </p:sp>
    </p:spTree>
    <p:extLst>
      <p:ext uri="{BB962C8B-B14F-4D97-AF65-F5344CB8AC3E}">
        <p14:creationId xmlns:p14="http://schemas.microsoft.com/office/powerpoint/2010/main" val="24280413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245</a:t>
            </a:fld>
            <a:endParaRPr lang="en-US"/>
          </a:p>
        </p:txBody>
      </p:sp>
    </p:spTree>
    <p:extLst>
      <p:ext uri="{BB962C8B-B14F-4D97-AF65-F5344CB8AC3E}">
        <p14:creationId xmlns:p14="http://schemas.microsoft.com/office/powerpoint/2010/main" val="1585729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246</a:t>
            </a:fld>
            <a:endParaRPr lang="en-US"/>
          </a:p>
        </p:txBody>
      </p:sp>
    </p:spTree>
    <p:extLst>
      <p:ext uri="{BB962C8B-B14F-4D97-AF65-F5344CB8AC3E}">
        <p14:creationId xmlns:p14="http://schemas.microsoft.com/office/powerpoint/2010/main" val="41816640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247</a:t>
            </a:fld>
            <a:endParaRPr lang="en-US"/>
          </a:p>
        </p:txBody>
      </p:sp>
    </p:spTree>
    <p:extLst>
      <p:ext uri="{BB962C8B-B14F-4D97-AF65-F5344CB8AC3E}">
        <p14:creationId xmlns:p14="http://schemas.microsoft.com/office/powerpoint/2010/main" val="25789299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248</a:t>
            </a:fld>
            <a:endParaRPr lang="en-US"/>
          </a:p>
        </p:txBody>
      </p:sp>
    </p:spTree>
    <p:extLst>
      <p:ext uri="{BB962C8B-B14F-4D97-AF65-F5344CB8AC3E}">
        <p14:creationId xmlns:p14="http://schemas.microsoft.com/office/powerpoint/2010/main" val="12949689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249</a:t>
            </a:fld>
            <a:endParaRPr lang="en-US"/>
          </a:p>
        </p:txBody>
      </p:sp>
    </p:spTree>
    <p:extLst>
      <p:ext uri="{BB962C8B-B14F-4D97-AF65-F5344CB8AC3E}">
        <p14:creationId xmlns:p14="http://schemas.microsoft.com/office/powerpoint/2010/main" val="3778346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33</a:t>
            </a:fld>
            <a:endParaRPr lang="en-US"/>
          </a:p>
        </p:txBody>
      </p:sp>
    </p:spTree>
    <p:extLst>
      <p:ext uri="{BB962C8B-B14F-4D97-AF65-F5344CB8AC3E}">
        <p14:creationId xmlns:p14="http://schemas.microsoft.com/office/powerpoint/2010/main" val="158872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250</a:t>
            </a:fld>
            <a:endParaRPr lang="en-US"/>
          </a:p>
        </p:txBody>
      </p:sp>
    </p:spTree>
    <p:extLst>
      <p:ext uri="{BB962C8B-B14F-4D97-AF65-F5344CB8AC3E}">
        <p14:creationId xmlns:p14="http://schemas.microsoft.com/office/powerpoint/2010/main" val="3322196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34</a:t>
            </a:fld>
            <a:endParaRPr lang="en-US"/>
          </a:p>
        </p:txBody>
      </p:sp>
    </p:spTree>
    <p:extLst>
      <p:ext uri="{BB962C8B-B14F-4D97-AF65-F5344CB8AC3E}">
        <p14:creationId xmlns:p14="http://schemas.microsoft.com/office/powerpoint/2010/main" val="1946646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6015976-8C3B-48AA-AD95-EBB96F8B17BE}" type="datetime1">
              <a:rPr lang="en-US" smtClean="0"/>
              <a:pPr/>
              <a:t>2/17/2026</a:t>
            </a:fld>
            <a:endParaRPr lang="en-US"/>
          </a:p>
        </p:txBody>
      </p:sp>
      <p:sp>
        <p:nvSpPr>
          <p:cNvPr id="5" name="Footer Placeholder 4"/>
          <p:cNvSpPr>
            <a:spLocks noGrp="1"/>
          </p:cNvSpPr>
          <p:nvPr>
            <p:ph type="ftr" sz="quarter" idx="11"/>
          </p:nvPr>
        </p:nvSpPr>
        <p:spPr/>
        <p:txBody>
          <a:bodyPr/>
          <a:lstStyle/>
          <a:p>
            <a:r>
              <a:rPr lang="en-US"/>
              <a:t>Copy rights Reserved. EasyLearnSpark.com.</a:t>
            </a:r>
          </a:p>
        </p:txBody>
      </p:sp>
      <p:sp>
        <p:nvSpPr>
          <p:cNvPr id="6" name="Slide Number Placeholder 5"/>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p14="http://schemas.microsoft.com/office/powerpoint/2010/main" val="1133892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BC4E7-D613-4F75-8C54-985FD4AA1A70}" type="datetime1">
              <a:rPr lang="en-US" smtClean="0"/>
              <a:pPr/>
              <a:t>2/17/2026</a:t>
            </a:fld>
            <a:endParaRPr lang="en-US"/>
          </a:p>
        </p:txBody>
      </p:sp>
      <p:sp>
        <p:nvSpPr>
          <p:cNvPr id="5" name="Footer Placeholder 4"/>
          <p:cNvSpPr>
            <a:spLocks noGrp="1"/>
          </p:cNvSpPr>
          <p:nvPr>
            <p:ph type="ftr" sz="quarter" idx="11"/>
          </p:nvPr>
        </p:nvSpPr>
        <p:spPr/>
        <p:txBody>
          <a:bodyPr/>
          <a:lstStyle/>
          <a:p>
            <a:r>
              <a:rPr lang="en-US"/>
              <a:t>Copy rights Reserved. EasyLearnSpark.com.</a:t>
            </a:r>
          </a:p>
        </p:txBody>
      </p:sp>
      <p:sp>
        <p:nvSpPr>
          <p:cNvPr id="6" name="Slide Number Placeholder 5"/>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p14="http://schemas.microsoft.com/office/powerpoint/2010/main" val="508621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A715FB-40C7-4650-AEE0-240FB9E32EBA}" type="datetime1">
              <a:rPr lang="en-US" smtClean="0"/>
              <a:pPr/>
              <a:t>2/17/2026</a:t>
            </a:fld>
            <a:endParaRPr lang="en-US"/>
          </a:p>
        </p:txBody>
      </p:sp>
      <p:sp>
        <p:nvSpPr>
          <p:cNvPr id="5" name="Footer Placeholder 4"/>
          <p:cNvSpPr>
            <a:spLocks noGrp="1"/>
          </p:cNvSpPr>
          <p:nvPr>
            <p:ph type="ftr" sz="quarter" idx="11"/>
          </p:nvPr>
        </p:nvSpPr>
        <p:spPr/>
        <p:txBody>
          <a:bodyPr/>
          <a:lstStyle/>
          <a:p>
            <a:r>
              <a:rPr lang="en-US"/>
              <a:t>Copy rights Reserved. EasyLearnSpark.com.</a:t>
            </a:r>
          </a:p>
        </p:txBody>
      </p:sp>
      <p:sp>
        <p:nvSpPr>
          <p:cNvPr id="6" name="Slide Number Placeholder 5"/>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p14="http://schemas.microsoft.com/office/powerpoint/2010/main" val="297258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7A0A49-797E-455E-A3DA-551DEEC77C91}" type="datetime1">
              <a:rPr lang="en-US" smtClean="0"/>
              <a:pPr/>
              <a:t>2/17/2026</a:t>
            </a:fld>
            <a:endParaRPr lang="en-US"/>
          </a:p>
        </p:txBody>
      </p:sp>
      <p:sp>
        <p:nvSpPr>
          <p:cNvPr id="5" name="Footer Placeholder 4"/>
          <p:cNvSpPr>
            <a:spLocks noGrp="1"/>
          </p:cNvSpPr>
          <p:nvPr>
            <p:ph type="ftr" sz="quarter" idx="11"/>
          </p:nvPr>
        </p:nvSpPr>
        <p:spPr/>
        <p:txBody>
          <a:bodyPr/>
          <a:lstStyle/>
          <a:p>
            <a:r>
              <a:rPr lang="en-US"/>
              <a:t>Copy rights Reserved. EasyLearnSpark.com.</a:t>
            </a:r>
          </a:p>
        </p:txBody>
      </p:sp>
      <p:sp>
        <p:nvSpPr>
          <p:cNvPr id="6" name="Slide Number Placeholder 5"/>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p14="http://schemas.microsoft.com/office/powerpoint/2010/main" val="3141601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82CF81-1724-4DB7-B224-E7D6657B8600}" type="datetime1">
              <a:rPr lang="en-US" smtClean="0"/>
              <a:pPr/>
              <a:t>2/17/2026</a:t>
            </a:fld>
            <a:endParaRPr lang="en-US"/>
          </a:p>
        </p:txBody>
      </p:sp>
      <p:sp>
        <p:nvSpPr>
          <p:cNvPr id="5" name="Footer Placeholder 4"/>
          <p:cNvSpPr>
            <a:spLocks noGrp="1"/>
          </p:cNvSpPr>
          <p:nvPr>
            <p:ph type="ftr" sz="quarter" idx="11"/>
          </p:nvPr>
        </p:nvSpPr>
        <p:spPr/>
        <p:txBody>
          <a:bodyPr/>
          <a:lstStyle/>
          <a:p>
            <a:r>
              <a:rPr lang="en-US"/>
              <a:t>Copy rights Reserved. EasyLearnSpark.com.</a:t>
            </a:r>
          </a:p>
        </p:txBody>
      </p:sp>
      <p:sp>
        <p:nvSpPr>
          <p:cNvPr id="6" name="Slide Number Placeholder 5"/>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p14="http://schemas.microsoft.com/office/powerpoint/2010/main" val="130123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71D167-9530-4311-9A34-831C8C503DB9}" type="datetime1">
              <a:rPr lang="en-US" smtClean="0"/>
              <a:pPr/>
              <a:t>2/17/2026</a:t>
            </a:fld>
            <a:endParaRPr lang="en-US"/>
          </a:p>
        </p:txBody>
      </p:sp>
      <p:sp>
        <p:nvSpPr>
          <p:cNvPr id="6" name="Footer Placeholder 5"/>
          <p:cNvSpPr>
            <a:spLocks noGrp="1"/>
          </p:cNvSpPr>
          <p:nvPr>
            <p:ph type="ftr" sz="quarter" idx="11"/>
          </p:nvPr>
        </p:nvSpPr>
        <p:spPr/>
        <p:txBody>
          <a:bodyPr/>
          <a:lstStyle/>
          <a:p>
            <a:r>
              <a:rPr lang="en-US"/>
              <a:t>Copy rights Reserved. EasyLearnSpark.com.</a:t>
            </a:r>
          </a:p>
        </p:txBody>
      </p:sp>
      <p:sp>
        <p:nvSpPr>
          <p:cNvPr id="7" name="Slide Number Placeholder 6"/>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p14="http://schemas.microsoft.com/office/powerpoint/2010/main" val="1146643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DFCBAC-9737-4873-9A2A-23392F2251EB}" type="datetime1">
              <a:rPr lang="en-US" smtClean="0"/>
              <a:pPr/>
              <a:t>2/17/2026</a:t>
            </a:fld>
            <a:endParaRPr lang="en-US"/>
          </a:p>
        </p:txBody>
      </p:sp>
      <p:sp>
        <p:nvSpPr>
          <p:cNvPr id="8" name="Footer Placeholder 7"/>
          <p:cNvSpPr>
            <a:spLocks noGrp="1"/>
          </p:cNvSpPr>
          <p:nvPr>
            <p:ph type="ftr" sz="quarter" idx="11"/>
          </p:nvPr>
        </p:nvSpPr>
        <p:spPr/>
        <p:txBody>
          <a:bodyPr/>
          <a:lstStyle/>
          <a:p>
            <a:r>
              <a:rPr lang="en-US"/>
              <a:t>Copy rights Reserved. EasyLearnSpark.com.</a:t>
            </a:r>
          </a:p>
        </p:txBody>
      </p:sp>
      <p:sp>
        <p:nvSpPr>
          <p:cNvPr id="9" name="Slide Number Placeholder 8"/>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p14="http://schemas.microsoft.com/office/powerpoint/2010/main" val="2939532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A6B11F-453D-4FC3-8FFA-716BA0BFC8BE}" type="datetime1">
              <a:rPr lang="en-US" smtClean="0"/>
              <a:pPr/>
              <a:t>2/17/2026</a:t>
            </a:fld>
            <a:endParaRPr lang="en-US"/>
          </a:p>
        </p:txBody>
      </p:sp>
      <p:sp>
        <p:nvSpPr>
          <p:cNvPr id="4" name="Footer Placeholder 3"/>
          <p:cNvSpPr>
            <a:spLocks noGrp="1"/>
          </p:cNvSpPr>
          <p:nvPr>
            <p:ph type="ftr" sz="quarter" idx="11"/>
          </p:nvPr>
        </p:nvSpPr>
        <p:spPr/>
        <p:txBody>
          <a:bodyPr/>
          <a:lstStyle/>
          <a:p>
            <a:r>
              <a:rPr lang="en-US"/>
              <a:t>Copy rights Reserved. EasyLearnSpark.com.</a:t>
            </a:r>
          </a:p>
        </p:txBody>
      </p:sp>
      <p:sp>
        <p:nvSpPr>
          <p:cNvPr id="5" name="Slide Number Placeholder 4"/>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p14="http://schemas.microsoft.com/office/powerpoint/2010/main" val="2686319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E0C18C-538C-4F6A-B8FB-BA7CCC4CB616}" type="datetime1">
              <a:rPr lang="en-US" smtClean="0"/>
              <a:pPr/>
              <a:t>2/17/2026</a:t>
            </a:fld>
            <a:endParaRPr lang="en-US"/>
          </a:p>
        </p:txBody>
      </p:sp>
      <p:sp>
        <p:nvSpPr>
          <p:cNvPr id="3" name="Footer Placeholder 2"/>
          <p:cNvSpPr>
            <a:spLocks noGrp="1"/>
          </p:cNvSpPr>
          <p:nvPr>
            <p:ph type="ftr" sz="quarter" idx="11"/>
          </p:nvPr>
        </p:nvSpPr>
        <p:spPr/>
        <p:txBody>
          <a:bodyPr/>
          <a:lstStyle/>
          <a:p>
            <a:r>
              <a:rPr lang="en-US"/>
              <a:t>Copy rights Reserved. EasyLearnSpark.com.</a:t>
            </a:r>
          </a:p>
        </p:txBody>
      </p:sp>
      <p:sp>
        <p:nvSpPr>
          <p:cNvPr id="4" name="Slide Number Placeholder 3"/>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p14="http://schemas.microsoft.com/office/powerpoint/2010/main" val="3932873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204CD2-D423-4E15-B6B2-CFE9E589DBF9}" type="datetime1">
              <a:rPr lang="en-US" smtClean="0"/>
              <a:pPr/>
              <a:t>2/17/2026</a:t>
            </a:fld>
            <a:endParaRPr lang="en-US"/>
          </a:p>
        </p:txBody>
      </p:sp>
      <p:sp>
        <p:nvSpPr>
          <p:cNvPr id="6" name="Footer Placeholder 5"/>
          <p:cNvSpPr>
            <a:spLocks noGrp="1"/>
          </p:cNvSpPr>
          <p:nvPr>
            <p:ph type="ftr" sz="quarter" idx="11"/>
          </p:nvPr>
        </p:nvSpPr>
        <p:spPr/>
        <p:txBody>
          <a:bodyPr/>
          <a:lstStyle/>
          <a:p>
            <a:r>
              <a:rPr lang="en-US"/>
              <a:t>Copy rights Reserved. EasyLearnSpark.com.</a:t>
            </a:r>
          </a:p>
        </p:txBody>
      </p:sp>
      <p:sp>
        <p:nvSpPr>
          <p:cNvPr id="7" name="Slide Number Placeholder 6"/>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p14="http://schemas.microsoft.com/office/powerpoint/2010/main" val="587488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8D73F3-9605-4866-BA52-A6DF21261321}" type="datetime1">
              <a:rPr lang="en-US" smtClean="0"/>
              <a:pPr/>
              <a:t>2/17/2026</a:t>
            </a:fld>
            <a:endParaRPr lang="en-US"/>
          </a:p>
        </p:txBody>
      </p:sp>
      <p:sp>
        <p:nvSpPr>
          <p:cNvPr id="6" name="Footer Placeholder 5"/>
          <p:cNvSpPr>
            <a:spLocks noGrp="1"/>
          </p:cNvSpPr>
          <p:nvPr>
            <p:ph type="ftr" sz="quarter" idx="11"/>
          </p:nvPr>
        </p:nvSpPr>
        <p:spPr/>
        <p:txBody>
          <a:bodyPr/>
          <a:lstStyle/>
          <a:p>
            <a:r>
              <a:rPr lang="en-US"/>
              <a:t>Copy rights Reserved. EasyLearnSpark.com.</a:t>
            </a:r>
          </a:p>
        </p:txBody>
      </p:sp>
      <p:sp>
        <p:nvSpPr>
          <p:cNvPr id="7" name="Slide Number Placeholder 6"/>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p14="http://schemas.microsoft.com/office/powerpoint/2010/main" val="2801322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A8F28A-4641-40F1-BCBB-71479B2AFEE2}" type="datetime1">
              <a:rPr lang="en-US" smtClean="0"/>
              <a:pPr/>
              <a:t>2/17/2026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 rights Reserved. EasyLearnSpark.com.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554833-4B8C-4521-A2D4-0F8F99CD2869}" type="slidenum">
              <a:rPr lang="en-US" smtClean="0"/>
              <a:pPr/>
              <a:t>‹#›</a:t>
            </a:fld>
            <a:endParaRPr lang="en-US"/>
          </a:p>
        </p:txBody>
      </p:sp>
    </p:spTree>
    <p:extLst>
      <p:ext uri="{BB962C8B-B14F-4D97-AF65-F5344CB8AC3E}">
        <p14:creationId xmlns:p14="http://schemas.microsoft.com/office/powerpoint/2010/main" val="120918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0.wmf"/></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hyperlink" Target="https://spark.apache.org/docs/latest/sql-performance-tuning.html"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s://spark.apache.org/docs/latest/running-on-yarn.html" TargetMode="Externa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hyperlink" Target="https://spark.apache.org/docs/latest/sql-performance-tuning.html"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spark.apache.org/docs/latest/running-on-yarn.html" TargetMode="Externa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hyperlink" Target="https://spark.apache.org/docs/latest/sql-ref-datatypes.html" TargetMode="Externa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park.apache.org/docs/latest/sql-performance-tuning.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spark.apache.org/docs/latest/running-on-yarn.html" TargetMode="Externa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hyperlink" Target="https://spark.apache.org/docs/latest/sql-data-sources-jdbc.html" TargetMode="Externa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hyperlink" Target="https://spark.apache.org/docs/latest/configuration.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hyperlink" Target="https://spark.apache.org/docs/2.4.0/configuration.html" TargetMode="Externa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spark.apache.org/docs/latest/rdd-programming-guide.htm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4" name="Rectangle 3"/>
          <p:cNvSpPr/>
          <p:nvPr/>
        </p:nvSpPr>
        <p:spPr>
          <a:xfrm>
            <a:off x="2904532" y="1337120"/>
            <a:ext cx="5531013" cy="2373331"/>
          </a:xfrm>
          <a:prstGeom prst="rect">
            <a:avLst/>
          </a:prstGeom>
          <a:blipFill>
            <a:blip r:embed="rId3">
              <a:alphaModFix amt="95000"/>
            </a:blip>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500" b="1" dirty="0">
                <a:solidFill>
                  <a:schemeClr val="tx1"/>
                </a:solidFill>
              </a:rPr>
              <a:t>PySpark </a:t>
            </a:r>
            <a:r>
              <a:rPr lang="en-US" sz="5500" b="1">
                <a:solidFill>
                  <a:schemeClr val="tx1"/>
                </a:solidFill>
              </a:rPr>
              <a:t>	</a:t>
            </a:r>
            <a:endParaRPr lang="en-US" sz="5500" b="1" dirty="0">
              <a:solidFill>
                <a:schemeClr val="tx1"/>
              </a:solidFill>
            </a:endParaRPr>
          </a:p>
        </p:txBody>
      </p:sp>
    </p:spTree>
    <p:extLst>
      <p:ext uri="{BB962C8B-B14F-4D97-AF65-F5344CB8AC3E}">
        <p14:creationId xmlns:p14="http://schemas.microsoft.com/office/powerpoint/2010/main" val="2993368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1849" y="552835"/>
            <a:ext cx="11236411" cy="3970318"/>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The biggest problem in any big data project is to achieve the “Scale”. The RDBMS databases like Oracle, </a:t>
            </a:r>
            <a:r>
              <a:rPr lang="en-US" dirty="0" err="1"/>
              <a:t>sql</a:t>
            </a:r>
            <a:r>
              <a:rPr lang="en-US" dirty="0"/>
              <a:t> server etc are the oldest approaches of storing and processing the data. But as data grows, they are unable to scale accordingly. </a:t>
            </a:r>
          </a:p>
          <a:p>
            <a:pPr marL="285750" indent="-285750" algn="just">
              <a:buFont typeface="Arial" panose="020B0604020202020204" pitchFamily="34" charset="0"/>
              <a:buChar char="•"/>
            </a:pPr>
            <a:r>
              <a:rPr lang="en-US" dirty="0"/>
              <a:t>The need of new approaches led to creation of different effective systems like GFS, MapReduce.</a:t>
            </a:r>
          </a:p>
          <a:p>
            <a:pPr marL="285750" indent="-285750" algn="just">
              <a:buFont typeface="Arial" panose="020B0604020202020204" pitchFamily="34" charset="0"/>
              <a:buChar char="•"/>
            </a:pPr>
            <a:r>
              <a:rPr lang="en-US" dirty="0"/>
              <a:t>Still the problem was not resolved fully:</a:t>
            </a:r>
          </a:p>
          <a:p>
            <a:r>
              <a:rPr lang="en-US" dirty="0"/>
              <a:t>        For example – Lets see the shortcomings of MapReduce.</a:t>
            </a:r>
          </a:p>
          <a:p>
            <a:pPr marL="1257300" lvl="2" indent="-342900" algn="just">
              <a:buFont typeface="+mj-lt"/>
              <a:buAutoNum type="arabicPeriod"/>
            </a:pPr>
            <a:r>
              <a:rPr lang="en-US" dirty="0"/>
              <a:t>Hard to manage and administer due to operational complexity.</a:t>
            </a:r>
          </a:p>
          <a:p>
            <a:pPr marL="1257300" lvl="2" indent="-342900" algn="just">
              <a:buFont typeface="+mj-lt"/>
              <a:buAutoNum type="arabicPeriod"/>
            </a:pPr>
            <a:r>
              <a:rPr lang="en-US" dirty="0"/>
              <a:t>MapReduce forces the data processing into Map and Reduce. Other workflows like join, filter, union </a:t>
            </a:r>
            <a:r>
              <a:rPr lang="en-US" dirty="0" err="1"/>
              <a:t>etcs</a:t>
            </a:r>
            <a:r>
              <a:rPr lang="en-US" dirty="0"/>
              <a:t> are missing. </a:t>
            </a:r>
          </a:p>
          <a:p>
            <a:pPr marL="1257300" lvl="2" indent="-342900" algn="just">
              <a:buFont typeface="+mj-lt"/>
              <a:buAutoNum type="arabicPeriod"/>
            </a:pPr>
            <a:r>
              <a:rPr lang="en-US" dirty="0"/>
              <a:t>Stateless machine – read and write to disk before or after each map and reduce stages. This repeated performance of disk I/O took its toll: large MR jobs could run for hours, or even days.</a:t>
            </a:r>
          </a:p>
          <a:p>
            <a:pPr marL="1257300" lvl="2" indent="-342900" algn="just">
              <a:buFont typeface="+mj-lt"/>
              <a:buAutoNum type="arabicPeriod"/>
            </a:pPr>
            <a:r>
              <a:rPr lang="en-US" dirty="0"/>
              <a:t>Java Natively -  support for other languages missing.</a:t>
            </a:r>
          </a:p>
          <a:p>
            <a:pPr marL="1257300" lvl="2" indent="-342900" algn="just">
              <a:buFont typeface="+mj-lt"/>
              <a:buAutoNum type="arabicPeriod"/>
            </a:pPr>
            <a:r>
              <a:rPr lang="en-US" dirty="0"/>
              <a:t>Only support batch processing – Not good for streaming, Machine Learning or interactive </a:t>
            </a:r>
            <a:r>
              <a:rPr lang="en-US" dirty="0" err="1"/>
              <a:t>sql</a:t>
            </a:r>
            <a:r>
              <a:rPr lang="en-US" dirty="0"/>
              <a:t> like queries.</a:t>
            </a:r>
          </a:p>
          <a:p>
            <a:pPr marL="1257300" lvl="2" indent="-342900">
              <a:buFont typeface="+mj-lt"/>
              <a:buAutoNum type="arabicPeriod"/>
            </a:pPr>
            <a:endParaRPr lang="en-US" dirty="0"/>
          </a:p>
        </p:txBody>
      </p:sp>
    </p:spTree>
    <p:extLst>
      <p:ext uri="{BB962C8B-B14F-4D97-AF65-F5344CB8AC3E}">
        <p14:creationId xmlns:p14="http://schemas.microsoft.com/office/powerpoint/2010/main" val="242012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22" y="160415"/>
            <a:ext cx="12089578" cy="5979128"/>
          </a:xfrm>
        </p:spPr>
        <p:txBody>
          <a:bodyPr>
            <a:noAutofit/>
          </a:bodyPr>
          <a:lstStyle/>
          <a:p>
            <a:pPr marL="0" indent="0">
              <a:spcBef>
                <a:spcPts val="0"/>
              </a:spcBef>
              <a:buNone/>
            </a:pPr>
            <a:r>
              <a:rPr lang="en-US" sz="1700" b="1" dirty="0"/>
              <a:t>Intersection(other)</a:t>
            </a:r>
          </a:p>
          <a:p>
            <a:pPr lvl="1"/>
            <a:r>
              <a:rPr lang="en-US" sz="1700" dirty="0"/>
              <a:t>Return the intersection of this RDD and another one. </a:t>
            </a:r>
          </a:p>
          <a:p>
            <a:pPr lvl="1"/>
            <a:r>
              <a:rPr lang="en-US" sz="1700" dirty="0"/>
              <a:t>The output will not contain any duplicate elements, even if the input RDDs did.</a:t>
            </a:r>
          </a:p>
          <a:p>
            <a:pPr marL="457200" lvl="1" indent="0">
              <a:buNone/>
            </a:pPr>
            <a:endParaRPr lang="en-US" sz="1700" dirty="0"/>
          </a:p>
          <a:p>
            <a:pPr marL="0" indent="0">
              <a:spcBef>
                <a:spcPts val="0"/>
              </a:spcBef>
              <a:buNone/>
            </a:pPr>
            <a:r>
              <a:rPr lang="en-US" sz="1700" b="1" i="1" dirty="0">
                <a:solidFill>
                  <a:schemeClr val="accent6">
                    <a:lumMod val="50000"/>
                  </a:schemeClr>
                </a:solidFill>
              </a:rPr>
              <a:t>Ex – Orders applied both in July and Aug </a:t>
            </a:r>
            <a:r>
              <a:rPr lang="en-US" sz="1700" b="1" i="1" dirty="0" err="1">
                <a:solidFill>
                  <a:schemeClr val="accent6">
                    <a:lumMod val="50000"/>
                  </a:schemeClr>
                </a:solidFill>
              </a:rPr>
              <a:t>datamonth</a:t>
            </a:r>
            <a:r>
              <a:rPr lang="en-US" sz="1700" b="1" i="1" dirty="0">
                <a:solidFill>
                  <a:schemeClr val="accent6">
                    <a:lumMod val="50000"/>
                  </a:schemeClr>
                </a:solidFill>
              </a:rPr>
              <a:t>.</a:t>
            </a:r>
          </a:p>
          <a:p>
            <a:pPr marL="0" indent="0">
              <a:spcBef>
                <a:spcPts val="0"/>
              </a:spcBef>
              <a:buNone/>
            </a:pPr>
            <a:r>
              <a:rPr lang="en-US" sz="1700" dirty="0" err="1"/>
              <a:t>julyAugCommonOrders</a:t>
            </a:r>
            <a:r>
              <a:rPr lang="en-US" sz="1700" dirty="0"/>
              <a:t>=</a:t>
            </a:r>
            <a:r>
              <a:rPr lang="en-US" sz="1700" dirty="0" err="1"/>
              <a:t>julyOrd.intersection</a:t>
            </a:r>
            <a:r>
              <a:rPr lang="en-US" sz="1700" dirty="0"/>
              <a:t>(</a:t>
            </a:r>
            <a:r>
              <a:rPr lang="en-US" sz="1700" dirty="0" err="1"/>
              <a:t>augOrd</a:t>
            </a:r>
            <a:r>
              <a:rPr lang="en-US" sz="1700" dirty="0"/>
              <a:t>).count()</a:t>
            </a:r>
          </a:p>
          <a:p>
            <a:pPr marL="0" indent="0">
              <a:buNone/>
            </a:pPr>
            <a:endParaRPr lang="en-US" sz="800" dirty="0"/>
          </a:p>
          <a:p>
            <a:pPr marL="0" indent="0">
              <a:spcBef>
                <a:spcPts val="0"/>
              </a:spcBef>
              <a:buNone/>
            </a:pPr>
            <a:r>
              <a:rPr lang="en-US" sz="1700" b="1" i="1" dirty="0">
                <a:solidFill>
                  <a:schemeClr val="accent6">
                    <a:lumMod val="50000"/>
                  </a:schemeClr>
                </a:solidFill>
              </a:rPr>
              <a:t>Ex – Check if duplicates are reported.</a:t>
            </a:r>
          </a:p>
          <a:p>
            <a:pPr marL="0" indent="0">
              <a:spcBef>
                <a:spcPts val="0"/>
              </a:spcBef>
              <a:buNone/>
            </a:pPr>
            <a:r>
              <a:rPr lang="en-US" sz="1700" dirty="0"/>
              <a:t>rdd1=</a:t>
            </a:r>
            <a:r>
              <a:rPr lang="en-US" sz="1700" dirty="0" err="1"/>
              <a:t>sc.parallelize</a:t>
            </a:r>
            <a:r>
              <a:rPr lang="en-US" sz="1700" dirty="0"/>
              <a:t>([1,2,3,3,3])</a:t>
            </a:r>
          </a:p>
          <a:p>
            <a:pPr marL="0" indent="0">
              <a:spcBef>
                <a:spcPts val="0"/>
              </a:spcBef>
              <a:buNone/>
            </a:pPr>
            <a:r>
              <a:rPr lang="en-US" sz="1700" dirty="0"/>
              <a:t>rdd2=</a:t>
            </a:r>
            <a:r>
              <a:rPr lang="en-US" sz="1700" dirty="0" err="1"/>
              <a:t>sc.parallelize</a:t>
            </a:r>
            <a:r>
              <a:rPr lang="en-US" sz="1700" dirty="0"/>
              <a:t>([1,3,5])</a:t>
            </a:r>
          </a:p>
          <a:p>
            <a:pPr marL="0" indent="0">
              <a:spcBef>
                <a:spcPts val="0"/>
              </a:spcBef>
              <a:buNone/>
            </a:pPr>
            <a:r>
              <a:rPr lang="en-US" sz="1700" dirty="0"/>
              <a:t>rdd1.intersection(rdd2).collect()</a:t>
            </a:r>
          </a:p>
          <a:p>
            <a:pPr marL="0" indent="0">
              <a:buNone/>
            </a:pPr>
            <a:endParaRPr lang="en-US" sz="1700" dirty="0"/>
          </a:p>
          <a:p>
            <a:pPr marL="457200" lvl="1" indent="0">
              <a:buNone/>
            </a:pPr>
            <a:endParaRPr lang="en-US" sz="1700" b="1" dirty="0"/>
          </a:p>
          <a:p>
            <a:pPr marL="457200" lvl="1" indent="0">
              <a:buNone/>
            </a:pPr>
            <a:endParaRPr lang="en-US" sz="2000" i="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spTree>
    <p:extLst>
      <p:ext uri="{BB962C8B-B14F-4D97-AF65-F5344CB8AC3E}">
        <p14:creationId xmlns:p14="http://schemas.microsoft.com/office/powerpoint/2010/main" val="300416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22" y="160415"/>
            <a:ext cx="12089578" cy="5979128"/>
          </a:xfrm>
        </p:spPr>
        <p:txBody>
          <a:bodyPr>
            <a:noAutofit/>
          </a:bodyPr>
          <a:lstStyle/>
          <a:p>
            <a:pPr marL="0" indent="0">
              <a:buNone/>
            </a:pPr>
            <a:r>
              <a:rPr lang="en-US" sz="1700" b="1" dirty="0"/>
              <a:t>distinct(</a:t>
            </a:r>
            <a:r>
              <a:rPr lang="en-US" sz="1700" b="1" dirty="0" err="1"/>
              <a:t>numPartitions</a:t>
            </a:r>
            <a:r>
              <a:rPr lang="en-US" sz="1700" b="1" dirty="0"/>
              <a:t>=None)</a:t>
            </a:r>
          </a:p>
          <a:p>
            <a:pPr lvl="1"/>
            <a:r>
              <a:rPr lang="en-US" sz="1700" dirty="0"/>
              <a:t>Return a new RDD containing the distinct elements in this RDD.</a:t>
            </a:r>
          </a:p>
          <a:p>
            <a:pPr marL="0" indent="0">
              <a:buNone/>
            </a:pPr>
            <a:r>
              <a:rPr lang="en-US" sz="1700" b="1" i="1" dirty="0">
                <a:solidFill>
                  <a:schemeClr val="accent6">
                    <a:lumMod val="50000"/>
                  </a:schemeClr>
                </a:solidFill>
              </a:rPr>
              <a:t>Ex-</a:t>
            </a:r>
          </a:p>
          <a:p>
            <a:pPr marL="0" indent="0">
              <a:buNone/>
            </a:pPr>
            <a:r>
              <a:rPr lang="en-US" sz="1700" dirty="0"/>
              <a:t>rdd1.distinct().collect()</a:t>
            </a:r>
          </a:p>
          <a:p>
            <a:pPr marL="0" indent="0">
              <a:buNone/>
            </a:pPr>
            <a:endParaRPr lang="en-US" sz="1700" b="1" dirty="0"/>
          </a:p>
          <a:p>
            <a:pPr marL="0" indent="0">
              <a:buNone/>
            </a:pPr>
            <a:endParaRPr lang="en-US" sz="1700" b="1" dirty="0"/>
          </a:p>
          <a:p>
            <a:pPr marL="0" indent="0">
              <a:buNone/>
            </a:pPr>
            <a:endParaRPr lang="en-US" sz="1700" b="1" dirty="0"/>
          </a:p>
          <a:p>
            <a:pPr marL="0" indent="0">
              <a:buNone/>
            </a:pPr>
            <a:r>
              <a:rPr lang="en-US" sz="1700" b="1" dirty="0"/>
              <a:t>subtract (other, </a:t>
            </a:r>
            <a:r>
              <a:rPr lang="en-US" sz="1700" b="1" dirty="0" err="1"/>
              <a:t>numPartitions</a:t>
            </a:r>
            <a:r>
              <a:rPr lang="en-US" sz="1700" b="1" dirty="0"/>
              <a:t>=None) </a:t>
            </a:r>
          </a:p>
          <a:p>
            <a:pPr lvl="1"/>
            <a:r>
              <a:rPr lang="en-US" sz="1700" dirty="0"/>
              <a:t>Return each value in left RDD that is not contained in right RDD.</a:t>
            </a:r>
          </a:p>
          <a:p>
            <a:pPr marL="0" indent="0">
              <a:buNone/>
            </a:pPr>
            <a:r>
              <a:rPr lang="en-US" sz="1700" b="1" i="1" dirty="0">
                <a:solidFill>
                  <a:schemeClr val="accent6">
                    <a:lumMod val="50000"/>
                  </a:schemeClr>
                </a:solidFill>
              </a:rPr>
              <a:t>Ex- </a:t>
            </a:r>
          </a:p>
          <a:p>
            <a:pPr marL="0" indent="0">
              <a:buNone/>
            </a:pPr>
            <a:r>
              <a:rPr lang="en-US" sz="1700" dirty="0"/>
              <a:t>rdd2.subtract(rdd1).collect()</a:t>
            </a:r>
          </a:p>
          <a:p>
            <a:pPr marL="457200" lvl="1" indent="0">
              <a:buNone/>
            </a:pPr>
            <a:endParaRPr lang="en-US" sz="1700" b="1" dirty="0"/>
          </a:p>
          <a:p>
            <a:pPr marL="457200" lvl="1" indent="0">
              <a:buNone/>
            </a:pPr>
            <a:endParaRPr lang="en-US" sz="2000" i="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spTree>
    <p:extLst>
      <p:ext uri="{BB962C8B-B14F-4D97-AF65-F5344CB8AC3E}">
        <p14:creationId xmlns:p14="http://schemas.microsoft.com/office/powerpoint/2010/main" val="31928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Sampling Transformations</a:t>
            </a:r>
          </a:p>
        </p:txBody>
      </p:sp>
    </p:spTree>
    <p:extLst>
      <p:ext uri="{BB962C8B-B14F-4D97-AF65-F5344CB8AC3E}">
        <p14:creationId xmlns:p14="http://schemas.microsoft.com/office/powerpoint/2010/main" val="13612508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634" y="172291"/>
            <a:ext cx="11155879" cy="7148558"/>
          </a:xfrm>
        </p:spPr>
        <p:txBody>
          <a:bodyPr>
            <a:noAutofit/>
          </a:bodyPr>
          <a:lstStyle/>
          <a:p>
            <a:pPr marL="457200" lvl="1" indent="0">
              <a:buNone/>
            </a:pPr>
            <a:r>
              <a:rPr lang="en-US" sz="1500" b="1" dirty="0">
                <a:latin typeface="+mj-lt"/>
              </a:rPr>
              <a:t>sample(</a:t>
            </a:r>
            <a:r>
              <a:rPr lang="en-US" sz="1500" b="1" dirty="0" err="1">
                <a:latin typeface="+mj-lt"/>
              </a:rPr>
              <a:t>withReplacement</a:t>
            </a:r>
            <a:r>
              <a:rPr lang="en-US" sz="1500" b="1" dirty="0">
                <a:latin typeface="+mj-lt"/>
              </a:rPr>
              <a:t>, fraction, seed=None)  </a:t>
            </a:r>
          </a:p>
          <a:p>
            <a:pPr marL="1200150" lvl="2" indent="-285750"/>
            <a:r>
              <a:rPr lang="en-US" sz="1500" dirty="0">
                <a:latin typeface="+mj-lt"/>
              </a:rPr>
              <a:t>To get random sample records from the RDD. </a:t>
            </a:r>
          </a:p>
          <a:p>
            <a:pPr marL="1200150" lvl="2" indent="-285750"/>
            <a:r>
              <a:rPr lang="en-US" sz="1500" dirty="0">
                <a:latin typeface="+mj-lt"/>
              </a:rPr>
              <a:t> </a:t>
            </a:r>
            <a:r>
              <a:rPr lang="en-US" sz="1500" dirty="0" err="1">
                <a:latin typeface="+mj-lt"/>
              </a:rPr>
              <a:t>withReplacment</a:t>
            </a:r>
            <a:r>
              <a:rPr lang="en-US" sz="1500" dirty="0">
                <a:latin typeface="+mj-lt"/>
              </a:rPr>
              <a:t>: True or False. With True, Same result can be produced more than once.</a:t>
            </a:r>
          </a:p>
          <a:p>
            <a:pPr marL="1200150" lvl="2" indent="-285750"/>
            <a:r>
              <a:rPr lang="en-US" sz="1500" dirty="0">
                <a:latin typeface="+mj-lt"/>
              </a:rPr>
              <a:t> Fraction: Between 0 to 1. 0.3 means 30%. Does not guarantee the exact 30% of the records.</a:t>
            </a:r>
          </a:p>
          <a:p>
            <a:pPr marL="1200150" lvl="2" indent="-285750"/>
            <a:r>
              <a:rPr lang="en-US" sz="1500" dirty="0">
                <a:latin typeface="+mj-lt"/>
              </a:rPr>
              <a:t> Seed: Reproduce the same sample.</a:t>
            </a:r>
          </a:p>
          <a:p>
            <a:pPr marL="457200" lvl="1" indent="0">
              <a:buNone/>
            </a:pPr>
            <a:endParaRPr lang="en-US" sz="1500" dirty="0">
              <a:latin typeface="+mj-lt"/>
            </a:endParaRPr>
          </a:p>
          <a:p>
            <a:pPr marL="457200" lvl="1" indent="0">
              <a:buNone/>
            </a:pPr>
            <a:r>
              <a:rPr lang="en-US" sz="1500" dirty="0" err="1">
                <a:latin typeface="+mj-lt"/>
              </a:rPr>
              <a:t>rdd</a:t>
            </a:r>
            <a:r>
              <a:rPr lang="en-US" sz="1500" dirty="0">
                <a:latin typeface="+mj-lt"/>
              </a:rPr>
              <a:t> = </a:t>
            </a:r>
            <a:r>
              <a:rPr lang="en-US" sz="1500" dirty="0" err="1">
                <a:latin typeface="+mj-lt"/>
              </a:rPr>
              <a:t>sc.parallelize</a:t>
            </a:r>
            <a:r>
              <a:rPr lang="en-US" sz="1500" dirty="0">
                <a:latin typeface="+mj-lt"/>
              </a:rPr>
              <a:t>(range(100), 4)</a:t>
            </a:r>
          </a:p>
          <a:p>
            <a:pPr marL="457200" lvl="1" indent="0">
              <a:buNone/>
            </a:pPr>
            <a:r>
              <a:rPr lang="en-US" sz="1500" dirty="0" err="1">
                <a:latin typeface="+mj-lt"/>
              </a:rPr>
              <a:t>rdd.sample</a:t>
            </a:r>
            <a:r>
              <a:rPr lang="en-US" sz="1500" dirty="0">
                <a:latin typeface="+mj-lt"/>
              </a:rPr>
              <a:t>(seed=10,fraction=0.1,withReplacement=False).collect()</a:t>
            </a:r>
          </a:p>
          <a:p>
            <a:pPr marL="457200" lvl="1" indent="0">
              <a:buNone/>
            </a:pPr>
            <a:endParaRPr lang="en-US" sz="1500" dirty="0">
              <a:latin typeface="+mj-lt"/>
            </a:endParaRPr>
          </a:p>
          <a:p>
            <a:pPr marL="457200" lvl="1" indent="0">
              <a:buNone/>
            </a:pPr>
            <a:r>
              <a:rPr lang="en-US" sz="1500" b="1" dirty="0" err="1">
                <a:latin typeface="+mj-lt"/>
              </a:rPr>
              <a:t>takeSample</a:t>
            </a:r>
            <a:r>
              <a:rPr lang="en-US" sz="1500" b="1" dirty="0">
                <a:latin typeface="+mj-lt"/>
              </a:rPr>
              <a:t>(</a:t>
            </a:r>
            <a:r>
              <a:rPr lang="en-US" sz="1500" b="1" dirty="0" err="1">
                <a:latin typeface="+mj-lt"/>
              </a:rPr>
              <a:t>withReplacement</a:t>
            </a:r>
            <a:r>
              <a:rPr lang="en-US" sz="1500" b="1" dirty="0">
                <a:latin typeface="+mj-lt"/>
              </a:rPr>
              <a:t>, </a:t>
            </a:r>
            <a:r>
              <a:rPr lang="en-US" sz="1500" b="1" dirty="0" err="1">
                <a:latin typeface="+mj-lt"/>
              </a:rPr>
              <a:t>num</a:t>
            </a:r>
            <a:r>
              <a:rPr lang="en-US" sz="1500" b="1" dirty="0">
                <a:latin typeface="+mj-lt"/>
              </a:rPr>
              <a:t>, seed=None) </a:t>
            </a:r>
          </a:p>
          <a:p>
            <a:pPr lvl="2"/>
            <a:r>
              <a:rPr lang="en-US" sz="1500" dirty="0">
                <a:latin typeface="+mj-lt"/>
              </a:rPr>
              <a:t>Return a fixed-size sampled subset of this RDD.</a:t>
            </a:r>
          </a:p>
          <a:p>
            <a:pPr lvl="2"/>
            <a:r>
              <a:rPr lang="en-US" sz="1500" dirty="0">
                <a:latin typeface="+mj-lt"/>
              </a:rPr>
              <a:t>This method should only be used if the resulting array is expected to be small, as all the data is loaded into the driver's memory.</a:t>
            </a:r>
          </a:p>
          <a:p>
            <a:pPr lvl="2"/>
            <a:r>
              <a:rPr lang="en-US" sz="1500" dirty="0">
                <a:latin typeface="+mj-lt"/>
              </a:rPr>
              <a:t>‘</a:t>
            </a:r>
            <a:r>
              <a:rPr lang="en-US" sz="1500" dirty="0" err="1">
                <a:latin typeface="+mj-lt"/>
              </a:rPr>
              <a:t>num</a:t>
            </a:r>
            <a:r>
              <a:rPr lang="en-US" sz="1500" dirty="0">
                <a:latin typeface="+mj-lt"/>
              </a:rPr>
              <a:t>’ is exact.</a:t>
            </a:r>
          </a:p>
          <a:p>
            <a:pPr marL="457200" lvl="1" indent="0">
              <a:buNone/>
            </a:pPr>
            <a:endParaRPr lang="en-US" sz="1500" dirty="0">
              <a:latin typeface="+mj-lt"/>
            </a:endParaRPr>
          </a:p>
          <a:p>
            <a:pPr marL="457200" lvl="1" indent="0">
              <a:buNone/>
            </a:pPr>
            <a:r>
              <a:rPr lang="en-US" sz="1500" dirty="0" err="1">
                <a:latin typeface="+mj-lt"/>
              </a:rPr>
              <a:t>rdd.takeSample</a:t>
            </a:r>
            <a:r>
              <a:rPr lang="en-US" sz="1500" dirty="0">
                <a:latin typeface="+mj-lt"/>
              </a:rPr>
              <a:t>(seed=10,num=10,withReplacement=True)</a:t>
            </a:r>
          </a:p>
          <a:p>
            <a:pPr marL="457200" lvl="1" indent="0">
              <a:buNone/>
            </a:pPr>
            <a:endParaRPr lang="en-US" sz="1500" dirty="0">
              <a:latin typeface="+mj-lt"/>
            </a:endParaRPr>
          </a:p>
        </p:txBody>
      </p:sp>
      <p:sp>
        <p:nvSpPr>
          <p:cNvPr id="2" name="Left Arrow 1"/>
          <p:cNvSpPr/>
          <p:nvPr/>
        </p:nvSpPr>
        <p:spPr>
          <a:xfrm>
            <a:off x="3970638" y="172291"/>
            <a:ext cx="856735" cy="2313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992130" y="98854"/>
            <a:ext cx="1820562" cy="362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Transformations</a:t>
            </a:r>
          </a:p>
        </p:txBody>
      </p:sp>
      <p:sp>
        <p:nvSpPr>
          <p:cNvPr id="5" name="Left Arrow 4"/>
          <p:cNvSpPr/>
          <p:nvPr/>
        </p:nvSpPr>
        <p:spPr>
          <a:xfrm>
            <a:off x="3970638" y="2614810"/>
            <a:ext cx="856735" cy="2313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92130" y="2541373"/>
            <a:ext cx="1342767" cy="362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Actions</a:t>
            </a:r>
          </a:p>
        </p:txBody>
      </p:sp>
    </p:spTree>
    <p:extLst>
      <p:ext uri="{BB962C8B-B14F-4D97-AF65-F5344CB8AC3E}">
        <p14:creationId xmlns:p14="http://schemas.microsoft.com/office/powerpoint/2010/main" val="94963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23070" y="1540475"/>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RDD Repartition &amp; Coalesce</a:t>
            </a:r>
          </a:p>
        </p:txBody>
      </p:sp>
    </p:spTree>
    <p:extLst>
      <p:ext uri="{BB962C8B-B14F-4D97-AF65-F5344CB8AC3E}">
        <p14:creationId xmlns:p14="http://schemas.microsoft.com/office/powerpoint/2010/main" val="11936655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1695" y="854242"/>
            <a:ext cx="10494019"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a:t>Datasets are huge is size and they cannot fit into a single node and so they have to be partitioned across different nodes or machines.</a:t>
            </a:r>
          </a:p>
          <a:p>
            <a:pPr marL="285750" indent="-285750" algn="just">
              <a:buFont typeface="Arial" panose="020B0604020202020204" pitchFamily="34" charset="0"/>
              <a:buChar char="•"/>
            </a:pPr>
            <a:r>
              <a:rPr lang="en-US" dirty="0"/>
              <a:t>Partition in spark is basically an atomic chuck of data stored on a node in the cluster. They are the basic units of parallelism.</a:t>
            </a:r>
          </a:p>
          <a:p>
            <a:pPr marL="285750" indent="-285750" algn="just">
              <a:buFont typeface="Arial" panose="020B0604020202020204" pitchFamily="34" charset="0"/>
              <a:buChar char="•"/>
            </a:pPr>
            <a:r>
              <a:rPr lang="en-US" dirty="0"/>
              <a:t>One partition can not span over multiple machines.</a:t>
            </a:r>
          </a:p>
          <a:p>
            <a:pPr marL="285750" indent="-285750" algn="just">
              <a:buFont typeface="Arial" panose="020B0604020202020204" pitchFamily="34" charset="0"/>
              <a:buChar char="•"/>
            </a:pPr>
            <a:r>
              <a:rPr lang="en-US" dirty="0"/>
              <a:t>Spark automatically partitions RDDs/DataFrames and distributes the partitions across different nodes.</a:t>
            </a:r>
          </a:p>
          <a:p>
            <a:pPr marL="285750" indent="-285750" algn="just">
              <a:buFont typeface="Arial" panose="020B0604020202020204" pitchFamily="34" charset="0"/>
              <a:buChar char="•"/>
            </a:pPr>
            <a:r>
              <a:rPr lang="en-US" dirty="0"/>
              <a:t>We can also configure the optimal number of partitions. Having too few or many partitions is not good.</a:t>
            </a:r>
          </a:p>
          <a:p>
            <a:pPr marL="285750" indent="-285750" algn="just">
              <a:buFont typeface="Arial" panose="020B0604020202020204" pitchFamily="34" charset="0"/>
              <a:buChar char="•"/>
            </a:pPr>
            <a:r>
              <a:rPr lang="en-US" dirty="0"/>
              <a:t>How Spark does the default Partitioning of Data ?</a:t>
            </a:r>
          </a:p>
          <a:p>
            <a:pPr algn="just"/>
            <a:r>
              <a:rPr lang="en-US" dirty="0"/>
              <a:t>        Spark checks the HDFS Block size. The HDFS Block size for Hadoop 1.0 is 64mb and Hadoop 2.0/YARN is 128MB. It creates one partition for each block size.</a:t>
            </a:r>
          </a:p>
          <a:p>
            <a:pPr algn="just"/>
            <a:r>
              <a:rPr lang="en-US" dirty="0"/>
              <a:t>Ex- We have a file of 500MB, so 4 partitions would be created. </a:t>
            </a:r>
          </a:p>
          <a:p>
            <a:pPr marL="285750" indent="-285750" algn="just">
              <a:buFont typeface="Arial" panose="020B0604020202020204" pitchFamily="34" charset="0"/>
              <a:buChar char="•"/>
            </a:pPr>
            <a:r>
              <a:rPr lang="en-US" dirty="0"/>
              <a:t>At times programmers are required to change the number of partitions based on the requirements of the application job. The change can be to increase the number of partitions or decrease the number of partitions.</a:t>
            </a:r>
          </a:p>
          <a:p>
            <a:pPr marL="285750" indent="-285750" algn="just">
              <a:buFont typeface="Arial" panose="020B0604020202020204" pitchFamily="34" charset="0"/>
              <a:buChar char="•"/>
            </a:pPr>
            <a:r>
              <a:rPr lang="en-US" dirty="0"/>
              <a:t>So we would either apply the repartition or coalesce.</a:t>
            </a:r>
          </a:p>
          <a:p>
            <a:pPr algn="just"/>
            <a:endParaRPr lang="en-US"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What is Partition ?</a:t>
            </a:r>
          </a:p>
        </p:txBody>
      </p:sp>
    </p:spTree>
    <p:extLst>
      <p:ext uri="{BB962C8B-B14F-4D97-AF65-F5344CB8AC3E}">
        <p14:creationId xmlns:p14="http://schemas.microsoft.com/office/powerpoint/2010/main" val="301332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n 1"/>
          <p:cNvSpPr/>
          <p:nvPr/>
        </p:nvSpPr>
        <p:spPr>
          <a:xfrm>
            <a:off x="2257168" y="1103870"/>
            <a:ext cx="2224216" cy="2627870"/>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File: </a:t>
            </a:r>
            <a:r>
              <a:rPr lang="en-US" dirty="0" err="1"/>
              <a:t>test_data</a:t>
            </a:r>
            <a:endParaRPr lang="en-US" dirty="0"/>
          </a:p>
          <a:p>
            <a:pPr algn="ctr"/>
            <a:r>
              <a:rPr lang="en-US" dirty="0"/>
              <a:t>Size:670 MB</a:t>
            </a:r>
          </a:p>
          <a:p>
            <a:pPr algn="ctr"/>
            <a:r>
              <a:rPr lang="en-US" dirty="0"/>
              <a:t>Record Count :8m</a:t>
            </a:r>
          </a:p>
          <a:p>
            <a:pPr algn="ctr"/>
            <a:r>
              <a:rPr lang="en-US" dirty="0"/>
              <a:t>No of Blocks:6</a:t>
            </a:r>
          </a:p>
        </p:txBody>
      </p:sp>
      <p:sp>
        <p:nvSpPr>
          <p:cNvPr id="5" name="Rectangle 4"/>
          <p:cNvSpPr/>
          <p:nvPr/>
        </p:nvSpPr>
        <p:spPr>
          <a:xfrm>
            <a:off x="2916195" y="1227438"/>
            <a:ext cx="906162" cy="27184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HDFS</a:t>
            </a:r>
          </a:p>
        </p:txBody>
      </p:sp>
      <p:sp>
        <p:nvSpPr>
          <p:cNvPr id="6" name="Right Arrow 5"/>
          <p:cNvSpPr/>
          <p:nvPr/>
        </p:nvSpPr>
        <p:spPr>
          <a:xfrm>
            <a:off x="4852087" y="2248930"/>
            <a:ext cx="1589902" cy="395416"/>
          </a:xfrm>
          <a:prstGeom prst="rightArrow">
            <a:avLst/>
          </a:prstGeom>
          <a:solidFill>
            <a:schemeClr val="accent5">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34465" y="1729947"/>
            <a:ext cx="1235676" cy="518984"/>
          </a:xfrm>
          <a:prstGeom prst="rect">
            <a:avLst/>
          </a:prstGeom>
          <a:solidFill>
            <a:schemeClr val="accent5">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dirty="0"/>
              <a:t>Apply a Filter T</a:t>
            </a:r>
          </a:p>
        </p:txBody>
      </p:sp>
      <p:sp>
        <p:nvSpPr>
          <p:cNvPr id="8" name="Can 7"/>
          <p:cNvSpPr/>
          <p:nvPr/>
        </p:nvSpPr>
        <p:spPr>
          <a:xfrm>
            <a:off x="6812692" y="1499286"/>
            <a:ext cx="1441622" cy="1688757"/>
          </a:xfrm>
          <a:prstGeom prst="can">
            <a:avLst/>
          </a:prstGeom>
          <a:solidFill>
            <a:schemeClr val="accent1">
              <a:lumMod val="5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Size: 192B</a:t>
            </a:r>
          </a:p>
          <a:p>
            <a:pPr algn="ctr"/>
            <a:r>
              <a:rPr lang="en-US" sz="1300" dirty="0"/>
              <a:t>Record Count :32</a:t>
            </a:r>
          </a:p>
        </p:txBody>
      </p:sp>
      <p:sp>
        <p:nvSpPr>
          <p:cNvPr id="9" name="Rounded Rectangle 8"/>
          <p:cNvSpPr/>
          <p:nvPr/>
        </p:nvSpPr>
        <p:spPr>
          <a:xfrm>
            <a:off x="2693773" y="3307491"/>
            <a:ext cx="1351006" cy="54781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500" b="1" dirty="0"/>
              <a:t>Partitions: 6</a:t>
            </a:r>
          </a:p>
        </p:txBody>
      </p:sp>
      <p:sp>
        <p:nvSpPr>
          <p:cNvPr id="11" name="Rounded Rectangle 10"/>
          <p:cNvSpPr/>
          <p:nvPr/>
        </p:nvSpPr>
        <p:spPr>
          <a:xfrm>
            <a:off x="6895070" y="2914134"/>
            <a:ext cx="1276865" cy="54781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500" b="1" dirty="0"/>
              <a:t>Partitions: 6</a:t>
            </a:r>
          </a:p>
        </p:txBody>
      </p:sp>
    </p:spTree>
    <p:extLst>
      <p:ext uri="{BB962C8B-B14F-4D97-AF65-F5344CB8AC3E}">
        <p14:creationId xmlns:p14="http://schemas.microsoft.com/office/powerpoint/2010/main" val="17365852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7222" y="180884"/>
            <a:ext cx="10363200" cy="6740307"/>
          </a:xfrm>
          <a:prstGeom prst="rect">
            <a:avLst/>
          </a:prstGeom>
        </p:spPr>
        <p:txBody>
          <a:bodyPr wrap="square">
            <a:spAutoFit/>
          </a:bodyPr>
          <a:lstStyle/>
          <a:p>
            <a:r>
              <a:rPr lang="en-US" dirty="0"/>
              <a:t>### Create some Dump data for testing</a:t>
            </a:r>
          </a:p>
          <a:p>
            <a:r>
              <a:rPr lang="en-US" dirty="0" err="1"/>
              <a:t>df</a:t>
            </a:r>
            <a:r>
              <a:rPr lang="en-US" dirty="0"/>
              <a:t> = </a:t>
            </a:r>
            <a:r>
              <a:rPr lang="en-US" dirty="0" err="1"/>
              <a:t>spark.range</a:t>
            </a:r>
            <a:r>
              <a:rPr lang="en-US" dirty="0"/>
              <a:t>(1000000)</a:t>
            </a:r>
          </a:p>
          <a:p>
            <a:r>
              <a:rPr lang="en-US" dirty="0" err="1"/>
              <a:t>df</a:t>
            </a:r>
            <a:r>
              <a:rPr lang="en-US" dirty="0"/>
              <a:t> = </a:t>
            </a:r>
            <a:r>
              <a:rPr lang="en-US" dirty="0" err="1"/>
              <a:t>df.select</a:t>
            </a:r>
            <a:r>
              <a:rPr lang="en-US" dirty="0"/>
              <a:t>(</a:t>
            </a:r>
            <a:r>
              <a:rPr lang="en-US" dirty="0" err="1"/>
              <a:t>df.id,df.id</a:t>
            </a:r>
            <a:r>
              <a:rPr lang="en-US" dirty="0"/>
              <a:t>*2,df.id*3)</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endParaRPr lang="en-US" dirty="0"/>
          </a:p>
          <a:p>
            <a:endParaRPr lang="en-US" dirty="0"/>
          </a:p>
          <a:p>
            <a:r>
              <a:rPr lang="en-US" dirty="0"/>
              <a:t>### Convert DataFrame to RDD. </a:t>
            </a:r>
          </a:p>
          <a:p>
            <a:r>
              <a:rPr lang="en-US" dirty="0"/>
              <a:t>RDD = </a:t>
            </a:r>
            <a:r>
              <a:rPr lang="en-US" dirty="0" err="1"/>
              <a:t>df.rdd.map</a:t>
            </a:r>
            <a:r>
              <a:rPr lang="en-US" dirty="0"/>
              <a:t>(lambda x : </a:t>
            </a:r>
            <a:r>
              <a:rPr lang="en-US" dirty="0" err="1"/>
              <a:t>str</a:t>
            </a:r>
            <a:r>
              <a:rPr lang="en-US" dirty="0"/>
              <a:t>(x[0]) + ',' + </a:t>
            </a:r>
            <a:r>
              <a:rPr lang="en-US" dirty="0" err="1"/>
              <a:t>str</a:t>
            </a:r>
            <a:r>
              <a:rPr lang="en-US" dirty="0"/>
              <a:t>(x[1]) + ',' + </a:t>
            </a:r>
            <a:r>
              <a:rPr lang="en-US" dirty="0" err="1"/>
              <a:t>str</a:t>
            </a:r>
            <a:r>
              <a:rPr lang="en-US" dirty="0"/>
              <a:t>(x[2]))</a:t>
            </a:r>
          </a:p>
          <a:p>
            <a:endParaRPr lang="en-US" dirty="0"/>
          </a:p>
          <a:p>
            <a:r>
              <a:rPr lang="en-US" dirty="0"/>
              <a:t>### Save the file at a HDFS Path</a:t>
            </a:r>
          </a:p>
          <a:p>
            <a:r>
              <a:rPr lang="en-US" dirty="0" err="1"/>
              <a:t>RDD.coalesce</a:t>
            </a:r>
            <a:r>
              <a:rPr lang="en-US" dirty="0"/>
              <a:t>(1).</a:t>
            </a:r>
            <a:r>
              <a:rPr lang="en-US" dirty="0" err="1"/>
              <a:t>saveAsTextFile</a:t>
            </a:r>
            <a:r>
              <a:rPr lang="en-US" dirty="0"/>
              <a:t>('/user/test/</a:t>
            </a:r>
            <a:r>
              <a:rPr lang="en-US" dirty="0" err="1"/>
              <a:t>test_data</a:t>
            </a:r>
            <a:r>
              <a:rPr lang="en-US" dirty="0"/>
              <a:t>')</a:t>
            </a:r>
          </a:p>
          <a:p>
            <a:endParaRPr lang="en-US" dirty="0"/>
          </a:p>
          <a:p>
            <a:r>
              <a:rPr lang="en-US" dirty="0"/>
              <a:t>### Testing</a:t>
            </a:r>
          </a:p>
          <a:p>
            <a:r>
              <a:rPr lang="en-US" dirty="0" err="1"/>
              <a:t>rdd</a:t>
            </a:r>
            <a:r>
              <a:rPr lang="en-US" dirty="0"/>
              <a:t> =  </a:t>
            </a:r>
            <a:r>
              <a:rPr lang="en-US" dirty="0" err="1"/>
              <a:t>sc.textFile</a:t>
            </a:r>
            <a:r>
              <a:rPr lang="en-US" dirty="0"/>
              <a:t>('/user/test/</a:t>
            </a:r>
            <a:r>
              <a:rPr lang="en-US" dirty="0" err="1"/>
              <a:t>test_data</a:t>
            </a:r>
            <a:r>
              <a:rPr lang="en-US" dirty="0"/>
              <a:t>')</a:t>
            </a:r>
          </a:p>
          <a:p>
            <a:r>
              <a:rPr lang="en-US" dirty="0" err="1"/>
              <a:t>rdd.getNumPartitions</a:t>
            </a:r>
            <a:r>
              <a:rPr lang="en-US" dirty="0"/>
              <a:t>()</a:t>
            </a:r>
          </a:p>
          <a:p>
            <a:endParaRPr lang="en-US" dirty="0"/>
          </a:p>
          <a:p>
            <a:r>
              <a:rPr lang="en-US" dirty="0"/>
              <a:t>#Apply a filter.</a:t>
            </a:r>
          </a:p>
          <a:p>
            <a:r>
              <a:rPr lang="en-US" dirty="0"/>
              <a:t>rdd1 = </a:t>
            </a:r>
            <a:r>
              <a:rPr lang="en-US" dirty="0" err="1"/>
              <a:t>rdd.filter</a:t>
            </a:r>
            <a:r>
              <a:rPr lang="en-US" dirty="0"/>
              <a:t>(lambda x : </a:t>
            </a:r>
            <a:r>
              <a:rPr lang="en-US" dirty="0" err="1"/>
              <a:t>int</a:t>
            </a:r>
            <a:r>
              <a:rPr lang="en-US" dirty="0"/>
              <a:t>(</a:t>
            </a:r>
            <a:r>
              <a:rPr lang="en-US" dirty="0" err="1"/>
              <a:t>x.split</a:t>
            </a:r>
            <a:r>
              <a:rPr lang="en-US" dirty="0"/>
              <a:t>(',')[0]) == 1)</a:t>
            </a:r>
          </a:p>
          <a:p>
            <a:r>
              <a:rPr lang="en-US" dirty="0"/>
              <a:t>rdd1.getNumPartitions()</a:t>
            </a:r>
          </a:p>
          <a:p>
            <a:endParaRPr lang="en-US" dirty="0"/>
          </a:p>
        </p:txBody>
      </p:sp>
    </p:spTree>
    <p:extLst>
      <p:ext uri="{BB962C8B-B14F-4D97-AF65-F5344CB8AC3E}">
        <p14:creationId xmlns:p14="http://schemas.microsoft.com/office/powerpoint/2010/main" val="304783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20" end="2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21" end="2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4493538"/>
          </a:xfrm>
          <a:prstGeom prst="rect">
            <a:avLst/>
          </a:prstGeom>
          <a:noFill/>
        </p:spPr>
        <p:txBody>
          <a:bodyPr wrap="square" rtlCol="0">
            <a:spAutoFit/>
          </a:bodyPr>
          <a:lstStyle/>
          <a:p>
            <a:r>
              <a:rPr lang="en-US" sz="1500" b="1" dirty="0"/>
              <a:t>Repartition(</a:t>
            </a:r>
            <a:r>
              <a:rPr lang="en-US" sz="1500" b="1" dirty="0" err="1"/>
              <a:t>numPartitions</a:t>
            </a:r>
            <a:r>
              <a:rPr lang="en-US" sz="1500" b="1" dirty="0"/>
              <a:t>):</a:t>
            </a:r>
          </a:p>
          <a:p>
            <a:pPr marL="285750" indent="-285750" algn="just">
              <a:buFont typeface="Arial" panose="020B0604020202020204" pitchFamily="34" charset="0"/>
              <a:buChar char="•"/>
            </a:pPr>
            <a:r>
              <a:rPr lang="en-US" sz="1500" dirty="0"/>
              <a:t>Return a new RDD that has exactly </a:t>
            </a:r>
            <a:r>
              <a:rPr lang="en-US" sz="1500" i="1" dirty="0" err="1"/>
              <a:t>numPartitions</a:t>
            </a:r>
            <a:r>
              <a:rPr lang="en-US" sz="1500" dirty="0"/>
              <a:t> partitions.</a:t>
            </a:r>
          </a:p>
          <a:p>
            <a:pPr marL="285750" indent="-285750" algn="just">
              <a:buFont typeface="Arial" panose="020B0604020202020204" pitchFamily="34" charset="0"/>
              <a:buChar char="•"/>
            </a:pPr>
            <a:r>
              <a:rPr lang="en-US" sz="1500" dirty="0"/>
              <a:t>Create almost equal sized partitions.</a:t>
            </a:r>
          </a:p>
          <a:p>
            <a:pPr marL="285750" indent="-285750" algn="just">
              <a:buFont typeface="Arial" panose="020B0604020202020204" pitchFamily="34" charset="0"/>
              <a:buChar char="•"/>
            </a:pPr>
            <a:r>
              <a:rPr lang="en-US" sz="1500" dirty="0"/>
              <a:t>Can increase or decrease the level of parallelism. </a:t>
            </a:r>
          </a:p>
          <a:p>
            <a:pPr marL="285750" indent="-285750" algn="just">
              <a:buFont typeface="Arial" panose="020B0604020202020204" pitchFamily="34" charset="0"/>
              <a:buChar char="•"/>
            </a:pPr>
            <a:r>
              <a:rPr lang="en-US" sz="1500" dirty="0"/>
              <a:t>Spark performs better with equal sized partitions. If you need further processing of huge data, it is preferred to have a equal sized partitions and so we should consider using repartition.</a:t>
            </a:r>
          </a:p>
          <a:p>
            <a:pPr marL="285750" indent="-285750" algn="just">
              <a:buFont typeface="Arial" panose="020B0604020202020204" pitchFamily="34" charset="0"/>
              <a:buChar char="•"/>
            </a:pPr>
            <a:r>
              <a:rPr lang="en-US" sz="1500" dirty="0"/>
              <a:t>Internally, this uses a shuffle to redistribute data from all partitions leading to very expensive operation. So avoid if not required. </a:t>
            </a:r>
          </a:p>
          <a:p>
            <a:pPr marL="285750" indent="-285750" algn="just">
              <a:buFont typeface="Arial" panose="020B0604020202020204" pitchFamily="34" charset="0"/>
              <a:buChar char="•"/>
            </a:pPr>
            <a:r>
              <a:rPr lang="en-US" sz="1500" dirty="0"/>
              <a:t>If you are decreasing the number of partitions, consider using </a:t>
            </a:r>
            <a:r>
              <a:rPr lang="en-US" sz="1500" b="1" i="1" dirty="0"/>
              <a:t>coalesce</a:t>
            </a:r>
            <a:r>
              <a:rPr lang="en-US" sz="1500" dirty="0"/>
              <a:t>, where the movement of data shuffling across the partitions is lower.</a:t>
            </a:r>
          </a:p>
          <a:p>
            <a:endParaRPr lang="en-US" sz="1500" dirty="0"/>
          </a:p>
          <a:p>
            <a:r>
              <a:rPr lang="en-US" sz="1500" dirty="0"/>
              <a:t>Ex – </a:t>
            </a:r>
          </a:p>
          <a:p>
            <a:r>
              <a:rPr lang="en-US" sz="1600" dirty="0" err="1"/>
              <a:t>ord</a:t>
            </a:r>
            <a:r>
              <a:rPr lang="en-US" sz="1600" dirty="0"/>
              <a:t> = </a:t>
            </a:r>
            <a:r>
              <a:rPr lang="en-US" sz="1600" dirty="0" err="1"/>
              <a:t>sc.textFile</a:t>
            </a:r>
            <a:r>
              <a:rPr lang="en-US" sz="1600" dirty="0"/>
              <a:t>('practice/</a:t>
            </a:r>
            <a:r>
              <a:rPr lang="en-US" sz="1600" dirty="0" err="1"/>
              <a:t>retail_db</a:t>
            </a:r>
            <a:r>
              <a:rPr lang="en-US" sz="1600" dirty="0"/>
              <a:t>/orders')</a:t>
            </a:r>
          </a:p>
          <a:p>
            <a:r>
              <a:rPr lang="en-US" sz="1500" dirty="0" err="1"/>
              <a:t>ord.glom</a:t>
            </a:r>
            <a:r>
              <a:rPr lang="en-US" sz="1500" dirty="0"/>
              <a:t>().map(</a:t>
            </a:r>
            <a:r>
              <a:rPr lang="en-US" sz="1500" dirty="0" err="1"/>
              <a:t>len</a:t>
            </a:r>
            <a:r>
              <a:rPr lang="en-US" sz="1500" dirty="0"/>
              <a:t>).collect()</a:t>
            </a:r>
          </a:p>
          <a:p>
            <a:endParaRPr lang="en-US" sz="1500" dirty="0"/>
          </a:p>
          <a:p>
            <a:r>
              <a:rPr lang="en-US" sz="1500" dirty="0" err="1"/>
              <a:t>ord</a:t>
            </a:r>
            <a:r>
              <a:rPr lang="en-US" sz="1500" dirty="0"/>
              <a:t> = </a:t>
            </a:r>
            <a:r>
              <a:rPr lang="en-US" sz="1500" dirty="0" err="1"/>
              <a:t>ord.repartition</a:t>
            </a:r>
            <a:r>
              <a:rPr lang="en-US" sz="1500" dirty="0"/>
              <a:t>(5)</a:t>
            </a:r>
          </a:p>
          <a:p>
            <a:r>
              <a:rPr lang="en-US" sz="1500" dirty="0" err="1"/>
              <a:t>ord.glom</a:t>
            </a:r>
            <a:r>
              <a:rPr lang="en-US" sz="1500" dirty="0"/>
              <a:t>().map(</a:t>
            </a:r>
            <a:r>
              <a:rPr lang="en-US" sz="1500" dirty="0" err="1"/>
              <a:t>len</a:t>
            </a:r>
            <a:r>
              <a:rPr lang="en-US" sz="1500" dirty="0"/>
              <a:t>).collect()</a:t>
            </a:r>
          </a:p>
          <a:p>
            <a:endParaRPr lang="en-US" sz="1500" dirty="0"/>
          </a:p>
          <a:p>
            <a:pPr algn="just"/>
            <a:endParaRPr lang="en-US" sz="1500" dirty="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Repartition</a:t>
            </a:r>
          </a:p>
        </p:txBody>
      </p:sp>
    </p:spTree>
    <p:extLst>
      <p:ext uri="{BB962C8B-B14F-4D97-AF65-F5344CB8AC3E}">
        <p14:creationId xmlns:p14="http://schemas.microsoft.com/office/powerpoint/2010/main" val="170845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784830"/>
          </a:xfrm>
          <a:prstGeom prst="rect">
            <a:avLst/>
          </a:prstGeom>
          <a:noFill/>
        </p:spPr>
        <p:txBody>
          <a:bodyPr wrap="square" rtlCol="0">
            <a:spAutoFit/>
          </a:bodyPr>
          <a:lstStyle/>
          <a:p>
            <a:pPr algn="just"/>
            <a:endParaRPr lang="en-US" sz="1500" dirty="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Repartition</a:t>
            </a:r>
          </a:p>
        </p:txBody>
      </p:sp>
      <p:sp>
        <p:nvSpPr>
          <p:cNvPr id="5" name="Rectangle 4"/>
          <p:cNvSpPr/>
          <p:nvPr/>
        </p:nvSpPr>
        <p:spPr>
          <a:xfrm>
            <a:off x="1565189" y="4271227"/>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5(</a:t>
            </a:r>
            <a:r>
              <a:rPr lang="en-US" dirty="0">
                <a:solidFill>
                  <a:srgbClr val="FF0000"/>
                </a:solidFill>
              </a:rPr>
              <a:t>100</a:t>
            </a:r>
            <a:r>
              <a:rPr lang="en-US" dirty="0"/>
              <a:t>)</a:t>
            </a:r>
          </a:p>
        </p:txBody>
      </p:sp>
      <p:sp>
        <p:nvSpPr>
          <p:cNvPr id="6" name="Rectangle 5"/>
          <p:cNvSpPr/>
          <p:nvPr/>
        </p:nvSpPr>
        <p:spPr>
          <a:xfrm>
            <a:off x="1573425" y="366900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4(</a:t>
            </a:r>
            <a:r>
              <a:rPr lang="en-US" dirty="0">
                <a:solidFill>
                  <a:srgbClr val="FF0000"/>
                </a:solidFill>
              </a:rPr>
              <a:t>400</a:t>
            </a:r>
            <a:r>
              <a:rPr lang="en-US" dirty="0"/>
              <a:t>)</a:t>
            </a:r>
          </a:p>
        </p:txBody>
      </p:sp>
      <p:sp>
        <p:nvSpPr>
          <p:cNvPr id="7" name="Rectangle 6"/>
          <p:cNvSpPr/>
          <p:nvPr/>
        </p:nvSpPr>
        <p:spPr>
          <a:xfrm>
            <a:off x="1581663" y="313354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3(</a:t>
            </a:r>
            <a:r>
              <a:rPr lang="en-US" dirty="0">
                <a:solidFill>
                  <a:srgbClr val="FF0000"/>
                </a:solidFill>
              </a:rPr>
              <a:t>350</a:t>
            </a:r>
            <a:r>
              <a:rPr lang="en-US" dirty="0"/>
              <a:t>)</a:t>
            </a:r>
          </a:p>
        </p:txBody>
      </p:sp>
      <p:sp>
        <p:nvSpPr>
          <p:cNvPr id="8" name="Rectangle 7"/>
          <p:cNvSpPr/>
          <p:nvPr/>
        </p:nvSpPr>
        <p:spPr>
          <a:xfrm>
            <a:off x="1573426" y="2598086"/>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2(</a:t>
            </a:r>
            <a:r>
              <a:rPr lang="en-US" dirty="0">
                <a:solidFill>
                  <a:srgbClr val="FF0000"/>
                </a:solidFill>
              </a:rPr>
              <a:t>50</a:t>
            </a:r>
            <a:r>
              <a:rPr lang="en-US" dirty="0"/>
              <a:t>)</a:t>
            </a:r>
          </a:p>
        </p:txBody>
      </p:sp>
      <p:sp>
        <p:nvSpPr>
          <p:cNvPr id="9" name="Rectangle 8"/>
          <p:cNvSpPr/>
          <p:nvPr/>
        </p:nvSpPr>
        <p:spPr>
          <a:xfrm>
            <a:off x="4938584" y="2238553"/>
            <a:ext cx="2030627" cy="8949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6(</a:t>
            </a:r>
            <a:r>
              <a:rPr lang="en-US" dirty="0">
                <a:solidFill>
                  <a:srgbClr val="FF0000"/>
                </a:solidFill>
              </a:rPr>
              <a:t>500</a:t>
            </a:r>
            <a:r>
              <a:rPr lang="en-US" dirty="0"/>
              <a:t>)</a:t>
            </a:r>
          </a:p>
        </p:txBody>
      </p:sp>
      <p:cxnSp>
        <p:nvCxnSpPr>
          <p:cNvPr id="12" name="Straight Arrow Connector 11"/>
          <p:cNvCxnSpPr>
            <a:stCxn id="29" idx="3"/>
            <a:endCxn id="9" idx="1"/>
          </p:cNvCxnSpPr>
          <p:nvPr/>
        </p:nvCxnSpPr>
        <p:spPr>
          <a:xfrm>
            <a:off x="3163327" y="2187234"/>
            <a:ext cx="1775257" cy="4988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29" idx="3"/>
            <a:endCxn id="61" idx="1"/>
          </p:cNvCxnSpPr>
          <p:nvPr/>
        </p:nvCxnSpPr>
        <p:spPr>
          <a:xfrm>
            <a:off x="3163327" y="2187234"/>
            <a:ext cx="1783493" cy="17727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8" idx="3"/>
            <a:endCxn id="9" idx="1"/>
          </p:cNvCxnSpPr>
          <p:nvPr/>
        </p:nvCxnSpPr>
        <p:spPr>
          <a:xfrm flipV="1">
            <a:off x="3163329" y="2686049"/>
            <a:ext cx="1775255" cy="101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8" idx="3"/>
            <a:endCxn id="61" idx="1"/>
          </p:cNvCxnSpPr>
          <p:nvPr/>
        </p:nvCxnSpPr>
        <p:spPr>
          <a:xfrm>
            <a:off x="3163329" y="2787556"/>
            <a:ext cx="1783491" cy="11724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7" idx="3"/>
            <a:endCxn id="9" idx="1"/>
          </p:cNvCxnSpPr>
          <p:nvPr/>
        </p:nvCxnSpPr>
        <p:spPr>
          <a:xfrm flipV="1">
            <a:off x="3171566" y="2686049"/>
            <a:ext cx="1767018" cy="6369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7" idx="3"/>
            <a:endCxn id="61" idx="1"/>
          </p:cNvCxnSpPr>
          <p:nvPr/>
        </p:nvCxnSpPr>
        <p:spPr>
          <a:xfrm>
            <a:off x="3171566" y="3323014"/>
            <a:ext cx="1775254" cy="6369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6" idx="3"/>
            <a:endCxn id="9" idx="1"/>
          </p:cNvCxnSpPr>
          <p:nvPr/>
        </p:nvCxnSpPr>
        <p:spPr>
          <a:xfrm flipV="1">
            <a:off x="3163328" y="2686049"/>
            <a:ext cx="1775256" cy="11724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6" idx="3"/>
            <a:endCxn id="61" idx="1"/>
          </p:cNvCxnSpPr>
          <p:nvPr/>
        </p:nvCxnSpPr>
        <p:spPr>
          <a:xfrm>
            <a:off x="3163328" y="3858472"/>
            <a:ext cx="1783492" cy="1015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stCxn id="5" idx="3"/>
            <a:endCxn id="9" idx="1"/>
          </p:cNvCxnSpPr>
          <p:nvPr/>
        </p:nvCxnSpPr>
        <p:spPr>
          <a:xfrm flipV="1">
            <a:off x="3155092" y="2686049"/>
            <a:ext cx="1783492" cy="17746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stCxn id="5" idx="3"/>
            <a:endCxn id="61" idx="1"/>
          </p:cNvCxnSpPr>
          <p:nvPr/>
        </p:nvCxnSpPr>
        <p:spPr>
          <a:xfrm flipV="1">
            <a:off x="3155092" y="3959980"/>
            <a:ext cx="1791728" cy="5007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Rectangle 60"/>
          <p:cNvSpPr/>
          <p:nvPr/>
        </p:nvSpPr>
        <p:spPr>
          <a:xfrm>
            <a:off x="4946820" y="3512484"/>
            <a:ext cx="2030627" cy="8949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7(</a:t>
            </a:r>
            <a:r>
              <a:rPr lang="en-US" dirty="0">
                <a:solidFill>
                  <a:srgbClr val="FF0000"/>
                </a:solidFill>
              </a:rPr>
              <a:t>500</a:t>
            </a:r>
            <a:r>
              <a:rPr lang="en-US" dirty="0"/>
              <a:t>)</a:t>
            </a:r>
          </a:p>
        </p:txBody>
      </p:sp>
      <p:sp>
        <p:nvSpPr>
          <p:cNvPr id="62" name="TextBox 61"/>
          <p:cNvSpPr txBox="1"/>
          <p:nvPr/>
        </p:nvSpPr>
        <p:spPr>
          <a:xfrm>
            <a:off x="3259905" y="1262290"/>
            <a:ext cx="2026509" cy="784830"/>
          </a:xfrm>
          <a:prstGeom prst="rect">
            <a:avLst/>
          </a:prstGeom>
          <a:noFill/>
        </p:spPr>
        <p:txBody>
          <a:bodyPr wrap="square" rtlCol="0">
            <a:spAutoFit/>
          </a:bodyPr>
          <a:lstStyle/>
          <a:p>
            <a:pPr algn="ctr"/>
            <a:r>
              <a:rPr lang="en-US" sz="1500" b="1" dirty="0">
                <a:solidFill>
                  <a:srgbClr val="FF0000"/>
                </a:solidFill>
              </a:rPr>
              <a:t>repartition(2)</a:t>
            </a:r>
          </a:p>
          <a:p>
            <a:pPr algn="ctr"/>
            <a:r>
              <a:rPr lang="en-US" sz="1500" i="1" dirty="0"/>
              <a:t>Lots of Shuffling in Repartition.</a:t>
            </a:r>
          </a:p>
        </p:txBody>
      </p:sp>
      <p:sp>
        <p:nvSpPr>
          <p:cNvPr id="29" name="Rectangle 28"/>
          <p:cNvSpPr/>
          <p:nvPr/>
        </p:nvSpPr>
        <p:spPr>
          <a:xfrm>
            <a:off x="1573424" y="199776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1 (</a:t>
            </a:r>
            <a:r>
              <a:rPr lang="en-US" dirty="0">
                <a:solidFill>
                  <a:srgbClr val="FF0000"/>
                </a:solidFill>
              </a:rPr>
              <a:t>100</a:t>
            </a:r>
            <a:r>
              <a:rPr lang="en-US" dirty="0"/>
              <a:t>)</a:t>
            </a:r>
          </a:p>
        </p:txBody>
      </p:sp>
    </p:spTree>
    <p:extLst>
      <p:ext uri="{BB962C8B-B14F-4D97-AF65-F5344CB8AC3E}">
        <p14:creationId xmlns:p14="http://schemas.microsoft.com/office/powerpoint/2010/main" val="1719103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00840" y="3196247"/>
            <a:ext cx="10668000" cy="1985354"/>
            <a:chOff x="444844" y="2347063"/>
            <a:chExt cx="10668000" cy="2051942"/>
          </a:xfrm>
        </p:grpSpPr>
        <p:sp>
          <p:nvSpPr>
            <p:cNvPr id="4" name="Rectangle 3"/>
            <p:cNvSpPr/>
            <p:nvPr/>
          </p:nvSpPr>
          <p:spPr>
            <a:xfrm>
              <a:off x="444844" y="2347063"/>
              <a:ext cx="10668000" cy="205194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 name="Can 4"/>
            <p:cNvSpPr/>
            <p:nvPr/>
          </p:nvSpPr>
          <p:spPr>
            <a:xfrm>
              <a:off x="1022009" y="3172310"/>
              <a:ext cx="691978" cy="76611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tx1"/>
                  </a:solidFill>
                </a:rPr>
                <a:t>HDFS</a:t>
              </a:r>
            </a:p>
          </p:txBody>
        </p:sp>
        <p:pic>
          <p:nvPicPr>
            <p:cNvPr id="6" name="Picture 5"/>
            <p:cNvPicPr>
              <a:picLocks noChangeAspect="1"/>
            </p:cNvPicPr>
            <p:nvPr/>
          </p:nvPicPr>
          <p:blipFill>
            <a:blip r:embed="rId2"/>
            <a:stretch>
              <a:fillRect/>
            </a:stretch>
          </p:blipFill>
          <p:spPr>
            <a:xfrm>
              <a:off x="2496840" y="2911867"/>
              <a:ext cx="1033332" cy="840676"/>
            </a:xfrm>
            <a:prstGeom prst="rect">
              <a:avLst/>
            </a:prstGeom>
          </p:spPr>
          <p:style>
            <a:lnRef idx="1">
              <a:schemeClr val="accent2"/>
            </a:lnRef>
            <a:fillRef idx="2">
              <a:schemeClr val="accent2"/>
            </a:fillRef>
            <a:effectRef idx="1">
              <a:schemeClr val="accent2"/>
            </a:effectRef>
            <a:fontRef idx="minor">
              <a:schemeClr val="dk1"/>
            </a:fontRef>
          </p:style>
        </p:pic>
        <p:sp>
          <p:nvSpPr>
            <p:cNvPr id="7" name="Rounded Rectangle 6"/>
            <p:cNvSpPr/>
            <p:nvPr/>
          </p:nvSpPr>
          <p:spPr>
            <a:xfrm>
              <a:off x="4489621" y="3126468"/>
              <a:ext cx="1375720" cy="4860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Operation 1</a:t>
              </a:r>
            </a:p>
          </p:txBody>
        </p:sp>
        <p:pic>
          <p:nvPicPr>
            <p:cNvPr id="8" name="Picture 7"/>
            <p:cNvPicPr>
              <a:picLocks noChangeAspect="1"/>
            </p:cNvPicPr>
            <p:nvPr/>
          </p:nvPicPr>
          <p:blipFill>
            <a:blip r:embed="rId2"/>
            <a:stretch>
              <a:fillRect/>
            </a:stretch>
          </p:blipFill>
          <p:spPr>
            <a:xfrm>
              <a:off x="6479060" y="2911867"/>
              <a:ext cx="1033332" cy="840676"/>
            </a:xfrm>
            <a:prstGeom prst="rect">
              <a:avLst/>
            </a:prstGeom>
          </p:spPr>
          <p:style>
            <a:lnRef idx="1">
              <a:schemeClr val="accent2"/>
            </a:lnRef>
            <a:fillRef idx="2">
              <a:schemeClr val="accent2"/>
            </a:fillRef>
            <a:effectRef idx="1">
              <a:schemeClr val="accent2"/>
            </a:effectRef>
            <a:fontRef idx="minor">
              <a:schemeClr val="dk1"/>
            </a:fontRef>
          </p:style>
        </p:pic>
        <p:sp>
          <p:nvSpPr>
            <p:cNvPr id="9" name="Rounded Rectangle 8"/>
            <p:cNvSpPr/>
            <p:nvPr/>
          </p:nvSpPr>
          <p:spPr>
            <a:xfrm>
              <a:off x="8027773" y="3130795"/>
              <a:ext cx="1404551" cy="4860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Operation …</a:t>
              </a:r>
            </a:p>
          </p:txBody>
        </p:sp>
        <p:sp>
          <p:nvSpPr>
            <p:cNvPr id="10" name="TextBox 9"/>
            <p:cNvSpPr txBox="1"/>
            <p:nvPr/>
          </p:nvSpPr>
          <p:spPr>
            <a:xfrm>
              <a:off x="2751438" y="3822357"/>
              <a:ext cx="70021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RAM</a:t>
              </a:r>
            </a:p>
          </p:txBody>
        </p:sp>
        <p:sp>
          <p:nvSpPr>
            <p:cNvPr id="11" name="TextBox 10"/>
            <p:cNvSpPr txBox="1"/>
            <p:nvPr/>
          </p:nvSpPr>
          <p:spPr>
            <a:xfrm>
              <a:off x="6707233" y="3822357"/>
              <a:ext cx="70021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RAM</a:t>
              </a:r>
            </a:p>
          </p:txBody>
        </p:sp>
        <p:sp>
          <p:nvSpPr>
            <p:cNvPr id="12" name="Can 11"/>
            <p:cNvSpPr/>
            <p:nvPr/>
          </p:nvSpPr>
          <p:spPr>
            <a:xfrm>
              <a:off x="10268465" y="2949146"/>
              <a:ext cx="691978" cy="76611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tx1"/>
                  </a:solidFill>
                </a:rPr>
                <a:t>HDFS</a:t>
              </a:r>
            </a:p>
          </p:txBody>
        </p:sp>
        <p:cxnSp>
          <p:nvCxnSpPr>
            <p:cNvPr id="13" name="Straight Arrow Connector 12"/>
            <p:cNvCxnSpPr/>
            <p:nvPr/>
          </p:nvCxnSpPr>
          <p:spPr>
            <a:xfrm>
              <a:off x="1830105" y="3524696"/>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4" name="Straight Arrow Connector 13"/>
            <p:cNvCxnSpPr/>
            <p:nvPr/>
          </p:nvCxnSpPr>
          <p:spPr>
            <a:xfrm>
              <a:off x="3768811" y="3332205"/>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5" name="Straight Arrow Connector 14"/>
            <p:cNvCxnSpPr/>
            <p:nvPr/>
          </p:nvCxnSpPr>
          <p:spPr>
            <a:xfrm>
              <a:off x="5926952" y="3353009"/>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6" name="Straight Arrow Connector 15"/>
            <p:cNvCxnSpPr/>
            <p:nvPr/>
          </p:nvCxnSpPr>
          <p:spPr>
            <a:xfrm>
              <a:off x="7561819" y="3369484"/>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7" name="Straight Arrow Connector 16"/>
            <p:cNvCxnSpPr/>
            <p:nvPr/>
          </p:nvCxnSpPr>
          <p:spPr>
            <a:xfrm>
              <a:off x="9716530" y="3320058"/>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grpSp>
      <p:grpSp>
        <p:nvGrpSpPr>
          <p:cNvPr id="18" name="Group 17"/>
          <p:cNvGrpSpPr/>
          <p:nvPr/>
        </p:nvGrpSpPr>
        <p:grpSpPr>
          <a:xfrm>
            <a:off x="600840" y="795748"/>
            <a:ext cx="10668000" cy="1742155"/>
            <a:chOff x="444844" y="2385575"/>
            <a:chExt cx="10668000" cy="2372497"/>
          </a:xfrm>
        </p:grpSpPr>
        <p:sp>
          <p:nvSpPr>
            <p:cNvPr id="19" name="Rectangle 18"/>
            <p:cNvSpPr/>
            <p:nvPr/>
          </p:nvSpPr>
          <p:spPr>
            <a:xfrm>
              <a:off x="444844" y="2385575"/>
              <a:ext cx="10668000" cy="237249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28" name="Straight Arrow Connector 27"/>
            <p:cNvCxnSpPr/>
            <p:nvPr/>
          </p:nvCxnSpPr>
          <p:spPr>
            <a:xfrm>
              <a:off x="2106060" y="3844626"/>
              <a:ext cx="403654" cy="0"/>
            </a:xfrm>
            <a:prstGeom prst="straightConnector1">
              <a:avLst/>
            </a:prstGeom>
            <a:ln>
              <a:tailEnd type="triangle"/>
            </a:ln>
          </p:spPr>
          <p:style>
            <a:lnRef idx="1">
              <a:schemeClr val="accent6"/>
            </a:lnRef>
            <a:fillRef idx="2">
              <a:schemeClr val="accent6"/>
            </a:fillRef>
            <a:effectRef idx="1">
              <a:schemeClr val="accent6"/>
            </a:effectRef>
            <a:fontRef idx="minor">
              <a:schemeClr val="dk1"/>
            </a:fontRef>
          </p:style>
        </p:cxnSp>
        <p:cxnSp>
          <p:nvCxnSpPr>
            <p:cNvPr id="29" name="Straight Arrow Connector 28"/>
            <p:cNvCxnSpPr/>
            <p:nvPr/>
          </p:nvCxnSpPr>
          <p:spPr>
            <a:xfrm>
              <a:off x="3933566" y="3844626"/>
              <a:ext cx="403654" cy="0"/>
            </a:xfrm>
            <a:prstGeom prst="straightConnector1">
              <a:avLst/>
            </a:prstGeom>
            <a:ln>
              <a:tailEnd type="triangle"/>
            </a:ln>
          </p:spPr>
          <p:style>
            <a:lnRef idx="1">
              <a:schemeClr val="accent6"/>
            </a:lnRef>
            <a:fillRef idx="2">
              <a:schemeClr val="accent6"/>
            </a:fillRef>
            <a:effectRef idx="1">
              <a:schemeClr val="accent6"/>
            </a:effectRef>
            <a:fontRef idx="minor">
              <a:schemeClr val="dk1"/>
            </a:fontRef>
          </p:style>
        </p:cxnSp>
        <p:cxnSp>
          <p:nvCxnSpPr>
            <p:cNvPr id="30" name="Straight Arrow Connector 29"/>
            <p:cNvCxnSpPr/>
            <p:nvPr/>
          </p:nvCxnSpPr>
          <p:spPr>
            <a:xfrm>
              <a:off x="5593318" y="3791813"/>
              <a:ext cx="403654" cy="0"/>
            </a:xfrm>
            <a:prstGeom prst="straightConnector1">
              <a:avLst/>
            </a:prstGeom>
            <a:ln>
              <a:tailEnd type="triangle"/>
            </a:ln>
          </p:spPr>
          <p:style>
            <a:lnRef idx="1">
              <a:schemeClr val="accent6"/>
            </a:lnRef>
            <a:fillRef idx="2">
              <a:schemeClr val="accent6"/>
            </a:fillRef>
            <a:effectRef idx="1">
              <a:schemeClr val="accent6"/>
            </a:effectRef>
            <a:fontRef idx="minor">
              <a:schemeClr val="dk1"/>
            </a:fontRef>
          </p:style>
        </p:cxnSp>
        <p:cxnSp>
          <p:nvCxnSpPr>
            <p:cNvPr id="31" name="Straight Arrow Connector 30"/>
            <p:cNvCxnSpPr/>
            <p:nvPr/>
          </p:nvCxnSpPr>
          <p:spPr>
            <a:xfrm>
              <a:off x="7574693" y="3769245"/>
              <a:ext cx="403654" cy="0"/>
            </a:xfrm>
            <a:prstGeom prst="straightConnector1">
              <a:avLst/>
            </a:prstGeom>
            <a:ln>
              <a:tailEnd type="triangle"/>
            </a:ln>
          </p:spPr>
          <p:style>
            <a:lnRef idx="1">
              <a:schemeClr val="accent6"/>
            </a:lnRef>
            <a:fillRef idx="2">
              <a:schemeClr val="accent6"/>
            </a:fillRef>
            <a:effectRef idx="1">
              <a:schemeClr val="accent6"/>
            </a:effectRef>
            <a:fontRef idx="minor">
              <a:schemeClr val="dk1"/>
            </a:fontRef>
          </p:style>
        </p:cxnSp>
      </p:grpSp>
      <p:sp>
        <p:nvSpPr>
          <p:cNvPr id="36" name="TextBox 35"/>
          <p:cNvSpPr txBox="1"/>
          <p:nvPr/>
        </p:nvSpPr>
        <p:spPr>
          <a:xfrm>
            <a:off x="2098781" y="1137540"/>
            <a:ext cx="922638" cy="646331"/>
          </a:xfrm>
          <a:prstGeom prst="rect">
            <a:avLst/>
          </a:prstGeom>
          <a:noFill/>
        </p:spPr>
        <p:txBody>
          <a:bodyPr wrap="square" rtlCol="0">
            <a:spAutoFit/>
          </a:bodyPr>
          <a:lstStyle/>
          <a:p>
            <a:r>
              <a:rPr lang="en-US" dirty="0"/>
              <a:t>HDFS</a:t>
            </a:r>
          </a:p>
          <a:p>
            <a:r>
              <a:rPr lang="en-US" dirty="0"/>
              <a:t>Reads</a:t>
            </a:r>
          </a:p>
        </p:txBody>
      </p:sp>
      <p:sp>
        <p:nvSpPr>
          <p:cNvPr id="37" name="TextBox 36"/>
          <p:cNvSpPr txBox="1"/>
          <p:nvPr/>
        </p:nvSpPr>
        <p:spPr>
          <a:xfrm>
            <a:off x="5610307" y="1003885"/>
            <a:ext cx="922638" cy="646331"/>
          </a:xfrm>
          <a:prstGeom prst="rect">
            <a:avLst/>
          </a:prstGeom>
          <a:noFill/>
        </p:spPr>
        <p:txBody>
          <a:bodyPr wrap="square" rtlCol="0">
            <a:spAutoFit/>
          </a:bodyPr>
          <a:lstStyle/>
          <a:p>
            <a:r>
              <a:rPr lang="en-US" dirty="0"/>
              <a:t>HDFS</a:t>
            </a:r>
          </a:p>
          <a:p>
            <a:r>
              <a:rPr lang="en-US" dirty="0"/>
              <a:t>Reads</a:t>
            </a:r>
          </a:p>
        </p:txBody>
      </p:sp>
      <p:sp>
        <p:nvSpPr>
          <p:cNvPr id="38" name="TextBox 37"/>
          <p:cNvSpPr txBox="1"/>
          <p:nvPr/>
        </p:nvSpPr>
        <p:spPr>
          <a:xfrm>
            <a:off x="3932345" y="1076795"/>
            <a:ext cx="922638" cy="646331"/>
          </a:xfrm>
          <a:prstGeom prst="rect">
            <a:avLst/>
          </a:prstGeom>
          <a:noFill/>
        </p:spPr>
        <p:txBody>
          <a:bodyPr wrap="square" rtlCol="0">
            <a:spAutoFit/>
          </a:bodyPr>
          <a:lstStyle/>
          <a:p>
            <a:r>
              <a:rPr lang="en-US" dirty="0"/>
              <a:t>HDFS</a:t>
            </a:r>
          </a:p>
          <a:p>
            <a:r>
              <a:rPr lang="en-US" dirty="0"/>
              <a:t>Writes</a:t>
            </a:r>
          </a:p>
        </p:txBody>
      </p:sp>
      <p:sp>
        <p:nvSpPr>
          <p:cNvPr id="39" name="TextBox 38"/>
          <p:cNvSpPr txBox="1"/>
          <p:nvPr/>
        </p:nvSpPr>
        <p:spPr>
          <a:xfrm>
            <a:off x="7563445" y="1021590"/>
            <a:ext cx="922638" cy="646331"/>
          </a:xfrm>
          <a:prstGeom prst="rect">
            <a:avLst/>
          </a:prstGeom>
          <a:noFill/>
        </p:spPr>
        <p:txBody>
          <a:bodyPr wrap="square" rtlCol="0">
            <a:spAutoFit/>
          </a:bodyPr>
          <a:lstStyle/>
          <a:p>
            <a:r>
              <a:rPr lang="en-US" dirty="0"/>
              <a:t>HDFS</a:t>
            </a:r>
          </a:p>
          <a:p>
            <a:r>
              <a:rPr lang="en-US" dirty="0"/>
              <a:t>Writes</a:t>
            </a:r>
          </a:p>
        </p:txBody>
      </p:sp>
      <p:sp>
        <p:nvSpPr>
          <p:cNvPr id="40" name="Rectangle 39"/>
          <p:cNvSpPr/>
          <p:nvPr/>
        </p:nvSpPr>
        <p:spPr>
          <a:xfrm>
            <a:off x="5066726" y="500563"/>
            <a:ext cx="1398135" cy="325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Map Reduce</a:t>
            </a:r>
          </a:p>
        </p:txBody>
      </p:sp>
      <p:sp>
        <p:nvSpPr>
          <p:cNvPr id="41" name="Rectangle 40"/>
          <p:cNvSpPr/>
          <p:nvPr/>
        </p:nvSpPr>
        <p:spPr>
          <a:xfrm>
            <a:off x="5134810" y="2917053"/>
            <a:ext cx="1398135" cy="30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Spark</a:t>
            </a:r>
          </a:p>
        </p:txBody>
      </p:sp>
      <p:sp>
        <p:nvSpPr>
          <p:cNvPr id="42" name="Can 41"/>
          <p:cNvSpPr/>
          <p:nvPr/>
        </p:nvSpPr>
        <p:spPr>
          <a:xfrm>
            <a:off x="1335213" y="1510989"/>
            <a:ext cx="691978" cy="741258"/>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tx1"/>
                </a:solidFill>
              </a:rPr>
              <a:t>HDFS</a:t>
            </a:r>
          </a:p>
        </p:txBody>
      </p:sp>
      <p:sp>
        <p:nvSpPr>
          <p:cNvPr id="43" name="Can 42"/>
          <p:cNvSpPr/>
          <p:nvPr/>
        </p:nvSpPr>
        <p:spPr>
          <a:xfrm>
            <a:off x="8577751" y="1481802"/>
            <a:ext cx="691978" cy="741258"/>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tx1"/>
                </a:solidFill>
              </a:rPr>
              <a:t>HDFS</a:t>
            </a:r>
          </a:p>
        </p:txBody>
      </p:sp>
      <p:sp>
        <p:nvSpPr>
          <p:cNvPr id="44" name="Rounded Rectangle 43"/>
          <p:cNvSpPr/>
          <p:nvPr/>
        </p:nvSpPr>
        <p:spPr>
          <a:xfrm>
            <a:off x="3067256" y="1656082"/>
            <a:ext cx="773421" cy="4702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MR</a:t>
            </a:r>
          </a:p>
        </p:txBody>
      </p:sp>
      <p:sp>
        <p:nvSpPr>
          <p:cNvPr id="45" name="Can 44"/>
          <p:cNvSpPr/>
          <p:nvPr/>
        </p:nvSpPr>
        <p:spPr>
          <a:xfrm>
            <a:off x="4781070" y="1481802"/>
            <a:ext cx="691978" cy="741258"/>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tx1"/>
                </a:solidFill>
              </a:rPr>
              <a:t>HDFS</a:t>
            </a:r>
          </a:p>
        </p:txBody>
      </p:sp>
      <p:sp>
        <p:nvSpPr>
          <p:cNvPr id="46" name="Rounded Rectangle 45"/>
          <p:cNvSpPr/>
          <p:nvPr/>
        </p:nvSpPr>
        <p:spPr>
          <a:xfrm>
            <a:off x="6600178" y="1656082"/>
            <a:ext cx="773421" cy="4702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MR</a:t>
            </a:r>
          </a:p>
        </p:txBody>
      </p:sp>
    </p:spTree>
    <p:extLst>
      <p:ext uri="{BB962C8B-B14F-4D97-AF65-F5344CB8AC3E}">
        <p14:creationId xmlns:p14="http://schemas.microsoft.com/office/powerpoint/2010/main" val="405241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0547" y="817173"/>
            <a:ext cx="11502189" cy="1938992"/>
          </a:xfrm>
          <a:prstGeom prst="rect">
            <a:avLst/>
          </a:prstGeom>
          <a:noFill/>
        </p:spPr>
        <p:txBody>
          <a:bodyPr wrap="square" rtlCol="0">
            <a:spAutoFit/>
          </a:bodyPr>
          <a:lstStyle/>
          <a:p>
            <a:r>
              <a:rPr lang="en-US" sz="1500" b="1" dirty="0" err="1"/>
              <a:t>repartitionAndSortWithinPartitions</a:t>
            </a:r>
            <a:r>
              <a:rPr lang="en-US" sz="1500" b="1" dirty="0"/>
              <a:t>(</a:t>
            </a:r>
            <a:r>
              <a:rPr lang="en-US" sz="1500" b="1" dirty="0" err="1"/>
              <a:t>numPartitions</a:t>
            </a:r>
            <a:r>
              <a:rPr lang="en-US" sz="1500" b="1" dirty="0"/>
              <a:t>=None, </a:t>
            </a:r>
            <a:r>
              <a:rPr lang="en-US" sz="1500" b="1" dirty="0" err="1"/>
              <a:t>partitionFunc</a:t>
            </a:r>
            <a:r>
              <a:rPr lang="en-US" sz="1500" b="1" dirty="0"/>
              <a:t>=&lt;function </a:t>
            </a:r>
            <a:r>
              <a:rPr lang="en-US" sz="1500" b="1" dirty="0" err="1"/>
              <a:t>portable_hash</a:t>
            </a:r>
            <a:r>
              <a:rPr lang="en-US" sz="1500" b="1" dirty="0"/>
              <a:t>&gt;, ascending=True, </a:t>
            </a:r>
            <a:r>
              <a:rPr lang="en-US" sz="1500" b="1" dirty="0" err="1"/>
              <a:t>keyfunc</a:t>
            </a:r>
            <a:r>
              <a:rPr lang="en-US" sz="1500" b="1" dirty="0"/>
              <a:t>)</a:t>
            </a:r>
          </a:p>
          <a:p>
            <a:pPr marL="285750" indent="-285750">
              <a:buFont typeface="Arial" panose="020B0604020202020204" pitchFamily="34" charset="0"/>
              <a:buChar char="•"/>
            </a:pPr>
            <a:r>
              <a:rPr lang="en-US" sz="1500" dirty="0"/>
              <a:t>Repartition the RDD according to the given </a:t>
            </a:r>
            <a:r>
              <a:rPr lang="en-US" sz="1500" dirty="0" err="1"/>
              <a:t>partitioner</a:t>
            </a:r>
            <a:r>
              <a:rPr lang="en-US" sz="1500" dirty="0"/>
              <a:t> and, within each resulting partition, sort records by their keys.</a:t>
            </a:r>
          </a:p>
          <a:p>
            <a:pPr marL="285750" indent="-285750">
              <a:buFont typeface="Arial" panose="020B0604020202020204" pitchFamily="34" charset="0"/>
              <a:buChar char="•"/>
            </a:pPr>
            <a:r>
              <a:rPr lang="en-US" sz="1500" dirty="0"/>
              <a:t>Need a key value paid RDD.</a:t>
            </a:r>
          </a:p>
          <a:p>
            <a:endParaRPr lang="en-US" sz="1500" b="1" dirty="0"/>
          </a:p>
          <a:p>
            <a:r>
              <a:rPr lang="en-US" sz="1500" dirty="0"/>
              <a:t>Ex - </a:t>
            </a:r>
          </a:p>
          <a:p>
            <a:r>
              <a:rPr lang="en-US" sz="1500" dirty="0" err="1"/>
              <a:t>rdd</a:t>
            </a:r>
            <a:r>
              <a:rPr lang="en-US" sz="1500" dirty="0"/>
              <a:t> = </a:t>
            </a:r>
            <a:r>
              <a:rPr lang="en-US" sz="1500" dirty="0" err="1"/>
              <a:t>sc.parallelize</a:t>
            </a:r>
            <a:r>
              <a:rPr lang="en-US" sz="1500" dirty="0"/>
              <a:t>(((9, ('</a:t>
            </a:r>
            <a:r>
              <a:rPr lang="en-US" sz="1500" dirty="0" err="1"/>
              <a:t>a','z</a:t>
            </a:r>
            <a:r>
              <a:rPr lang="en-US" sz="1500" dirty="0"/>
              <a:t>')), (3, ('</a:t>
            </a:r>
            <a:r>
              <a:rPr lang="en-US" sz="1500" dirty="0" err="1"/>
              <a:t>x','f</a:t>
            </a:r>
            <a:r>
              <a:rPr lang="en-US" sz="1500" dirty="0"/>
              <a:t>')), (6, ('</a:t>
            </a:r>
            <a:r>
              <a:rPr lang="en-US" sz="1500" dirty="0" err="1"/>
              <a:t>j','b</a:t>
            </a:r>
            <a:r>
              <a:rPr lang="en-US" sz="1500" dirty="0"/>
              <a:t>')), (4, ('</a:t>
            </a:r>
            <a:r>
              <a:rPr lang="en-US" sz="1500" dirty="0" err="1"/>
              <a:t>a','b</a:t>
            </a:r>
            <a:r>
              <a:rPr lang="en-US" sz="1500" dirty="0"/>
              <a:t>')), (8, ('</a:t>
            </a:r>
            <a:r>
              <a:rPr lang="en-US" sz="1500" dirty="0" err="1"/>
              <a:t>s','b</a:t>
            </a:r>
            <a:r>
              <a:rPr lang="en-US" sz="1500" dirty="0"/>
              <a:t>')), (1, ('</a:t>
            </a:r>
            <a:r>
              <a:rPr lang="en-US" sz="1500" dirty="0" err="1"/>
              <a:t>a','b</a:t>
            </a:r>
            <a:r>
              <a:rPr lang="en-US" sz="1500" dirty="0"/>
              <a:t>'))),2)</a:t>
            </a:r>
          </a:p>
          <a:p>
            <a:r>
              <a:rPr lang="en-US" sz="1500" dirty="0"/>
              <a:t>rdd2 = </a:t>
            </a:r>
            <a:r>
              <a:rPr lang="en-US" sz="1500" dirty="0" err="1"/>
              <a:t>rdd.repartitionAndSortWithinPartitions</a:t>
            </a:r>
            <a:r>
              <a:rPr lang="en-US" sz="1500" dirty="0"/>
              <a:t>(2, lambda x : x % 2, True)</a:t>
            </a:r>
          </a:p>
          <a:p>
            <a:r>
              <a:rPr lang="en-US" sz="1500" dirty="0"/>
              <a:t>rdd2.glom().collect()</a:t>
            </a:r>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Repartition and Sort</a:t>
            </a:r>
          </a:p>
        </p:txBody>
      </p:sp>
    </p:spTree>
    <p:extLst>
      <p:ext uri="{BB962C8B-B14F-4D97-AF65-F5344CB8AC3E}">
        <p14:creationId xmlns:p14="http://schemas.microsoft.com/office/powerpoint/2010/main" val="18809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3782" y="751269"/>
            <a:ext cx="11502189" cy="6740307"/>
          </a:xfrm>
          <a:prstGeom prst="rect">
            <a:avLst/>
          </a:prstGeom>
          <a:noFill/>
        </p:spPr>
        <p:txBody>
          <a:bodyPr wrap="square" rtlCol="0">
            <a:spAutoFit/>
          </a:bodyPr>
          <a:lstStyle/>
          <a:p>
            <a:r>
              <a:rPr lang="en-US" b="1" dirty="0"/>
              <a:t>coalesce</a:t>
            </a:r>
            <a:r>
              <a:rPr lang="en-US" dirty="0"/>
              <a:t>(</a:t>
            </a:r>
            <a:r>
              <a:rPr lang="en-US" dirty="0" err="1"/>
              <a:t>numPartitions</a:t>
            </a:r>
            <a:r>
              <a:rPr lang="en-US" dirty="0"/>
              <a:t>, shuffle=False):</a:t>
            </a:r>
          </a:p>
          <a:p>
            <a:pPr marL="285750" indent="-285750">
              <a:buFont typeface="Arial" panose="020B0604020202020204" pitchFamily="34" charset="0"/>
              <a:buChar char="•"/>
            </a:pPr>
            <a:r>
              <a:rPr lang="en-US" dirty="0"/>
              <a:t>Return a new RDD that is reduced into `</a:t>
            </a:r>
            <a:r>
              <a:rPr lang="en-US" dirty="0" err="1"/>
              <a:t>numPartitions</a:t>
            </a:r>
            <a:r>
              <a:rPr lang="en-US" dirty="0"/>
              <a:t>` partitions.</a:t>
            </a:r>
          </a:p>
          <a:p>
            <a:pPr marL="285750" indent="-285750">
              <a:buFont typeface="Arial" panose="020B0604020202020204" pitchFamily="34" charset="0"/>
              <a:buChar char="•"/>
            </a:pPr>
            <a:r>
              <a:rPr lang="en-US" dirty="0"/>
              <a:t>Optimized version of repartition().</a:t>
            </a:r>
          </a:p>
          <a:p>
            <a:pPr marL="285750" indent="-285750">
              <a:buFont typeface="Arial" panose="020B0604020202020204" pitchFamily="34" charset="0"/>
              <a:buChar char="•"/>
            </a:pPr>
            <a:r>
              <a:rPr lang="en-US" dirty="0"/>
              <a:t>No shuffling.</a:t>
            </a:r>
          </a:p>
          <a:p>
            <a:pPr marL="285750" indent="-285750">
              <a:buFont typeface="Arial" panose="020B0604020202020204" pitchFamily="34" charset="0"/>
              <a:buChar char="•"/>
            </a:pPr>
            <a:r>
              <a:rPr lang="en-US" dirty="0"/>
              <a:t>Results in a narrow dependency, e.g. if you go from 1000 partitions to 100 partitions, there will not be a shuffle, instead each of the 100 new partitions will claim 10 of the current partitions. </a:t>
            </a:r>
          </a:p>
          <a:p>
            <a:pPr marL="285750" indent="-285750">
              <a:buFont typeface="Arial" panose="020B0604020202020204" pitchFamily="34" charset="0"/>
              <a:buChar char="•"/>
            </a:pPr>
            <a:r>
              <a:rPr lang="en-US" dirty="0"/>
              <a:t>If a larger number of partitions is requested,  it will stay at the current number of partitions.</a:t>
            </a:r>
          </a:p>
          <a:p>
            <a:pPr marL="285750" indent="-285750">
              <a:buFont typeface="Arial" panose="020B0604020202020204" pitchFamily="34" charset="0"/>
              <a:buChar char="•"/>
            </a:pPr>
            <a:r>
              <a:rPr lang="en-US" dirty="0"/>
              <a:t>By Default Coalesce can be only used for decreasing the partitions. But by passing shuffle=True parameter it behaves like repartition and we can increase the partitions as well.</a:t>
            </a:r>
          </a:p>
          <a:p>
            <a:pPr marL="285750" indent="-285750">
              <a:buFont typeface="Arial" panose="020B0604020202020204" pitchFamily="34" charset="0"/>
              <a:buChar char="•"/>
            </a:pPr>
            <a:endParaRPr lang="en-US" dirty="0"/>
          </a:p>
          <a:p>
            <a:r>
              <a:rPr lang="en-US" b="1" i="1" dirty="0"/>
              <a:t>#Reduce number of partitions using coalesce</a:t>
            </a:r>
          </a:p>
          <a:p>
            <a:r>
              <a:rPr lang="en-US" dirty="0" err="1"/>
              <a:t>rdd</a:t>
            </a:r>
            <a:r>
              <a:rPr lang="en-US" dirty="0"/>
              <a:t> = </a:t>
            </a:r>
            <a:r>
              <a:rPr lang="en-US" dirty="0" err="1"/>
              <a:t>sc.textFile</a:t>
            </a:r>
            <a:r>
              <a:rPr lang="en-US" dirty="0"/>
              <a:t>('practice/</a:t>
            </a:r>
            <a:r>
              <a:rPr lang="en-US" dirty="0" err="1"/>
              <a:t>retail_db</a:t>
            </a:r>
            <a:r>
              <a:rPr lang="en-US" dirty="0"/>
              <a:t>/orders')</a:t>
            </a:r>
          </a:p>
          <a:p>
            <a:r>
              <a:rPr lang="en-US" dirty="0" err="1"/>
              <a:t>rdd.getNumPartitions</a:t>
            </a:r>
            <a:r>
              <a:rPr lang="en-US" dirty="0"/>
              <a:t>()</a:t>
            </a:r>
          </a:p>
          <a:p>
            <a:r>
              <a:rPr lang="en-US" dirty="0" err="1"/>
              <a:t>rdd.coalesce</a:t>
            </a:r>
            <a:r>
              <a:rPr lang="en-US" dirty="0"/>
              <a:t>(1).</a:t>
            </a:r>
            <a:r>
              <a:rPr lang="en-US" dirty="0" err="1"/>
              <a:t>getNumPartitions</a:t>
            </a:r>
            <a:r>
              <a:rPr lang="en-US" dirty="0"/>
              <a:t>()</a:t>
            </a:r>
          </a:p>
          <a:p>
            <a:endParaRPr lang="en-US" dirty="0"/>
          </a:p>
          <a:p>
            <a:r>
              <a:rPr lang="en-US" b="1" i="1" dirty="0"/>
              <a:t>#Try increase number of partitions using coalesce</a:t>
            </a:r>
          </a:p>
          <a:p>
            <a:r>
              <a:rPr lang="en-US" dirty="0" err="1"/>
              <a:t>rdd.coalesce</a:t>
            </a:r>
            <a:r>
              <a:rPr lang="en-US" dirty="0"/>
              <a:t>(5).</a:t>
            </a:r>
            <a:r>
              <a:rPr lang="en-US" dirty="0" err="1"/>
              <a:t>getNumPartitions</a:t>
            </a:r>
            <a:r>
              <a:rPr lang="en-US" dirty="0"/>
              <a:t>()</a:t>
            </a:r>
          </a:p>
          <a:p>
            <a:endParaRPr lang="en-US" dirty="0"/>
          </a:p>
          <a:p>
            <a:r>
              <a:rPr lang="en-US" b="1" i="1" dirty="0"/>
              <a:t>#Try increase number of partitions using coalesce and shuffle </a:t>
            </a:r>
            <a:r>
              <a:rPr lang="en-US" b="1" i="1" dirty="0" err="1"/>
              <a:t>param</a:t>
            </a:r>
            <a:endParaRPr lang="en-US" b="1" i="1" dirty="0"/>
          </a:p>
          <a:p>
            <a:r>
              <a:rPr lang="en-US" dirty="0" err="1"/>
              <a:t>rdd.coalesce</a:t>
            </a:r>
            <a:r>
              <a:rPr lang="en-US" dirty="0"/>
              <a:t>(5).</a:t>
            </a:r>
            <a:r>
              <a:rPr lang="en-US" dirty="0" err="1"/>
              <a:t>getNumPartitions</a:t>
            </a:r>
            <a:r>
              <a:rPr lang="en-US" dirty="0"/>
              <a:t>()</a:t>
            </a:r>
          </a:p>
          <a:p>
            <a:endParaRPr lang="en-US" dirty="0"/>
          </a:p>
          <a:p>
            <a:endParaRPr lang="en-US" dirty="0"/>
          </a:p>
          <a:p>
            <a:pPr marL="285750" indent="-285750">
              <a:buFont typeface="Arial" panose="020B0604020202020204" pitchFamily="34" charset="0"/>
              <a:buChar char="•"/>
            </a:pPr>
            <a:endParaRPr lang="en-US" dirty="0"/>
          </a:p>
          <a:p>
            <a:endParaRPr lang="en-US"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Coalesce</a:t>
            </a:r>
          </a:p>
        </p:txBody>
      </p:sp>
    </p:spTree>
    <p:extLst>
      <p:ext uri="{BB962C8B-B14F-4D97-AF65-F5344CB8AC3E}">
        <p14:creationId xmlns:p14="http://schemas.microsoft.com/office/powerpoint/2010/main" val="359302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784830"/>
          </a:xfrm>
          <a:prstGeom prst="rect">
            <a:avLst/>
          </a:prstGeom>
          <a:noFill/>
        </p:spPr>
        <p:txBody>
          <a:bodyPr wrap="square" rtlCol="0">
            <a:spAutoFit/>
          </a:bodyPr>
          <a:lstStyle/>
          <a:p>
            <a:pPr algn="just"/>
            <a:endParaRPr lang="en-US" sz="1500" dirty="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coalesce</a:t>
            </a:r>
          </a:p>
        </p:txBody>
      </p:sp>
      <p:sp>
        <p:nvSpPr>
          <p:cNvPr id="2" name="Rectangle 1"/>
          <p:cNvSpPr/>
          <p:nvPr/>
        </p:nvSpPr>
        <p:spPr>
          <a:xfrm>
            <a:off x="1573427" y="193589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1 (</a:t>
            </a:r>
            <a:r>
              <a:rPr lang="en-US" dirty="0">
                <a:solidFill>
                  <a:srgbClr val="FF0000"/>
                </a:solidFill>
              </a:rPr>
              <a:t>100</a:t>
            </a:r>
            <a:r>
              <a:rPr lang="en-US" dirty="0"/>
              <a:t>)</a:t>
            </a:r>
          </a:p>
        </p:txBody>
      </p:sp>
      <p:sp>
        <p:nvSpPr>
          <p:cNvPr id="6" name="Rectangle 5"/>
          <p:cNvSpPr/>
          <p:nvPr/>
        </p:nvSpPr>
        <p:spPr>
          <a:xfrm>
            <a:off x="1573425" y="3669002"/>
            <a:ext cx="1589903" cy="378940"/>
          </a:xfrm>
          <a:prstGeom prst="rect">
            <a:avLst/>
          </a:prstGeom>
          <a:solidFill>
            <a:schemeClr val="accent6">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4(3)</a:t>
            </a:r>
          </a:p>
        </p:txBody>
      </p:sp>
      <p:sp>
        <p:nvSpPr>
          <p:cNvPr id="7" name="Rectangle 6"/>
          <p:cNvSpPr/>
          <p:nvPr/>
        </p:nvSpPr>
        <p:spPr>
          <a:xfrm>
            <a:off x="1581663" y="313354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3(</a:t>
            </a:r>
            <a:r>
              <a:rPr lang="en-US" dirty="0">
                <a:solidFill>
                  <a:srgbClr val="FF0000"/>
                </a:solidFill>
              </a:rPr>
              <a:t>5</a:t>
            </a:r>
            <a:r>
              <a:rPr lang="en-US" dirty="0"/>
              <a:t>)</a:t>
            </a:r>
          </a:p>
        </p:txBody>
      </p:sp>
      <p:sp>
        <p:nvSpPr>
          <p:cNvPr id="8" name="Rectangle 7"/>
          <p:cNvSpPr/>
          <p:nvPr/>
        </p:nvSpPr>
        <p:spPr>
          <a:xfrm>
            <a:off x="1573425" y="2491946"/>
            <a:ext cx="1589903" cy="378940"/>
          </a:xfrm>
          <a:prstGeom prst="rect">
            <a:avLst/>
          </a:prstGeom>
          <a:solidFill>
            <a:schemeClr val="accent6">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2(</a:t>
            </a:r>
            <a:r>
              <a:rPr lang="en-US" dirty="0">
                <a:solidFill>
                  <a:srgbClr val="FF0000"/>
                </a:solidFill>
              </a:rPr>
              <a:t>300</a:t>
            </a:r>
            <a:r>
              <a:rPr lang="en-US" dirty="0"/>
              <a:t>)</a:t>
            </a:r>
          </a:p>
        </p:txBody>
      </p:sp>
      <p:cxnSp>
        <p:nvCxnSpPr>
          <p:cNvPr id="16" name="Straight Arrow Connector 15"/>
          <p:cNvCxnSpPr>
            <a:stCxn id="8" idx="3"/>
            <a:endCxn id="22" idx="1"/>
          </p:cNvCxnSpPr>
          <p:nvPr/>
        </p:nvCxnSpPr>
        <p:spPr>
          <a:xfrm flipV="1">
            <a:off x="3163328" y="2479589"/>
            <a:ext cx="1701113" cy="2018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6" idx="3"/>
            <a:endCxn id="25" idx="1"/>
          </p:cNvCxnSpPr>
          <p:nvPr/>
        </p:nvCxnSpPr>
        <p:spPr>
          <a:xfrm flipV="1">
            <a:off x="3163328" y="3727143"/>
            <a:ext cx="1701113" cy="1313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2" name="TextBox 61"/>
          <p:cNvSpPr txBox="1"/>
          <p:nvPr/>
        </p:nvSpPr>
        <p:spPr>
          <a:xfrm>
            <a:off x="3321838" y="1247396"/>
            <a:ext cx="2026509" cy="553998"/>
          </a:xfrm>
          <a:prstGeom prst="rect">
            <a:avLst/>
          </a:prstGeom>
          <a:noFill/>
        </p:spPr>
        <p:txBody>
          <a:bodyPr wrap="square" rtlCol="0">
            <a:spAutoFit/>
          </a:bodyPr>
          <a:lstStyle/>
          <a:p>
            <a:pPr algn="ctr"/>
            <a:r>
              <a:rPr lang="en-US" sz="1500" b="1" dirty="0">
                <a:solidFill>
                  <a:srgbClr val="FF0000"/>
                </a:solidFill>
              </a:rPr>
              <a:t>coalesce(2)</a:t>
            </a:r>
          </a:p>
          <a:p>
            <a:pPr algn="ctr"/>
            <a:r>
              <a:rPr lang="en-US" sz="1500" dirty="0"/>
              <a:t>No Shuffle in coalesce.</a:t>
            </a:r>
          </a:p>
        </p:txBody>
      </p:sp>
      <p:cxnSp>
        <p:nvCxnSpPr>
          <p:cNvPr id="10" name="Straight Connector 9"/>
          <p:cNvCxnSpPr>
            <a:stCxn id="2" idx="3"/>
          </p:cNvCxnSpPr>
          <p:nvPr/>
        </p:nvCxnSpPr>
        <p:spPr>
          <a:xfrm flipV="1">
            <a:off x="3163330" y="2100649"/>
            <a:ext cx="1701111" cy="24713"/>
          </a:xfrm>
          <a:prstGeom prst="line">
            <a:avLst/>
          </a:prstGeom>
          <a:ln w="38100">
            <a:prstDash val="dashDot"/>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3155094" y="3360559"/>
            <a:ext cx="1701111" cy="24713"/>
          </a:xfrm>
          <a:prstGeom prst="line">
            <a:avLst/>
          </a:prstGeom>
          <a:ln w="38100">
            <a:prstDash val="dashDot"/>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4864441" y="1923535"/>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1 (</a:t>
            </a:r>
            <a:r>
              <a:rPr lang="en-US" dirty="0">
                <a:solidFill>
                  <a:srgbClr val="FF0000"/>
                </a:solidFill>
              </a:rPr>
              <a:t>400</a:t>
            </a:r>
            <a:r>
              <a:rPr lang="en-US" dirty="0"/>
              <a:t>)</a:t>
            </a:r>
          </a:p>
        </p:txBody>
      </p:sp>
      <p:sp>
        <p:nvSpPr>
          <p:cNvPr id="22" name="Rectangle 21"/>
          <p:cNvSpPr/>
          <p:nvPr/>
        </p:nvSpPr>
        <p:spPr>
          <a:xfrm>
            <a:off x="4864441" y="2290119"/>
            <a:ext cx="1589903" cy="378940"/>
          </a:xfrm>
          <a:prstGeom prst="rect">
            <a:avLst/>
          </a:prstGeom>
          <a:solidFill>
            <a:schemeClr val="accent6">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Rectangle 23"/>
          <p:cNvSpPr/>
          <p:nvPr/>
        </p:nvSpPr>
        <p:spPr>
          <a:xfrm>
            <a:off x="4864441" y="3171089"/>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3 (</a:t>
            </a:r>
            <a:r>
              <a:rPr lang="en-US" dirty="0">
                <a:solidFill>
                  <a:srgbClr val="FF0000"/>
                </a:solidFill>
              </a:rPr>
              <a:t>8</a:t>
            </a:r>
            <a:r>
              <a:rPr lang="en-US" dirty="0"/>
              <a:t>)</a:t>
            </a:r>
          </a:p>
        </p:txBody>
      </p:sp>
      <p:sp>
        <p:nvSpPr>
          <p:cNvPr id="25" name="Rectangle 24"/>
          <p:cNvSpPr/>
          <p:nvPr/>
        </p:nvSpPr>
        <p:spPr>
          <a:xfrm>
            <a:off x="4864441" y="3537673"/>
            <a:ext cx="1589903" cy="378940"/>
          </a:xfrm>
          <a:prstGeom prst="rect">
            <a:avLst/>
          </a:prstGeom>
          <a:solidFill>
            <a:schemeClr val="accent6">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27104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7258" y="1045493"/>
            <a:ext cx="5672641" cy="3354765"/>
          </a:xfrm>
          <a:prstGeom prst="rect">
            <a:avLst/>
          </a:prstGeom>
          <a:noFill/>
          <a:ln w="12700">
            <a:solidFill>
              <a:schemeClr val="accent1"/>
            </a:solidFill>
          </a:ln>
          <a:effectLst>
            <a:glow rad="63500">
              <a:schemeClr val="accent1">
                <a:satMod val="175000"/>
                <a:alpha val="40000"/>
              </a:schemeClr>
            </a:glow>
          </a:effectLst>
        </p:spPr>
        <p:txBody>
          <a:bodyPr wrap="square" rtlCol="0">
            <a:spAutoFit/>
          </a:bodyPr>
          <a:lstStyle/>
          <a:p>
            <a:pPr algn="just"/>
            <a:r>
              <a:rPr lang="en-US" sz="1700" b="1" dirty="0"/>
              <a:t>Repartition</a:t>
            </a:r>
          </a:p>
          <a:p>
            <a:pPr algn="just"/>
            <a:endParaRPr lang="en-US" sz="1500" b="1" dirty="0"/>
          </a:p>
          <a:p>
            <a:pPr marL="342900" indent="-342900" algn="just">
              <a:buFont typeface="+mj-lt"/>
              <a:buAutoNum type="arabicPeriod"/>
            </a:pPr>
            <a:r>
              <a:rPr lang="en-US" sz="1500" dirty="0"/>
              <a:t>Repartitions does a full shuffle.</a:t>
            </a:r>
          </a:p>
          <a:p>
            <a:pPr marL="342900" indent="-342900" algn="just">
              <a:buFont typeface="+mj-lt"/>
              <a:buAutoNum type="arabicPeriod"/>
            </a:pPr>
            <a:r>
              <a:rPr lang="en-US" sz="1500" dirty="0"/>
              <a:t>Preferable used to increase number of partitions.</a:t>
            </a:r>
          </a:p>
          <a:p>
            <a:pPr marL="342900" indent="-342900" algn="just">
              <a:buFont typeface="+mj-lt"/>
              <a:buAutoNum type="arabicPeriod"/>
            </a:pPr>
            <a:r>
              <a:rPr lang="en-US" sz="1500" dirty="0"/>
              <a:t>Repartition creates new partitions and does a full shuffle. </a:t>
            </a:r>
          </a:p>
          <a:p>
            <a:pPr marL="342900" indent="-342900" algn="just">
              <a:buFont typeface="+mj-lt"/>
              <a:buAutoNum type="arabicPeriod"/>
            </a:pPr>
            <a:r>
              <a:rPr lang="en-US" sz="1500" dirty="0"/>
              <a:t>Repartition results in roughly equal sized partitions.</a:t>
            </a:r>
          </a:p>
          <a:p>
            <a:pPr marL="342900" indent="-342900" algn="just">
              <a:buFont typeface="+mj-lt"/>
              <a:buAutoNum type="arabicPeriod"/>
            </a:pPr>
            <a:r>
              <a:rPr lang="en-US" sz="1500" dirty="0"/>
              <a:t>Coalesce may run faster than repartition, but unequal sized partitions are generally slower to work with than equal sized partitions. </a:t>
            </a:r>
          </a:p>
          <a:p>
            <a:pPr marL="342900" indent="-342900" algn="just">
              <a:buFont typeface="+mj-lt"/>
              <a:buAutoNum type="arabicPeriod"/>
            </a:pPr>
            <a:r>
              <a:rPr lang="en-US" sz="1500" dirty="0"/>
              <a:t>It's critical to repartition or coalesce after running joining or filtering queries. If the data becomes smaller, consider using coalesce to merge partitions and data becomes larger consider using repartition to increase the number of partitions.</a:t>
            </a:r>
          </a:p>
          <a:p>
            <a:pPr algn="just"/>
            <a:endParaRPr lang="en-US" sz="1500" dirty="0"/>
          </a:p>
        </p:txBody>
      </p:sp>
      <p:sp>
        <p:nvSpPr>
          <p:cNvPr id="3" name="TextBox 2"/>
          <p:cNvSpPr txBox="1"/>
          <p:nvPr/>
        </p:nvSpPr>
        <p:spPr>
          <a:xfrm>
            <a:off x="5929899" y="1045493"/>
            <a:ext cx="6011822" cy="3354765"/>
          </a:xfrm>
          <a:prstGeom prst="rect">
            <a:avLst/>
          </a:prstGeom>
          <a:noFill/>
          <a:ln w="12700">
            <a:solidFill>
              <a:schemeClr val="accent1"/>
            </a:solidFill>
          </a:ln>
          <a:effectLst>
            <a:glow rad="63500">
              <a:schemeClr val="accent1">
                <a:satMod val="175000"/>
                <a:alpha val="40000"/>
              </a:schemeClr>
            </a:glow>
          </a:effectLst>
        </p:spPr>
        <p:txBody>
          <a:bodyPr wrap="square" rtlCol="0">
            <a:spAutoFit/>
          </a:bodyPr>
          <a:lstStyle/>
          <a:p>
            <a:pPr algn="just"/>
            <a:r>
              <a:rPr lang="en-US" sz="1700" b="1" dirty="0"/>
              <a:t>Coalesce</a:t>
            </a:r>
          </a:p>
          <a:p>
            <a:pPr algn="just"/>
            <a:endParaRPr lang="en-US" sz="1500" b="1" dirty="0"/>
          </a:p>
          <a:p>
            <a:pPr marL="342900" indent="-342900" algn="just">
              <a:buAutoNum type="arabicPeriod"/>
            </a:pPr>
            <a:r>
              <a:rPr lang="en-US" sz="1500" dirty="0"/>
              <a:t>Coalesce avoids full shuffle.</a:t>
            </a:r>
          </a:p>
          <a:p>
            <a:pPr marL="342900" indent="-342900" algn="just">
              <a:buFontTx/>
              <a:buAutoNum type="arabicPeriod"/>
            </a:pPr>
            <a:r>
              <a:rPr lang="en-US" sz="1500" dirty="0"/>
              <a:t>Preferable used to decrease number of partitions.</a:t>
            </a:r>
          </a:p>
          <a:p>
            <a:pPr marL="342900" indent="-342900" algn="just">
              <a:buAutoNum type="arabicPeriod"/>
            </a:pPr>
            <a:r>
              <a:rPr lang="en-US" sz="1500" dirty="0"/>
              <a:t>Coalesce uses existing partitions to minimize the amount of data that's shuffled.</a:t>
            </a:r>
          </a:p>
          <a:p>
            <a:pPr marL="342900" indent="-342900" algn="just">
              <a:buAutoNum type="arabicPeriod"/>
            </a:pPr>
            <a:r>
              <a:rPr lang="en-US" sz="1500" dirty="0"/>
              <a:t>Coalesce results in partitions with different size of data.</a:t>
            </a:r>
          </a:p>
          <a:p>
            <a:pPr marL="342900" indent="-342900" algn="just">
              <a:buFont typeface="+mj-lt"/>
              <a:buAutoNum type="arabicPeriod"/>
            </a:pPr>
            <a:r>
              <a:rPr lang="en-US" sz="1500" dirty="0"/>
              <a:t>Coalesce may run faster than repartition, but unequal sized partitions are generally slower to work with than equal sized partitions. </a:t>
            </a:r>
          </a:p>
          <a:p>
            <a:pPr marL="342900" indent="-342900" algn="just">
              <a:buFont typeface="+mj-lt"/>
              <a:buAutoNum type="arabicPeriod"/>
            </a:pPr>
            <a:r>
              <a:rPr lang="en-US" sz="1500" dirty="0"/>
              <a:t>It's critical to repartition or coalesce after running joining or filtering queries. If the data becomes smaller, consider using coalesce to merge partitions and data becomes larger consider using repartition to increase the number of partitions.</a:t>
            </a:r>
          </a:p>
          <a:p>
            <a:pPr algn="just"/>
            <a:endParaRPr lang="en-US" sz="1500" dirty="0"/>
          </a:p>
        </p:txBody>
      </p:sp>
      <p:sp>
        <p:nvSpPr>
          <p:cNvPr id="5"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Repartition vs Coalesce</a:t>
            </a:r>
          </a:p>
        </p:txBody>
      </p:sp>
    </p:spTree>
    <p:extLst>
      <p:ext uri="{BB962C8B-B14F-4D97-AF65-F5344CB8AC3E}">
        <p14:creationId xmlns:p14="http://schemas.microsoft.com/office/powerpoint/2010/main" val="81255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RDD Loading/Writing from HDFS</a:t>
            </a:r>
          </a:p>
        </p:txBody>
      </p:sp>
    </p:spTree>
    <p:extLst>
      <p:ext uri="{BB962C8B-B14F-4D97-AF65-F5344CB8AC3E}">
        <p14:creationId xmlns:p14="http://schemas.microsoft.com/office/powerpoint/2010/main" val="12152978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6493" y="317364"/>
            <a:ext cx="9647219" cy="5866311"/>
          </a:xfrm>
        </p:spPr>
        <p:txBody>
          <a:bodyPr>
            <a:noAutofit/>
          </a:bodyPr>
          <a:lstStyle/>
          <a:p>
            <a:pPr marL="0" indent="0">
              <a:spcBef>
                <a:spcPts val="600"/>
              </a:spcBef>
              <a:buNone/>
            </a:pPr>
            <a:r>
              <a:rPr lang="en-US" sz="1500" b="1" dirty="0"/>
              <a:t>Reading File from HDFS into RDD:</a:t>
            </a:r>
          </a:p>
          <a:p>
            <a:pPr lvl="1">
              <a:spcBef>
                <a:spcPts val="600"/>
              </a:spcBef>
            </a:pPr>
            <a:r>
              <a:rPr lang="en-US" sz="1500" dirty="0" err="1"/>
              <a:t>sc.textFile</a:t>
            </a:r>
            <a:r>
              <a:rPr lang="en-US" sz="1500" dirty="0"/>
              <a:t> </a:t>
            </a:r>
            <a:r>
              <a:rPr lang="en-US" sz="1500" dirty="0">
                <a:sym typeface="Wingdings" panose="05000000000000000000" pitchFamily="2" charset="2"/>
              </a:rPr>
              <a:t> Text File</a:t>
            </a:r>
            <a:endParaRPr lang="en-US" sz="1500" dirty="0"/>
          </a:p>
          <a:p>
            <a:pPr lvl="1">
              <a:spcBef>
                <a:spcPts val="600"/>
              </a:spcBef>
            </a:pPr>
            <a:r>
              <a:rPr lang="en-US" sz="1500" dirty="0" err="1"/>
              <a:t>sc.sequenceFile</a:t>
            </a:r>
            <a:r>
              <a:rPr lang="en-US" sz="1500" dirty="0"/>
              <a:t> </a:t>
            </a:r>
            <a:r>
              <a:rPr lang="en-US" sz="1500" dirty="0">
                <a:sym typeface="Wingdings" panose="05000000000000000000" pitchFamily="2" charset="2"/>
              </a:rPr>
              <a:t> Sequence File</a:t>
            </a:r>
            <a:endParaRPr lang="en-US" sz="1500" dirty="0"/>
          </a:p>
          <a:p>
            <a:pPr marL="0" indent="0">
              <a:spcBef>
                <a:spcPts val="600"/>
              </a:spcBef>
              <a:buNone/>
            </a:pPr>
            <a:r>
              <a:rPr lang="en-US" sz="1500" b="1" dirty="0"/>
              <a:t>Writing data into HDFS From RDD:</a:t>
            </a:r>
          </a:p>
          <a:p>
            <a:pPr lvl="1">
              <a:spcBef>
                <a:spcPts val="600"/>
              </a:spcBef>
            </a:pPr>
            <a:r>
              <a:rPr lang="en-US" sz="1500" dirty="0" err="1"/>
              <a:t>saveAsTextFile</a:t>
            </a:r>
            <a:endParaRPr lang="en-US" sz="1500" dirty="0"/>
          </a:p>
          <a:p>
            <a:pPr lvl="1">
              <a:spcBef>
                <a:spcPts val="600"/>
              </a:spcBef>
            </a:pPr>
            <a:r>
              <a:rPr lang="en-US" sz="1500" dirty="0" err="1"/>
              <a:t>saveAsSequenceFile</a:t>
            </a:r>
            <a:endParaRPr lang="en-US" sz="1500" b="1" dirty="0"/>
          </a:p>
        </p:txBody>
      </p:sp>
    </p:spTree>
    <p:extLst>
      <p:ext uri="{BB962C8B-B14F-4D97-AF65-F5344CB8AC3E}">
        <p14:creationId xmlns:p14="http://schemas.microsoft.com/office/powerpoint/2010/main" val="389286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0590" y="753969"/>
            <a:ext cx="10832826" cy="5866311"/>
          </a:xfrm>
        </p:spPr>
        <p:txBody>
          <a:bodyPr>
            <a:noAutofit/>
          </a:bodyPr>
          <a:lstStyle/>
          <a:p>
            <a:pPr marL="0" indent="0">
              <a:spcBef>
                <a:spcPts val="600"/>
              </a:spcBef>
              <a:buNone/>
            </a:pPr>
            <a:r>
              <a:rPr lang="en-US" sz="1500" b="1" dirty="0" err="1"/>
              <a:t>saveAsTextFile</a:t>
            </a:r>
            <a:r>
              <a:rPr lang="en-US" sz="1500" b="1" dirty="0"/>
              <a:t>(path, </a:t>
            </a:r>
            <a:r>
              <a:rPr lang="en-US" sz="1500" b="1" dirty="0" err="1"/>
              <a:t>compressionCodecClass</a:t>
            </a:r>
            <a:r>
              <a:rPr lang="en-US" sz="1500" b="1" dirty="0"/>
              <a:t>=None) </a:t>
            </a:r>
          </a:p>
          <a:p>
            <a:pPr lvl="1">
              <a:spcBef>
                <a:spcPts val="600"/>
              </a:spcBef>
            </a:pPr>
            <a:r>
              <a:rPr lang="en-US" sz="1500" dirty="0"/>
              <a:t>Save this RDD as a text file.</a:t>
            </a:r>
          </a:p>
          <a:p>
            <a:pPr lvl="1">
              <a:spcBef>
                <a:spcPts val="600"/>
              </a:spcBef>
            </a:pPr>
            <a:r>
              <a:rPr lang="en-US" sz="1600" dirty="0"/>
              <a:t>The list of supported Codecs will be found at core-site.xml.</a:t>
            </a:r>
          </a:p>
          <a:p>
            <a:pPr lvl="1">
              <a:spcBef>
                <a:spcPts val="600"/>
              </a:spcBef>
            </a:pPr>
            <a:endParaRPr lang="en-US" sz="1500" dirty="0"/>
          </a:p>
          <a:p>
            <a:pPr marL="0" indent="0">
              <a:spcBef>
                <a:spcPts val="600"/>
              </a:spcBef>
              <a:buNone/>
            </a:pPr>
            <a:r>
              <a:rPr lang="en-US" sz="1700" b="1" i="1" dirty="0">
                <a:solidFill>
                  <a:schemeClr val="accent6">
                    <a:lumMod val="50000"/>
                  </a:schemeClr>
                </a:solidFill>
              </a:rPr>
              <a:t>Ex – Find the number of customers placed order in July or Aug Month. Store the output at HDFS as a text format. Create 5 files. Compression format should be bzip2.</a:t>
            </a:r>
          </a:p>
          <a:p>
            <a:pPr marL="0" indent="0">
              <a:spcBef>
                <a:spcPts val="600"/>
              </a:spcBef>
              <a:buNone/>
            </a:pPr>
            <a:r>
              <a:rPr lang="en-US" sz="1800" dirty="0" err="1"/>
              <a:t>ord</a:t>
            </a:r>
            <a:r>
              <a:rPr lang="en-US" sz="1800" dirty="0"/>
              <a:t> = </a:t>
            </a:r>
            <a:r>
              <a:rPr lang="en-US" sz="1800" dirty="0" err="1">
                <a:solidFill>
                  <a:srgbClr val="FF0000"/>
                </a:solidFill>
              </a:rPr>
              <a:t>sc.textFile</a:t>
            </a:r>
            <a:r>
              <a:rPr lang="en-US" sz="1800" dirty="0"/>
              <a:t>('practice/</a:t>
            </a:r>
            <a:r>
              <a:rPr lang="en-US" sz="1800" dirty="0" err="1"/>
              <a:t>retail_db</a:t>
            </a:r>
            <a:r>
              <a:rPr lang="en-US" sz="1800" dirty="0"/>
              <a:t>/orders')</a:t>
            </a:r>
            <a:endParaRPr lang="en-US" sz="1700" b="1" i="1" dirty="0">
              <a:solidFill>
                <a:schemeClr val="accent6">
                  <a:lumMod val="50000"/>
                </a:schemeClr>
              </a:solidFill>
            </a:endParaRPr>
          </a:p>
          <a:p>
            <a:pPr marL="0" indent="0">
              <a:spcBef>
                <a:spcPts val="600"/>
              </a:spcBef>
              <a:buNone/>
            </a:pPr>
            <a:r>
              <a:rPr lang="en-US" sz="1700" dirty="0" err="1"/>
              <a:t>julyOrd</a:t>
            </a:r>
            <a:r>
              <a:rPr lang="en-US" sz="1700" dirty="0"/>
              <a:t> = </a:t>
            </a:r>
            <a:r>
              <a:rPr lang="en-US" sz="1700" dirty="0" err="1"/>
              <a:t>ord.filter</a:t>
            </a:r>
            <a:r>
              <a:rPr lang="en-US" sz="1700" dirty="0"/>
              <a:t>(lambda x : </a:t>
            </a:r>
            <a:r>
              <a:rPr lang="en-US" sz="1700" dirty="0" err="1"/>
              <a:t>str</a:t>
            </a:r>
            <a:r>
              <a:rPr lang="en-US" sz="1700" dirty="0"/>
              <a:t>(</a:t>
            </a:r>
            <a:r>
              <a:rPr lang="en-US" sz="1700" dirty="0" err="1"/>
              <a:t>x.split</a:t>
            </a:r>
            <a:r>
              <a:rPr lang="en-US" sz="1700" dirty="0"/>
              <a:t>(',')[1].split('-')[1]) == '07‘)</a:t>
            </a:r>
          </a:p>
          <a:p>
            <a:pPr marL="0" indent="0">
              <a:spcBef>
                <a:spcPts val="600"/>
              </a:spcBef>
              <a:buNone/>
            </a:pPr>
            <a:r>
              <a:rPr lang="en-US" sz="1700" dirty="0" err="1"/>
              <a:t>augOrd</a:t>
            </a:r>
            <a:r>
              <a:rPr lang="en-US" sz="1700" dirty="0"/>
              <a:t> = </a:t>
            </a:r>
            <a:r>
              <a:rPr lang="en-US" sz="1700" dirty="0" err="1"/>
              <a:t>ord.filter</a:t>
            </a:r>
            <a:r>
              <a:rPr lang="en-US" sz="1700" dirty="0"/>
              <a:t>(lambda x : </a:t>
            </a:r>
            <a:r>
              <a:rPr lang="en-US" sz="1700" dirty="0" err="1"/>
              <a:t>str</a:t>
            </a:r>
            <a:r>
              <a:rPr lang="en-US" sz="1700" dirty="0"/>
              <a:t>(</a:t>
            </a:r>
            <a:r>
              <a:rPr lang="en-US" sz="1700" dirty="0" err="1"/>
              <a:t>x.split</a:t>
            </a:r>
            <a:r>
              <a:rPr lang="en-US" sz="1700" dirty="0"/>
              <a:t>(',')[1].split('-')[1]) == '08')</a:t>
            </a:r>
          </a:p>
          <a:p>
            <a:pPr marL="0" indent="0">
              <a:spcBef>
                <a:spcPts val="600"/>
              </a:spcBef>
              <a:buNone/>
            </a:pPr>
            <a:r>
              <a:rPr lang="en-US" sz="1700" dirty="0" err="1"/>
              <a:t>julyAugOrders</a:t>
            </a:r>
            <a:r>
              <a:rPr lang="en-US" sz="1700" dirty="0"/>
              <a:t> = </a:t>
            </a:r>
            <a:r>
              <a:rPr lang="en-US" sz="1700" dirty="0" err="1"/>
              <a:t>julyOrd.union</a:t>
            </a:r>
            <a:r>
              <a:rPr lang="en-US" sz="1700" dirty="0"/>
              <a:t>(</a:t>
            </a:r>
            <a:r>
              <a:rPr lang="en-US" sz="1700" dirty="0" err="1"/>
              <a:t>augOrd</a:t>
            </a:r>
            <a:r>
              <a:rPr lang="en-US" sz="1700" dirty="0"/>
              <a:t>).distinct()</a:t>
            </a:r>
          </a:p>
          <a:p>
            <a:pPr marL="0" indent="0">
              <a:spcBef>
                <a:spcPts val="600"/>
              </a:spcBef>
              <a:buNone/>
            </a:pPr>
            <a:r>
              <a:rPr lang="en-US" sz="1700" dirty="0" err="1">
                <a:solidFill>
                  <a:srgbClr val="FF0000"/>
                </a:solidFill>
              </a:rPr>
              <a:t>julyAugOrders.coalesce</a:t>
            </a:r>
            <a:r>
              <a:rPr lang="en-US" sz="1700" dirty="0">
                <a:solidFill>
                  <a:srgbClr val="FF0000"/>
                </a:solidFill>
              </a:rPr>
              <a:t>(5</a:t>
            </a:r>
            <a:r>
              <a:rPr lang="en-US" sz="1700" dirty="0"/>
              <a:t>).</a:t>
            </a:r>
            <a:r>
              <a:rPr lang="en-US" sz="1700" dirty="0" err="1"/>
              <a:t>saveAsTextFile</a:t>
            </a:r>
            <a:r>
              <a:rPr lang="en-US" sz="1700" dirty="0"/>
              <a:t>('practice/</a:t>
            </a:r>
            <a:r>
              <a:rPr lang="en-US" sz="1700" dirty="0" err="1"/>
              <a:t>retail_db</a:t>
            </a:r>
            <a:r>
              <a:rPr lang="en-US" sz="1700" dirty="0"/>
              <a:t>/dump/</a:t>
            </a:r>
            <a:r>
              <a:rPr lang="en-US" sz="1700" dirty="0" err="1"/>
              <a:t>julyAugOrders</a:t>
            </a:r>
            <a:r>
              <a:rPr lang="en-US" sz="1700" dirty="0"/>
              <a:t>', </a:t>
            </a:r>
            <a:r>
              <a:rPr lang="en-US" sz="1700" dirty="0" err="1"/>
              <a:t>compressionCodecClass</a:t>
            </a:r>
            <a:r>
              <a:rPr lang="en-US" sz="1700" dirty="0"/>
              <a:t>='org.apache.hadoop.io.compress.BZip2Codec')</a:t>
            </a:r>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RDD : Save as a Text File</a:t>
            </a:r>
          </a:p>
        </p:txBody>
      </p:sp>
    </p:spTree>
    <p:extLst>
      <p:ext uri="{BB962C8B-B14F-4D97-AF65-F5344CB8AC3E}">
        <p14:creationId xmlns:p14="http://schemas.microsoft.com/office/powerpoint/2010/main" val="315696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611" y="793981"/>
            <a:ext cx="11788346" cy="5866311"/>
          </a:xfrm>
        </p:spPr>
        <p:txBody>
          <a:bodyPr>
            <a:noAutofit/>
          </a:bodyPr>
          <a:lstStyle/>
          <a:p>
            <a:pPr marL="0" indent="0">
              <a:buNone/>
            </a:pPr>
            <a:r>
              <a:rPr lang="en-US" sz="1500" b="1" dirty="0" err="1"/>
              <a:t>saveAsSequenceFile</a:t>
            </a:r>
            <a:r>
              <a:rPr lang="en-US" sz="1500" b="1" dirty="0"/>
              <a:t>(path, </a:t>
            </a:r>
            <a:r>
              <a:rPr lang="en-US" sz="1500" b="1" dirty="0" err="1"/>
              <a:t>compressionCodecClass</a:t>
            </a:r>
            <a:r>
              <a:rPr lang="en-US" sz="1500" b="1" dirty="0"/>
              <a:t>=None)</a:t>
            </a:r>
          </a:p>
          <a:p>
            <a:pPr lvl="1"/>
            <a:r>
              <a:rPr lang="en-US" sz="1500" dirty="0"/>
              <a:t>A sequence File is a collection of tuple of Key-Value Pair.</a:t>
            </a:r>
          </a:p>
          <a:p>
            <a:pPr lvl="1"/>
            <a:r>
              <a:rPr lang="en-US" sz="1500" dirty="0"/>
              <a:t>Its flat binary file type that serves as a container for data to be used in Hadoop distributed computing projects and Map Reduce.</a:t>
            </a:r>
          </a:p>
          <a:p>
            <a:pPr marL="457200" lvl="1" indent="0">
              <a:buNone/>
            </a:pPr>
            <a:endParaRPr lang="en-US" sz="1500" b="1" dirty="0"/>
          </a:p>
          <a:p>
            <a:pPr marL="0" indent="0">
              <a:buNone/>
            </a:pPr>
            <a:r>
              <a:rPr lang="en-US" sz="1500" b="1" dirty="0"/>
              <a:t>#Extract </a:t>
            </a:r>
            <a:r>
              <a:rPr lang="en-US" sz="1500" b="1" dirty="0" err="1"/>
              <a:t>rdd</a:t>
            </a:r>
            <a:r>
              <a:rPr lang="en-US" sz="1500" b="1" dirty="0"/>
              <a:t> to sequence file</a:t>
            </a:r>
          </a:p>
          <a:p>
            <a:pPr marL="0" indent="0">
              <a:spcBef>
                <a:spcPts val="600"/>
              </a:spcBef>
              <a:buNone/>
            </a:pPr>
            <a:r>
              <a:rPr lang="en-US" sz="1500" b="1" i="1" dirty="0">
                <a:solidFill>
                  <a:schemeClr val="accent6">
                    <a:lumMod val="50000"/>
                  </a:schemeClr>
                </a:solidFill>
              </a:rPr>
              <a:t>Ex – Fine the number of customers placed order in July or Aug Month. Store the output at HDFS as a sequence file format. Create 1 file. No Compression is required.</a:t>
            </a:r>
          </a:p>
          <a:p>
            <a:pPr marL="0" indent="0">
              <a:spcBef>
                <a:spcPts val="600"/>
              </a:spcBef>
              <a:buNone/>
            </a:pPr>
            <a:r>
              <a:rPr lang="en-US" sz="1500" dirty="0" err="1"/>
              <a:t>JulyAugOrdPair</a:t>
            </a:r>
            <a:r>
              <a:rPr lang="en-US" sz="1500" dirty="0"/>
              <a:t> = </a:t>
            </a:r>
            <a:r>
              <a:rPr lang="en-US" sz="1500" dirty="0" err="1"/>
              <a:t>julyAugOrders.map</a:t>
            </a:r>
            <a:r>
              <a:rPr lang="en-US" sz="1500" dirty="0"/>
              <a:t>(lambda r : (</a:t>
            </a:r>
            <a:r>
              <a:rPr lang="en-US" sz="1500" dirty="0" err="1"/>
              <a:t>r.split</a:t>
            </a:r>
            <a:r>
              <a:rPr lang="en-US" sz="1500" dirty="0"/>
              <a:t>(',')[0],r))</a:t>
            </a:r>
          </a:p>
          <a:p>
            <a:pPr marL="0" indent="0">
              <a:spcBef>
                <a:spcPts val="600"/>
              </a:spcBef>
              <a:buNone/>
            </a:pPr>
            <a:r>
              <a:rPr lang="en-US" sz="1500" dirty="0" err="1"/>
              <a:t>JulyAugOrdPair.coalesce</a:t>
            </a:r>
            <a:r>
              <a:rPr lang="en-US" sz="1500" dirty="0"/>
              <a:t>(1).</a:t>
            </a:r>
            <a:r>
              <a:rPr lang="en-US" sz="1500" dirty="0" err="1"/>
              <a:t>saveAsSequenceFile</a:t>
            </a:r>
            <a:r>
              <a:rPr lang="en-US" sz="1500" dirty="0"/>
              <a:t>('practice/</a:t>
            </a:r>
            <a:r>
              <a:rPr lang="en-US" sz="1500" dirty="0" err="1"/>
              <a:t>retail_db</a:t>
            </a:r>
            <a:r>
              <a:rPr lang="en-US" sz="1500" dirty="0"/>
              <a:t>/dump/</a:t>
            </a:r>
            <a:r>
              <a:rPr lang="en-US" sz="1500" dirty="0" err="1"/>
              <a:t>julyAugOrders</a:t>
            </a:r>
            <a:r>
              <a:rPr lang="en-US" sz="1500" dirty="0"/>
              <a:t>')</a:t>
            </a:r>
          </a:p>
          <a:p>
            <a:pPr marL="0" indent="0">
              <a:spcBef>
                <a:spcPts val="600"/>
              </a:spcBef>
              <a:buNone/>
            </a:pPr>
            <a:endParaRPr lang="en-US" sz="1500" b="1" dirty="0"/>
          </a:p>
          <a:p>
            <a:pPr marL="0" indent="0">
              <a:spcBef>
                <a:spcPts val="600"/>
              </a:spcBef>
              <a:buNone/>
            </a:pPr>
            <a:r>
              <a:rPr lang="en-US" sz="1500" b="1" dirty="0"/>
              <a:t>#Keys can also be None if you do not have a suitable key.</a:t>
            </a:r>
          </a:p>
          <a:p>
            <a:pPr marL="0" indent="0">
              <a:spcBef>
                <a:spcPts val="600"/>
              </a:spcBef>
              <a:buNone/>
            </a:pPr>
            <a:r>
              <a:rPr lang="en-US" sz="1500" dirty="0" err="1"/>
              <a:t>JulyAugOrdPair</a:t>
            </a:r>
            <a:r>
              <a:rPr lang="en-US" sz="1500" dirty="0"/>
              <a:t> = </a:t>
            </a:r>
            <a:r>
              <a:rPr lang="en-US" sz="1500" dirty="0" err="1"/>
              <a:t>julyAugOrders.map</a:t>
            </a:r>
            <a:r>
              <a:rPr lang="en-US" sz="1500" dirty="0"/>
              <a:t>(lambda r : (</a:t>
            </a:r>
            <a:r>
              <a:rPr lang="en-US" sz="1500" dirty="0" err="1">
                <a:solidFill>
                  <a:srgbClr val="FF0000"/>
                </a:solidFill>
              </a:rPr>
              <a:t>None</a:t>
            </a:r>
            <a:r>
              <a:rPr lang="en-US" sz="1500" dirty="0" err="1"/>
              <a:t>,r</a:t>
            </a:r>
            <a:r>
              <a:rPr lang="en-US" sz="1500" dirty="0"/>
              <a:t>))</a:t>
            </a:r>
            <a:endParaRPr lang="en-US" sz="1500" b="1" dirty="0"/>
          </a:p>
          <a:p>
            <a:pPr marL="0" indent="0">
              <a:buNone/>
            </a:pPr>
            <a:endParaRPr lang="en-US" sz="1500" b="1" dirty="0"/>
          </a:p>
          <a:p>
            <a:pPr marL="0" indent="0">
              <a:buNone/>
            </a:pPr>
            <a:r>
              <a:rPr lang="en-US" sz="1500" b="1" dirty="0"/>
              <a:t>#Load a sequence file into </a:t>
            </a:r>
            <a:r>
              <a:rPr lang="en-US" sz="1500" b="1" dirty="0" err="1"/>
              <a:t>rdd</a:t>
            </a:r>
            <a:endParaRPr lang="en-US" sz="1500" b="1" dirty="0"/>
          </a:p>
          <a:p>
            <a:pPr marL="0" indent="0">
              <a:buNone/>
            </a:pPr>
            <a:r>
              <a:rPr lang="en-US" sz="1500" dirty="0" err="1"/>
              <a:t>rdd</a:t>
            </a:r>
            <a:r>
              <a:rPr lang="en-US" sz="1500" dirty="0"/>
              <a:t> = </a:t>
            </a:r>
            <a:r>
              <a:rPr lang="en-US" sz="1500" dirty="0" err="1"/>
              <a:t>sc.sequenceFile</a:t>
            </a:r>
            <a:r>
              <a:rPr lang="en-US" sz="1500" dirty="0"/>
              <a:t>('practice/</a:t>
            </a:r>
            <a:r>
              <a:rPr lang="en-US" sz="1500" dirty="0" err="1"/>
              <a:t>retail_db</a:t>
            </a:r>
            <a:r>
              <a:rPr lang="en-US" sz="1500" dirty="0"/>
              <a:t>/dump/</a:t>
            </a:r>
            <a:r>
              <a:rPr lang="en-US" sz="1500" dirty="0" err="1"/>
              <a:t>julyAugOrders</a:t>
            </a:r>
            <a:r>
              <a:rPr lang="en-US" sz="1500" dirty="0"/>
              <a:t>')</a:t>
            </a:r>
          </a:p>
          <a:p>
            <a:pPr marL="457200" lvl="1" indent="0">
              <a:buNone/>
            </a:pPr>
            <a:endParaRPr lang="en-US" sz="1500" b="1"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RDD : Save into a </a:t>
            </a:r>
            <a:r>
              <a:rPr lang="en-US" sz="4000" dirty="0" err="1"/>
              <a:t>SequenceFile</a:t>
            </a:r>
            <a:endParaRPr lang="en-US" sz="4000" dirty="0"/>
          </a:p>
        </p:txBody>
      </p:sp>
    </p:spTree>
    <p:extLst>
      <p:ext uri="{BB962C8B-B14F-4D97-AF65-F5344CB8AC3E}">
        <p14:creationId xmlns:p14="http://schemas.microsoft.com/office/powerpoint/2010/main" val="341653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a:solidFill>
                  <a:schemeClr val="tx1"/>
                </a:solidFill>
              </a:rPr>
              <a:t>Spark Cluster Execution Architecture </a:t>
            </a:r>
          </a:p>
        </p:txBody>
      </p:sp>
    </p:spTree>
    <p:extLst>
      <p:ext uri="{BB962C8B-B14F-4D97-AF65-F5344CB8AC3E}">
        <p14:creationId xmlns:p14="http://schemas.microsoft.com/office/powerpoint/2010/main" val="16143004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a:xfrm>
            <a:off x="9104868" y="3428555"/>
            <a:ext cx="1367481" cy="7564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100" b="1" dirty="0">
                <a:solidFill>
                  <a:schemeClr val="tx1"/>
                </a:solidFill>
              </a:rPr>
              <a:t>Executor</a:t>
            </a:r>
          </a:p>
          <a:p>
            <a:endParaRPr lang="en-US" sz="1100" b="1" dirty="0">
              <a:solidFill>
                <a:schemeClr val="tx1"/>
              </a:solidFill>
            </a:endParaRPr>
          </a:p>
          <a:p>
            <a:endParaRPr lang="en-US" sz="1100" b="1" dirty="0"/>
          </a:p>
          <a:p>
            <a:endParaRPr lang="en-US" sz="1100" b="1" dirty="0"/>
          </a:p>
        </p:txBody>
      </p:sp>
      <p:pic>
        <p:nvPicPr>
          <p:cNvPr id="5" name="Picture 4"/>
          <p:cNvPicPr>
            <a:picLocks noChangeAspect="1"/>
          </p:cNvPicPr>
          <p:nvPr/>
        </p:nvPicPr>
        <p:blipFill>
          <a:blip r:embed="rId2"/>
          <a:stretch>
            <a:fillRect/>
          </a:stretch>
        </p:blipFill>
        <p:spPr>
          <a:xfrm>
            <a:off x="1254980" y="1605216"/>
            <a:ext cx="619125" cy="609600"/>
          </a:xfrm>
          <a:prstGeom prst="rect">
            <a:avLst/>
          </a:prstGeom>
        </p:spPr>
      </p:pic>
      <p:cxnSp>
        <p:nvCxnSpPr>
          <p:cNvPr id="11" name="Straight Arrow Connector 10"/>
          <p:cNvCxnSpPr/>
          <p:nvPr/>
        </p:nvCxnSpPr>
        <p:spPr>
          <a:xfrm>
            <a:off x="1767997" y="1891613"/>
            <a:ext cx="740680"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3" name="Oval 12"/>
          <p:cNvSpPr/>
          <p:nvPr/>
        </p:nvSpPr>
        <p:spPr>
          <a:xfrm>
            <a:off x="1987635" y="1543222"/>
            <a:ext cx="271849"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Rectangle 14"/>
          <p:cNvSpPr/>
          <p:nvPr/>
        </p:nvSpPr>
        <p:spPr>
          <a:xfrm>
            <a:off x="2557459" y="898362"/>
            <a:ext cx="2323070" cy="23395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40499" y="850547"/>
            <a:ext cx="1631092" cy="369332"/>
          </a:xfrm>
          <a:prstGeom prst="rect">
            <a:avLst/>
          </a:prstGeom>
          <a:noFill/>
        </p:spPr>
        <p:txBody>
          <a:bodyPr wrap="square" rtlCol="0">
            <a:spAutoFit/>
          </a:bodyPr>
          <a:lstStyle/>
          <a:p>
            <a:r>
              <a:rPr lang="en-US" dirty="0"/>
              <a:t>Driver Program</a:t>
            </a:r>
          </a:p>
        </p:txBody>
      </p:sp>
      <p:pic>
        <p:nvPicPr>
          <p:cNvPr id="18" name="Picture 17"/>
          <p:cNvPicPr>
            <a:picLocks noChangeAspect="1"/>
          </p:cNvPicPr>
          <p:nvPr/>
        </p:nvPicPr>
        <p:blipFill>
          <a:blip r:embed="rId3"/>
          <a:stretch>
            <a:fillRect/>
          </a:stretch>
        </p:blipFill>
        <p:spPr>
          <a:xfrm>
            <a:off x="2755425" y="1294979"/>
            <a:ext cx="1181485" cy="773138"/>
          </a:xfrm>
          <a:prstGeom prst="rect">
            <a:avLst/>
          </a:prstGeom>
        </p:spPr>
      </p:pic>
      <p:cxnSp>
        <p:nvCxnSpPr>
          <p:cNvPr id="20" name="Straight Connector 19"/>
          <p:cNvCxnSpPr/>
          <p:nvPr/>
        </p:nvCxnSpPr>
        <p:spPr>
          <a:xfrm>
            <a:off x="2557459" y="1169571"/>
            <a:ext cx="23230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738690" y="2133760"/>
            <a:ext cx="2092411" cy="89792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2" name="TextBox 21"/>
          <p:cNvSpPr txBox="1"/>
          <p:nvPr/>
        </p:nvSpPr>
        <p:spPr>
          <a:xfrm>
            <a:off x="3389480" y="2121801"/>
            <a:ext cx="1631092" cy="261610"/>
          </a:xfrm>
          <a:prstGeom prst="rect">
            <a:avLst/>
          </a:prstGeom>
          <a:noFill/>
        </p:spPr>
        <p:txBody>
          <a:bodyPr wrap="square" rtlCol="0">
            <a:spAutoFit/>
          </a:bodyPr>
          <a:lstStyle/>
          <a:p>
            <a:r>
              <a:rPr lang="en-US" sz="1100" dirty="0"/>
              <a:t>JVM</a:t>
            </a:r>
          </a:p>
        </p:txBody>
      </p:sp>
      <p:sp>
        <p:nvSpPr>
          <p:cNvPr id="26" name="Rounded Rectangle 25"/>
          <p:cNvSpPr/>
          <p:nvPr/>
        </p:nvSpPr>
        <p:spPr>
          <a:xfrm>
            <a:off x="3021038" y="2347002"/>
            <a:ext cx="1392194" cy="288324"/>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Spark Context</a:t>
            </a:r>
          </a:p>
        </p:txBody>
      </p:sp>
      <p:sp>
        <p:nvSpPr>
          <p:cNvPr id="28" name="Rounded Rectangle 27"/>
          <p:cNvSpPr/>
          <p:nvPr/>
        </p:nvSpPr>
        <p:spPr>
          <a:xfrm>
            <a:off x="2107072" y="4192129"/>
            <a:ext cx="3178778" cy="2173729"/>
          </a:xfrm>
          <a:prstGeom prst="round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b="1" dirty="0">
                <a:solidFill>
                  <a:schemeClr val="tx1"/>
                </a:solidFill>
              </a:rPr>
              <a:t>DAG Scheduler</a:t>
            </a:r>
          </a:p>
          <a:p>
            <a:pPr algn="ctr"/>
            <a:endParaRPr lang="en-US" sz="1700" b="1" dirty="0">
              <a:solidFill>
                <a:schemeClr val="accent2">
                  <a:lumMod val="50000"/>
                </a:schemeClr>
              </a:solidFill>
            </a:endParaRPr>
          </a:p>
          <a:p>
            <a:pPr algn="ctr"/>
            <a:endParaRPr lang="en-US" sz="1300" dirty="0"/>
          </a:p>
          <a:p>
            <a:pPr algn="ctr"/>
            <a:endParaRPr lang="en-US" sz="1300" dirty="0"/>
          </a:p>
          <a:p>
            <a:pPr algn="ctr"/>
            <a:endParaRPr lang="en-US" dirty="0"/>
          </a:p>
          <a:p>
            <a:pPr algn="ctr"/>
            <a:endParaRPr lang="en-US" dirty="0"/>
          </a:p>
          <a:p>
            <a:pPr algn="ctr"/>
            <a:endParaRPr lang="en-US" dirty="0"/>
          </a:p>
          <a:p>
            <a:pPr algn="ctr"/>
            <a:endParaRPr lang="en-US" dirty="0"/>
          </a:p>
        </p:txBody>
      </p:sp>
      <p:sp>
        <p:nvSpPr>
          <p:cNvPr id="29" name="Oval 28"/>
          <p:cNvSpPr/>
          <p:nvPr/>
        </p:nvSpPr>
        <p:spPr>
          <a:xfrm>
            <a:off x="2625798" y="4697103"/>
            <a:ext cx="621960" cy="304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t>RDD</a:t>
            </a:r>
          </a:p>
        </p:txBody>
      </p:sp>
      <p:sp>
        <p:nvSpPr>
          <p:cNvPr id="30" name="Oval 29"/>
          <p:cNvSpPr/>
          <p:nvPr/>
        </p:nvSpPr>
        <p:spPr>
          <a:xfrm>
            <a:off x="2213910" y="5203798"/>
            <a:ext cx="663146" cy="304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solidFill>
                  <a:schemeClr val="dk1"/>
                </a:solidFill>
              </a:rPr>
              <a:t>RDD1</a:t>
            </a:r>
          </a:p>
        </p:txBody>
      </p:sp>
      <p:sp>
        <p:nvSpPr>
          <p:cNvPr id="31" name="Oval 30"/>
          <p:cNvSpPr/>
          <p:nvPr/>
        </p:nvSpPr>
        <p:spPr>
          <a:xfrm>
            <a:off x="2669047" y="5710493"/>
            <a:ext cx="621960" cy="304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solidFill>
                  <a:schemeClr val="dk1"/>
                </a:solidFill>
              </a:rPr>
              <a:t>RDD</a:t>
            </a:r>
          </a:p>
        </p:txBody>
      </p:sp>
      <p:sp>
        <p:nvSpPr>
          <p:cNvPr id="32" name="Oval 31"/>
          <p:cNvSpPr/>
          <p:nvPr/>
        </p:nvSpPr>
        <p:spPr>
          <a:xfrm>
            <a:off x="2938838" y="5203798"/>
            <a:ext cx="663146" cy="304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solidFill>
                  <a:schemeClr val="dk1"/>
                </a:solidFill>
              </a:rPr>
              <a:t>RDD2</a:t>
            </a:r>
          </a:p>
        </p:txBody>
      </p:sp>
      <p:cxnSp>
        <p:nvCxnSpPr>
          <p:cNvPr id="33" name="Straight Connector 32"/>
          <p:cNvCxnSpPr>
            <a:stCxn id="29" idx="4"/>
            <a:endCxn id="30" idx="0"/>
          </p:cNvCxnSpPr>
          <p:nvPr/>
        </p:nvCxnSpPr>
        <p:spPr>
          <a:xfrm flipH="1">
            <a:off x="2545483" y="5001903"/>
            <a:ext cx="391295" cy="201895"/>
          </a:xfrm>
          <a:prstGeom prst="line">
            <a:avLst/>
          </a:prstGeom>
          <a:ln/>
        </p:spPr>
        <p:style>
          <a:lnRef idx="3">
            <a:schemeClr val="dk1"/>
          </a:lnRef>
          <a:fillRef idx="0">
            <a:schemeClr val="dk1"/>
          </a:fillRef>
          <a:effectRef idx="2">
            <a:schemeClr val="dk1"/>
          </a:effectRef>
          <a:fontRef idx="minor">
            <a:schemeClr val="tx1"/>
          </a:fontRef>
        </p:style>
      </p:cxnSp>
      <p:cxnSp>
        <p:nvCxnSpPr>
          <p:cNvPr id="35" name="Straight Connector 34"/>
          <p:cNvCxnSpPr>
            <a:stCxn id="32" idx="4"/>
            <a:endCxn id="31" idx="0"/>
          </p:cNvCxnSpPr>
          <p:nvPr/>
        </p:nvCxnSpPr>
        <p:spPr>
          <a:xfrm flipH="1">
            <a:off x="2980027" y="5508598"/>
            <a:ext cx="290384" cy="201895"/>
          </a:xfrm>
          <a:prstGeom prst="line">
            <a:avLst/>
          </a:prstGeom>
          <a:ln/>
        </p:spPr>
        <p:style>
          <a:lnRef idx="3">
            <a:schemeClr val="dk1"/>
          </a:lnRef>
          <a:fillRef idx="0">
            <a:schemeClr val="dk1"/>
          </a:fillRef>
          <a:effectRef idx="2">
            <a:schemeClr val="dk1"/>
          </a:effectRef>
          <a:fontRef idx="minor">
            <a:schemeClr val="tx1"/>
          </a:fontRef>
        </p:style>
      </p:cxnSp>
      <p:sp>
        <p:nvSpPr>
          <p:cNvPr id="36" name="TextBox 35"/>
          <p:cNvSpPr txBox="1"/>
          <p:nvPr/>
        </p:nvSpPr>
        <p:spPr>
          <a:xfrm>
            <a:off x="2076441" y="5562311"/>
            <a:ext cx="751186" cy="430887"/>
          </a:xfrm>
          <a:prstGeom prst="rect">
            <a:avLst/>
          </a:prstGeom>
          <a:noFill/>
        </p:spPr>
        <p:txBody>
          <a:bodyPr wrap="square" rtlCol="0">
            <a:spAutoFit/>
          </a:bodyPr>
          <a:lstStyle/>
          <a:p>
            <a:r>
              <a:rPr lang="en-US" sz="1100" dirty="0"/>
              <a:t>Operator </a:t>
            </a:r>
          </a:p>
          <a:p>
            <a:r>
              <a:rPr lang="en-US" sz="1100" dirty="0"/>
              <a:t>DAG</a:t>
            </a:r>
          </a:p>
        </p:txBody>
      </p:sp>
      <p:sp>
        <p:nvSpPr>
          <p:cNvPr id="37" name="Oval 36"/>
          <p:cNvSpPr/>
          <p:nvPr/>
        </p:nvSpPr>
        <p:spPr>
          <a:xfrm>
            <a:off x="4277504" y="4551737"/>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solidFill>
                  <a:schemeClr val="dk1"/>
                </a:solidFill>
              </a:rPr>
              <a:t>task1</a:t>
            </a:r>
          </a:p>
        </p:txBody>
      </p:sp>
      <p:sp>
        <p:nvSpPr>
          <p:cNvPr id="38" name="Oval 37"/>
          <p:cNvSpPr/>
          <p:nvPr/>
        </p:nvSpPr>
        <p:spPr>
          <a:xfrm>
            <a:off x="4277504" y="5021775"/>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task2</a:t>
            </a:r>
          </a:p>
        </p:txBody>
      </p:sp>
      <p:sp>
        <p:nvSpPr>
          <p:cNvPr id="39" name="Oval 38"/>
          <p:cNvSpPr/>
          <p:nvPr/>
        </p:nvSpPr>
        <p:spPr>
          <a:xfrm>
            <a:off x="4288316" y="5453601"/>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task3</a:t>
            </a:r>
          </a:p>
        </p:txBody>
      </p:sp>
      <p:sp>
        <p:nvSpPr>
          <p:cNvPr id="40" name="Oval 39"/>
          <p:cNvSpPr/>
          <p:nvPr/>
        </p:nvSpPr>
        <p:spPr>
          <a:xfrm>
            <a:off x="4288316" y="5900718"/>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task4</a:t>
            </a:r>
          </a:p>
        </p:txBody>
      </p:sp>
      <p:cxnSp>
        <p:nvCxnSpPr>
          <p:cNvPr id="41" name="Straight Arrow Connector 40"/>
          <p:cNvCxnSpPr/>
          <p:nvPr/>
        </p:nvCxnSpPr>
        <p:spPr>
          <a:xfrm>
            <a:off x="3658641" y="5191200"/>
            <a:ext cx="515883" cy="12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9" idx="4"/>
            <a:endCxn id="32" idx="0"/>
          </p:cNvCxnSpPr>
          <p:nvPr/>
        </p:nvCxnSpPr>
        <p:spPr>
          <a:xfrm>
            <a:off x="2936778" y="5001903"/>
            <a:ext cx="333633" cy="201895"/>
          </a:xfrm>
          <a:prstGeom prst="line">
            <a:avLst/>
          </a:prstGeom>
          <a:ln/>
        </p:spPr>
        <p:style>
          <a:lnRef idx="3">
            <a:schemeClr val="dk1"/>
          </a:lnRef>
          <a:fillRef idx="0">
            <a:schemeClr val="dk1"/>
          </a:fillRef>
          <a:effectRef idx="2">
            <a:schemeClr val="dk1"/>
          </a:effectRef>
          <a:fontRef idx="minor">
            <a:schemeClr val="tx1"/>
          </a:fontRef>
        </p:style>
      </p:cxnSp>
      <p:cxnSp>
        <p:nvCxnSpPr>
          <p:cNvPr id="46" name="Straight Connector 45"/>
          <p:cNvCxnSpPr/>
          <p:nvPr/>
        </p:nvCxnSpPr>
        <p:spPr>
          <a:xfrm>
            <a:off x="2413679" y="5508598"/>
            <a:ext cx="434544" cy="201894"/>
          </a:xfrm>
          <a:prstGeom prst="line">
            <a:avLst/>
          </a:prstGeom>
          <a:ln/>
        </p:spPr>
        <p:style>
          <a:lnRef idx="3">
            <a:schemeClr val="dk1"/>
          </a:lnRef>
          <a:fillRef idx="0">
            <a:schemeClr val="dk1"/>
          </a:fillRef>
          <a:effectRef idx="2">
            <a:schemeClr val="dk1"/>
          </a:effectRef>
          <a:fontRef idx="minor">
            <a:schemeClr val="tx1"/>
          </a:fontRef>
        </p:style>
      </p:cxnSp>
      <p:cxnSp>
        <p:nvCxnSpPr>
          <p:cNvPr id="9" name="Straight Arrow Connector 8"/>
          <p:cNvCxnSpPr>
            <a:stCxn id="26" idx="2"/>
            <a:endCxn id="28" idx="0"/>
          </p:cNvCxnSpPr>
          <p:nvPr/>
        </p:nvCxnSpPr>
        <p:spPr>
          <a:xfrm flipH="1">
            <a:off x="3696461" y="2635326"/>
            <a:ext cx="20674" cy="155680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H="1">
            <a:off x="4617313" y="4859079"/>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48" name="Straight Connector 47"/>
          <p:cNvCxnSpPr/>
          <p:nvPr/>
        </p:nvCxnSpPr>
        <p:spPr>
          <a:xfrm flipH="1">
            <a:off x="4630697" y="5333753"/>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H="1">
            <a:off x="4625549" y="5736188"/>
            <a:ext cx="2576" cy="169899"/>
          </a:xfrm>
          <a:prstGeom prst="line">
            <a:avLst/>
          </a:prstGeom>
          <a:ln/>
        </p:spPr>
        <p:style>
          <a:lnRef idx="3">
            <a:schemeClr val="dk1"/>
          </a:lnRef>
          <a:fillRef idx="0">
            <a:schemeClr val="dk1"/>
          </a:fillRef>
          <a:effectRef idx="2">
            <a:schemeClr val="dk1"/>
          </a:effectRef>
          <a:fontRef idx="minor">
            <a:schemeClr val="tx1"/>
          </a:fontRef>
        </p:style>
      </p:cxnSp>
      <p:sp>
        <p:nvSpPr>
          <p:cNvPr id="50" name="Snip and Round Single Corner Rectangle 49"/>
          <p:cNvSpPr/>
          <p:nvPr/>
        </p:nvSpPr>
        <p:spPr>
          <a:xfrm>
            <a:off x="6384865" y="4684352"/>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1" name="Snip and Round Single Corner Rectangle 50"/>
          <p:cNvSpPr/>
          <p:nvPr/>
        </p:nvSpPr>
        <p:spPr>
          <a:xfrm>
            <a:off x="6537265" y="4836752"/>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52" name="Snip and Round Single Corner Rectangle 51"/>
          <p:cNvSpPr/>
          <p:nvPr/>
        </p:nvSpPr>
        <p:spPr>
          <a:xfrm>
            <a:off x="6689665" y="4989152"/>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53" name="Snip and Round Single Corner Rectangle 52"/>
          <p:cNvSpPr/>
          <p:nvPr/>
        </p:nvSpPr>
        <p:spPr>
          <a:xfrm>
            <a:off x="6842065" y="5141552"/>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Tasks</a:t>
            </a:r>
          </a:p>
        </p:txBody>
      </p:sp>
      <p:sp>
        <p:nvSpPr>
          <p:cNvPr id="54" name="TextBox 53"/>
          <p:cNvSpPr txBox="1"/>
          <p:nvPr/>
        </p:nvSpPr>
        <p:spPr>
          <a:xfrm>
            <a:off x="6735328" y="5916365"/>
            <a:ext cx="1968844" cy="492443"/>
          </a:xfrm>
          <a:prstGeom prst="rect">
            <a:avLst/>
          </a:prstGeom>
          <a:noFill/>
        </p:spPr>
        <p:txBody>
          <a:bodyPr wrap="square" rtlCol="0">
            <a:spAutoFit/>
          </a:bodyPr>
          <a:lstStyle/>
          <a:p>
            <a:r>
              <a:rPr lang="en-US" sz="1300" dirty="0"/>
              <a:t>Launch task via Task Scheduler</a:t>
            </a:r>
          </a:p>
        </p:txBody>
      </p:sp>
      <p:cxnSp>
        <p:nvCxnSpPr>
          <p:cNvPr id="55" name="Straight Arrow Connector 54"/>
          <p:cNvCxnSpPr/>
          <p:nvPr/>
        </p:nvCxnSpPr>
        <p:spPr>
          <a:xfrm flipV="1">
            <a:off x="5521426" y="5043885"/>
            <a:ext cx="733180" cy="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3797254" y="2030847"/>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7" name="Oval 56"/>
          <p:cNvSpPr/>
          <p:nvPr/>
        </p:nvSpPr>
        <p:spPr>
          <a:xfrm>
            <a:off x="2741125" y="2366163"/>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58" name="Oval 57"/>
          <p:cNvSpPr/>
          <p:nvPr/>
        </p:nvSpPr>
        <p:spPr>
          <a:xfrm>
            <a:off x="4487559" y="4193455"/>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9" name="Oval 58"/>
          <p:cNvSpPr/>
          <p:nvPr/>
        </p:nvSpPr>
        <p:spPr>
          <a:xfrm>
            <a:off x="7625225" y="4410797"/>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0" name="TextBox 59"/>
          <p:cNvSpPr txBox="1"/>
          <p:nvPr/>
        </p:nvSpPr>
        <p:spPr>
          <a:xfrm>
            <a:off x="6209035" y="4261392"/>
            <a:ext cx="1762897" cy="369332"/>
          </a:xfrm>
          <a:prstGeom prst="rect">
            <a:avLst/>
          </a:prstGeom>
          <a:noFill/>
        </p:spPr>
        <p:txBody>
          <a:bodyPr wrap="square" rtlCol="0">
            <a:spAutoFit/>
          </a:bodyPr>
          <a:lstStyle/>
          <a:p>
            <a:r>
              <a:rPr lang="en-US" sz="1700" b="1" dirty="0"/>
              <a:t>Task</a:t>
            </a:r>
            <a:r>
              <a:rPr lang="en-US" dirty="0"/>
              <a:t> </a:t>
            </a:r>
            <a:r>
              <a:rPr lang="en-US" sz="1700" b="1" dirty="0"/>
              <a:t>Scheduler</a:t>
            </a:r>
          </a:p>
        </p:txBody>
      </p:sp>
      <p:sp>
        <p:nvSpPr>
          <p:cNvPr id="16" name="Rectangle 15"/>
          <p:cNvSpPr/>
          <p:nvPr/>
        </p:nvSpPr>
        <p:spPr>
          <a:xfrm>
            <a:off x="6254606" y="2296941"/>
            <a:ext cx="2082086" cy="7248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412727" y="2440729"/>
            <a:ext cx="1777286" cy="369332"/>
          </a:xfrm>
          <a:prstGeom prst="rect">
            <a:avLst/>
          </a:prstGeom>
          <a:noFill/>
        </p:spPr>
        <p:txBody>
          <a:bodyPr wrap="square" rtlCol="0">
            <a:spAutoFit/>
          </a:bodyPr>
          <a:lstStyle/>
          <a:p>
            <a:r>
              <a:rPr lang="en-US" dirty="0"/>
              <a:t>Cluster Manager</a:t>
            </a:r>
          </a:p>
        </p:txBody>
      </p:sp>
      <p:sp>
        <p:nvSpPr>
          <p:cNvPr id="65" name="Rectangle 64"/>
          <p:cNvSpPr/>
          <p:nvPr/>
        </p:nvSpPr>
        <p:spPr>
          <a:xfrm>
            <a:off x="9018371" y="784337"/>
            <a:ext cx="1540476" cy="13580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accent6">
                    <a:lumMod val="50000"/>
                  </a:schemeClr>
                </a:solidFill>
              </a:rPr>
              <a:t>Worker Node</a:t>
            </a:r>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p:txBody>
      </p:sp>
      <p:sp>
        <p:nvSpPr>
          <p:cNvPr id="66" name="Rectangle 65"/>
          <p:cNvSpPr/>
          <p:nvPr/>
        </p:nvSpPr>
        <p:spPr>
          <a:xfrm>
            <a:off x="9108988" y="1227011"/>
            <a:ext cx="1367481" cy="7564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100" b="1" dirty="0">
                <a:solidFill>
                  <a:schemeClr val="tx1"/>
                </a:solidFill>
              </a:rPr>
              <a:t>Executor</a:t>
            </a:r>
          </a:p>
          <a:p>
            <a:endParaRPr lang="en-US" sz="1100" b="1" dirty="0">
              <a:solidFill>
                <a:schemeClr val="tx1"/>
              </a:solidFill>
            </a:endParaRPr>
          </a:p>
          <a:p>
            <a:endParaRPr lang="en-US" sz="1100" b="1" dirty="0"/>
          </a:p>
          <a:p>
            <a:endParaRPr lang="en-US" sz="1100" b="1" dirty="0"/>
          </a:p>
        </p:txBody>
      </p:sp>
      <p:sp>
        <p:nvSpPr>
          <p:cNvPr id="67" name="Rounded Rectangle 66"/>
          <p:cNvSpPr/>
          <p:nvPr/>
        </p:nvSpPr>
        <p:spPr>
          <a:xfrm>
            <a:off x="9199604" y="1580683"/>
            <a:ext cx="589005" cy="342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Task</a:t>
            </a:r>
          </a:p>
        </p:txBody>
      </p:sp>
      <p:sp>
        <p:nvSpPr>
          <p:cNvPr id="68" name="Rounded Rectangle 67"/>
          <p:cNvSpPr/>
          <p:nvPr/>
        </p:nvSpPr>
        <p:spPr>
          <a:xfrm>
            <a:off x="9838036" y="1580683"/>
            <a:ext cx="589005" cy="342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Task</a:t>
            </a:r>
          </a:p>
        </p:txBody>
      </p:sp>
      <p:sp>
        <p:nvSpPr>
          <p:cNvPr id="70" name="Rectangle 69"/>
          <p:cNvSpPr/>
          <p:nvPr/>
        </p:nvSpPr>
        <p:spPr>
          <a:xfrm>
            <a:off x="9026606" y="3010758"/>
            <a:ext cx="1540476" cy="13580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accent6">
                    <a:lumMod val="50000"/>
                  </a:schemeClr>
                </a:solidFill>
              </a:rPr>
              <a:t>Worker Node</a:t>
            </a:r>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p:txBody>
      </p:sp>
      <p:sp>
        <p:nvSpPr>
          <p:cNvPr id="71" name="Rounded Rectangle 70"/>
          <p:cNvSpPr/>
          <p:nvPr/>
        </p:nvSpPr>
        <p:spPr>
          <a:xfrm>
            <a:off x="9207839" y="3807104"/>
            <a:ext cx="589005" cy="342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Task</a:t>
            </a:r>
          </a:p>
        </p:txBody>
      </p:sp>
      <p:sp>
        <p:nvSpPr>
          <p:cNvPr id="72" name="Rounded Rectangle 71"/>
          <p:cNvSpPr/>
          <p:nvPr/>
        </p:nvSpPr>
        <p:spPr>
          <a:xfrm>
            <a:off x="9846271" y="3807104"/>
            <a:ext cx="589005" cy="342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Task</a:t>
            </a:r>
          </a:p>
        </p:txBody>
      </p:sp>
      <p:cxnSp>
        <p:nvCxnSpPr>
          <p:cNvPr id="74" name="Straight Arrow Connector 73"/>
          <p:cNvCxnSpPr>
            <a:stCxn id="16" idx="3"/>
          </p:cNvCxnSpPr>
          <p:nvPr/>
        </p:nvCxnSpPr>
        <p:spPr>
          <a:xfrm flipV="1">
            <a:off x="8336692" y="1872599"/>
            <a:ext cx="681679" cy="786749"/>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75"/>
          <p:cNvCxnSpPr/>
          <p:nvPr/>
        </p:nvCxnSpPr>
        <p:spPr>
          <a:xfrm>
            <a:off x="8334310" y="2850876"/>
            <a:ext cx="684061" cy="625373"/>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78" name="Oval 77"/>
          <p:cNvSpPr/>
          <p:nvPr/>
        </p:nvSpPr>
        <p:spPr>
          <a:xfrm>
            <a:off x="8554154" y="2070700"/>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79" name="Oval 78"/>
          <p:cNvSpPr/>
          <p:nvPr/>
        </p:nvSpPr>
        <p:spPr>
          <a:xfrm>
            <a:off x="8554154" y="3030232"/>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81" name="Curved Connector 80"/>
          <p:cNvCxnSpPr/>
          <p:nvPr/>
        </p:nvCxnSpPr>
        <p:spPr>
          <a:xfrm flipV="1">
            <a:off x="4048120" y="1453788"/>
            <a:ext cx="4970251" cy="860498"/>
          </a:xfrm>
          <a:prstGeom prst="curvedConnector3">
            <a:avLst>
              <a:gd name="adj1" fmla="val 7570"/>
            </a:avLst>
          </a:prstGeom>
          <a:ln w="28575">
            <a:headEnd type="triangle"/>
            <a:tailEnd type="triangle"/>
          </a:ln>
        </p:spPr>
        <p:style>
          <a:lnRef idx="3">
            <a:schemeClr val="dk1"/>
          </a:lnRef>
          <a:fillRef idx="0">
            <a:schemeClr val="dk1"/>
          </a:fillRef>
          <a:effectRef idx="2">
            <a:schemeClr val="dk1"/>
          </a:effectRef>
          <a:fontRef idx="minor">
            <a:schemeClr val="tx1"/>
          </a:fontRef>
        </p:style>
      </p:cxnSp>
      <p:cxnSp>
        <p:nvCxnSpPr>
          <p:cNvPr id="113" name="Curved Connector 112"/>
          <p:cNvCxnSpPr>
            <a:endCxn id="70" idx="1"/>
          </p:cNvCxnSpPr>
          <p:nvPr/>
        </p:nvCxnSpPr>
        <p:spPr>
          <a:xfrm>
            <a:off x="4097935" y="2632257"/>
            <a:ext cx="4928671" cy="1057550"/>
          </a:xfrm>
          <a:prstGeom prst="curvedConnector3">
            <a:avLst>
              <a:gd name="adj1" fmla="val 9886"/>
            </a:avLst>
          </a:prstGeom>
          <a:ln w="28575">
            <a:headEnd type="triangle"/>
            <a:tailEnd type="triangle"/>
          </a:ln>
        </p:spPr>
        <p:style>
          <a:lnRef idx="3">
            <a:schemeClr val="dk1"/>
          </a:lnRef>
          <a:fillRef idx="0">
            <a:schemeClr val="dk1"/>
          </a:fillRef>
          <a:effectRef idx="2">
            <a:schemeClr val="dk1"/>
          </a:effectRef>
          <a:fontRef idx="minor">
            <a:schemeClr val="tx1"/>
          </a:fontRef>
        </p:style>
      </p:cxnSp>
      <p:sp>
        <p:nvSpPr>
          <p:cNvPr id="130" name="Oval 129"/>
          <p:cNvSpPr/>
          <p:nvPr/>
        </p:nvSpPr>
        <p:spPr>
          <a:xfrm>
            <a:off x="6783599" y="1394594"/>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1" name="Oval 130"/>
          <p:cNvSpPr/>
          <p:nvPr/>
        </p:nvSpPr>
        <p:spPr>
          <a:xfrm>
            <a:off x="6783598" y="3476249"/>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2" name="Rectangle 131"/>
          <p:cNvSpPr/>
          <p:nvPr/>
        </p:nvSpPr>
        <p:spPr>
          <a:xfrm>
            <a:off x="9967784" y="1221709"/>
            <a:ext cx="504565" cy="199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Cache</a:t>
            </a:r>
          </a:p>
        </p:txBody>
      </p:sp>
      <p:sp>
        <p:nvSpPr>
          <p:cNvPr id="133" name="Rectangle 132"/>
          <p:cNvSpPr/>
          <p:nvPr/>
        </p:nvSpPr>
        <p:spPr>
          <a:xfrm>
            <a:off x="9953364" y="3441857"/>
            <a:ext cx="504565" cy="199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Cache</a:t>
            </a:r>
          </a:p>
        </p:txBody>
      </p:sp>
      <p:sp>
        <p:nvSpPr>
          <p:cNvPr id="134" name="Oval 133"/>
          <p:cNvSpPr/>
          <p:nvPr/>
        </p:nvSpPr>
        <p:spPr>
          <a:xfrm>
            <a:off x="7306314" y="1370187"/>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35" name="Oval 134"/>
          <p:cNvSpPr/>
          <p:nvPr/>
        </p:nvSpPr>
        <p:spPr>
          <a:xfrm>
            <a:off x="7275221" y="3518018"/>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cxnSp>
        <p:nvCxnSpPr>
          <p:cNvPr id="137" name="Straight Arrow Connector 136"/>
          <p:cNvCxnSpPr/>
          <p:nvPr/>
        </p:nvCxnSpPr>
        <p:spPr>
          <a:xfrm>
            <a:off x="6711806" y="1751966"/>
            <a:ext cx="424248"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38" name="Straight Arrow Connector 137"/>
          <p:cNvCxnSpPr/>
          <p:nvPr/>
        </p:nvCxnSpPr>
        <p:spPr>
          <a:xfrm>
            <a:off x="6666236" y="3835454"/>
            <a:ext cx="424248"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40" name="Straight Arrow Connector 139"/>
          <p:cNvCxnSpPr/>
          <p:nvPr/>
        </p:nvCxnSpPr>
        <p:spPr>
          <a:xfrm flipH="1">
            <a:off x="7275222" y="1751966"/>
            <a:ext cx="40968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42" name="Straight Arrow Connector 141"/>
          <p:cNvCxnSpPr/>
          <p:nvPr/>
        </p:nvCxnSpPr>
        <p:spPr>
          <a:xfrm flipH="1">
            <a:off x="7210529" y="3855910"/>
            <a:ext cx="40968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43" name="Rounded Rectangle 142"/>
          <p:cNvSpPr/>
          <p:nvPr/>
        </p:nvSpPr>
        <p:spPr>
          <a:xfrm>
            <a:off x="3342307" y="3363279"/>
            <a:ext cx="845926" cy="3877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Action Operation</a:t>
            </a:r>
          </a:p>
        </p:txBody>
      </p:sp>
      <p:sp>
        <p:nvSpPr>
          <p:cNvPr id="145" name="TextBox 144"/>
          <p:cNvSpPr txBox="1"/>
          <p:nvPr/>
        </p:nvSpPr>
        <p:spPr>
          <a:xfrm>
            <a:off x="4496692" y="57235"/>
            <a:ext cx="3036153" cy="369332"/>
          </a:xfrm>
          <a:prstGeom prst="rect">
            <a:avLst/>
          </a:prstGeom>
          <a:noFill/>
        </p:spPr>
        <p:txBody>
          <a:bodyPr wrap="square" rtlCol="0">
            <a:spAutoFit/>
          </a:bodyPr>
          <a:lstStyle/>
          <a:p>
            <a:r>
              <a:rPr lang="en-US" b="1" dirty="0">
                <a:solidFill>
                  <a:srgbClr val="FF0000"/>
                </a:solidFill>
              </a:rPr>
              <a:t>Spark Execution Architecture</a:t>
            </a:r>
          </a:p>
        </p:txBody>
      </p:sp>
      <p:cxnSp>
        <p:nvCxnSpPr>
          <p:cNvPr id="24" name="Curved Connector 23"/>
          <p:cNvCxnSpPr/>
          <p:nvPr/>
        </p:nvCxnSpPr>
        <p:spPr>
          <a:xfrm rot="5400000">
            <a:off x="3045509" y="1878250"/>
            <a:ext cx="772756" cy="298995"/>
          </a:xfrm>
          <a:prstGeom prst="curvedConnector3">
            <a:avLst>
              <a:gd name="adj1" fmla="val 50000"/>
            </a:avLst>
          </a:prstGeom>
          <a:ln w="28575">
            <a:tailEnd type="triangle"/>
          </a:ln>
        </p:spPr>
        <p:style>
          <a:lnRef idx="3">
            <a:schemeClr val="dk1"/>
          </a:lnRef>
          <a:fillRef idx="0">
            <a:schemeClr val="dk1"/>
          </a:fillRef>
          <a:effectRef idx="2">
            <a:schemeClr val="dk1"/>
          </a:effectRef>
          <a:fontRef idx="minor">
            <a:schemeClr val="tx1"/>
          </a:fontRef>
        </p:style>
      </p:cxnSp>
      <p:cxnSp>
        <p:nvCxnSpPr>
          <p:cNvPr id="154" name="Straight Arrow Connector 153"/>
          <p:cNvCxnSpPr/>
          <p:nvPr/>
        </p:nvCxnSpPr>
        <p:spPr>
          <a:xfrm>
            <a:off x="4902034" y="2673893"/>
            <a:ext cx="1303144"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63" name="Oval 62"/>
          <p:cNvSpPr/>
          <p:nvPr/>
        </p:nvSpPr>
        <p:spPr>
          <a:xfrm>
            <a:off x="5496691" y="2526300"/>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30533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5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3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3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7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74"/>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73"/>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81"/>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13"/>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30"/>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37"/>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31"/>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3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14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3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42"/>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13" grpId="0" animBg="1"/>
      <p:bldP spid="15" grpId="0" animBg="1"/>
      <p:bldP spid="17" grpId="0"/>
      <p:bldP spid="21" grpId="0" animBg="1"/>
      <p:bldP spid="22" grpId="0"/>
      <p:bldP spid="26" grpId="0" animBg="1"/>
      <p:bldP spid="28" grpId="0" animBg="1"/>
      <p:bldP spid="29" grpId="0" animBg="1"/>
      <p:bldP spid="30" grpId="0" animBg="1"/>
      <p:bldP spid="31" grpId="0" animBg="1"/>
      <p:bldP spid="32" grpId="0" animBg="1"/>
      <p:bldP spid="36" grpId="0"/>
      <p:bldP spid="37" grpId="0" animBg="1"/>
      <p:bldP spid="38" grpId="0" animBg="1"/>
      <p:bldP spid="39" grpId="0" animBg="1"/>
      <p:bldP spid="40" grpId="0" animBg="1"/>
      <p:bldP spid="50" grpId="0" animBg="1"/>
      <p:bldP spid="51" grpId="0" animBg="1"/>
      <p:bldP spid="52" grpId="0" animBg="1"/>
      <p:bldP spid="53" grpId="0" animBg="1"/>
      <p:bldP spid="54" grpId="0"/>
      <p:bldP spid="56" grpId="0" animBg="1"/>
      <p:bldP spid="57" grpId="0" animBg="1"/>
      <p:bldP spid="58" grpId="0" animBg="1"/>
      <p:bldP spid="59" grpId="0" animBg="1"/>
      <p:bldP spid="60" grpId="0"/>
      <p:bldP spid="16" grpId="0" animBg="1"/>
      <p:bldP spid="19" grpId="0"/>
      <p:bldP spid="65" grpId="0" animBg="1"/>
      <p:bldP spid="66" grpId="0" animBg="1"/>
      <p:bldP spid="67" grpId="0" animBg="1"/>
      <p:bldP spid="68" grpId="0" animBg="1"/>
      <p:bldP spid="70" grpId="0" animBg="1"/>
      <p:bldP spid="71" grpId="0" animBg="1"/>
      <p:bldP spid="72" grpId="0" animBg="1"/>
      <p:bldP spid="78" grpId="0" animBg="1"/>
      <p:bldP spid="79" grpId="0" animBg="1"/>
      <p:bldP spid="130" grpId="0" animBg="1"/>
      <p:bldP spid="131" grpId="0" animBg="1"/>
      <p:bldP spid="132" grpId="0" animBg="1"/>
      <p:bldP spid="133" grpId="0" animBg="1"/>
      <p:bldP spid="134" grpId="0" animBg="1"/>
      <p:bldP spid="135" grpId="0" animBg="1"/>
      <p:bldP spid="143" grpId="0" animBg="1"/>
      <p:bldP spid="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234" y="406374"/>
            <a:ext cx="11236411" cy="5632311"/>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handle these problems, engineers developed different systems at different times (Hive, Storm, Impala, </a:t>
            </a:r>
            <a:r>
              <a:rPr lang="en-US" dirty="0" err="1"/>
              <a:t>Giraph</a:t>
            </a:r>
            <a:r>
              <a:rPr lang="en-US" dirty="0"/>
              <a:t>, Mahout etc). Each of these systems have their own APIs and cluster configurations. This adds further operational complexity of Hadoop Map Reduce Systems.</a:t>
            </a:r>
          </a:p>
          <a:p>
            <a:pPr marL="285750" indent="-285750" algn="just">
              <a:buFont typeface="Arial" panose="020B0604020202020204" pitchFamily="34" charset="0"/>
              <a:buChar char="•"/>
            </a:pPr>
            <a:r>
              <a:rPr lang="en-US" dirty="0"/>
              <a:t>So the idea was to develop a  single unified system having capabilities to solve all these problems. </a:t>
            </a:r>
          </a:p>
          <a:p>
            <a:pPr marL="285750" indent="-285750" algn="just">
              <a:buFont typeface="Arial" panose="020B0604020202020204" pitchFamily="34" charset="0"/>
              <a:buChar char="•"/>
            </a:pPr>
            <a:r>
              <a:rPr lang="en-US" dirty="0"/>
              <a:t>2009, The researchers at UC Berkeley who had previously worked on Hadoop MapReduce took on this challenge with a project and they call it Spark.</a:t>
            </a:r>
          </a:p>
          <a:p>
            <a:pPr marL="285750" indent="-285750" algn="just">
              <a:buFont typeface="Arial" panose="020B0604020202020204" pitchFamily="34" charset="0"/>
              <a:buChar char="•"/>
            </a:pPr>
            <a:r>
              <a:rPr lang="en-US" dirty="0"/>
              <a:t>Ideas from Hadoop MapReduce are borrowed but enhanced in the Spark Project.</a:t>
            </a:r>
          </a:p>
          <a:p>
            <a:pPr marL="285750" indent="-285750" algn="just">
              <a:buFont typeface="Arial" panose="020B0604020202020204" pitchFamily="34" charset="0"/>
              <a:buChar char="•"/>
            </a:pPr>
            <a:r>
              <a:rPr lang="en-US" dirty="0"/>
              <a:t>Spark was developed as highly fault-tolerant, massively parallel, in-memory processing support, easy APIs in multiple language in  unified manner.</a:t>
            </a:r>
          </a:p>
          <a:p>
            <a:pPr marL="285750" indent="-285750">
              <a:buFont typeface="Arial" panose="020B0604020202020204" pitchFamily="34" charset="0"/>
              <a:buChar char="•"/>
            </a:pPr>
            <a:r>
              <a:rPr lang="en-US" dirty="0"/>
              <a:t>By 2013, Spark had gained widespread use and popularity. Some of its creators donated the Spark project to the ASF and formed a company called </a:t>
            </a:r>
            <a:r>
              <a:rPr lang="en-US" dirty="0" err="1"/>
              <a:t>Databricks</a:t>
            </a:r>
            <a:r>
              <a:rPr lang="en-US" dirty="0"/>
              <a:t>.</a:t>
            </a:r>
          </a:p>
          <a:p>
            <a:pPr marL="285750" indent="-285750">
              <a:buFont typeface="Arial" panose="020B0604020202020204" pitchFamily="34" charset="0"/>
              <a:buChar char="•"/>
            </a:pPr>
            <a:r>
              <a:rPr lang="en-US" dirty="0"/>
              <a:t>Databricks and the community of open source developers worked to release Apache Spark 1.0 in May 2014.</a:t>
            </a:r>
          </a:p>
          <a:p>
            <a:pPr marL="285750" indent="-285750">
              <a:buFont typeface="Arial" panose="020B0604020202020204" pitchFamily="34" charset="0"/>
              <a:buChar char="•"/>
            </a:pPr>
            <a:endParaRPr lang="en-US" dirty="0"/>
          </a:p>
          <a:p>
            <a:r>
              <a:rPr lang="en-US" dirty="0"/>
              <a:t>0.5 </a:t>
            </a:r>
            <a:r>
              <a:rPr lang="en-US" dirty="0">
                <a:sym typeface="Wingdings" panose="05000000000000000000" pitchFamily="2" charset="2"/>
              </a:rPr>
              <a:t>June 2012</a:t>
            </a:r>
            <a:endParaRPr lang="en-US" dirty="0"/>
          </a:p>
          <a:p>
            <a:r>
              <a:rPr lang="en-US" dirty="0"/>
              <a:t>1.0 </a:t>
            </a:r>
            <a:r>
              <a:rPr lang="en-US" dirty="0">
                <a:sym typeface="Wingdings" panose="05000000000000000000" pitchFamily="2" charset="2"/>
              </a:rPr>
              <a:t> May 2014</a:t>
            </a:r>
          </a:p>
          <a:p>
            <a:r>
              <a:rPr lang="en-US" dirty="0">
                <a:sym typeface="Wingdings" panose="05000000000000000000" pitchFamily="2" charset="2"/>
              </a:rPr>
              <a:t>1.5  Sep 2015</a:t>
            </a:r>
          </a:p>
          <a:p>
            <a:r>
              <a:rPr lang="en-US" dirty="0">
                <a:sym typeface="Wingdings" panose="05000000000000000000" pitchFamily="2" charset="2"/>
              </a:rPr>
              <a:t>2.0 July 2016</a:t>
            </a:r>
          </a:p>
          <a:p>
            <a:r>
              <a:rPr lang="en-US" dirty="0">
                <a:sym typeface="Wingdings" panose="05000000000000000000" pitchFamily="2" charset="2"/>
              </a:rPr>
              <a:t>2.4 Nov 2018</a:t>
            </a:r>
          </a:p>
          <a:p>
            <a:r>
              <a:rPr lang="en-US" dirty="0">
                <a:sym typeface="Wingdings" panose="05000000000000000000" pitchFamily="2" charset="2"/>
              </a:rPr>
              <a:t>3.0 June 2020</a:t>
            </a:r>
          </a:p>
          <a:p>
            <a:r>
              <a:rPr lang="en-US" dirty="0">
                <a:sym typeface="Wingdings" panose="05000000000000000000" pitchFamily="2" charset="2"/>
              </a:rPr>
              <a:t>3.1 Mar 2021</a:t>
            </a:r>
            <a:endParaRPr lang="en-US" dirty="0"/>
          </a:p>
        </p:txBody>
      </p:sp>
    </p:spTree>
    <p:extLst>
      <p:ext uri="{BB962C8B-B14F-4D97-AF65-F5344CB8AC3E}">
        <p14:creationId xmlns:p14="http://schemas.microsoft.com/office/powerpoint/2010/main" val="141662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242947" y="5077180"/>
            <a:ext cx="11679879" cy="14745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
            </a:pPr>
            <a:endParaRPr lang="en-US" sz="1500" dirty="0"/>
          </a:p>
        </p:txBody>
      </p:sp>
      <p:sp>
        <p:nvSpPr>
          <p:cNvPr id="11" name="Content Placeholder 2"/>
          <p:cNvSpPr txBox="1">
            <a:spLocks/>
          </p:cNvSpPr>
          <p:nvPr/>
        </p:nvSpPr>
        <p:spPr>
          <a:xfrm>
            <a:off x="103611" y="0"/>
            <a:ext cx="10102836" cy="70313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
            </a:pPr>
            <a:r>
              <a:rPr lang="en-US" sz="1500" dirty="0"/>
              <a:t>Follows master-slave architecture.</a:t>
            </a:r>
          </a:p>
          <a:p>
            <a:pPr algn="just">
              <a:buFont typeface="Wingdings" panose="05000000000000000000" pitchFamily="2" charset="2"/>
              <a:buChar char="§"/>
            </a:pPr>
            <a:r>
              <a:rPr lang="en-US" sz="1500" dirty="0"/>
              <a:t>Client submits user application code to Driver. (1)</a:t>
            </a:r>
          </a:p>
          <a:p>
            <a:pPr algn="just">
              <a:buFont typeface="Wingdings" panose="05000000000000000000" pitchFamily="2" charset="2"/>
              <a:buChar char="§"/>
            </a:pPr>
            <a:r>
              <a:rPr lang="en-US" sz="1500" dirty="0"/>
              <a:t>JVM Is created. (2)</a:t>
            </a:r>
          </a:p>
          <a:p>
            <a:pPr algn="just">
              <a:buFont typeface="Wingdings" panose="05000000000000000000" pitchFamily="2" charset="2"/>
              <a:buChar char="§"/>
            </a:pPr>
            <a:r>
              <a:rPr lang="en-US" sz="1500" dirty="0"/>
              <a:t>Spark Context is created in the JVM of driver program. Only one active SC per JVM. (3)</a:t>
            </a:r>
          </a:p>
          <a:p>
            <a:pPr algn="just">
              <a:buFont typeface="Wingdings" panose="05000000000000000000" pitchFamily="2" charset="2"/>
              <a:buChar char="§"/>
            </a:pPr>
            <a:r>
              <a:rPr lang="en-US" sz="1500" dirty="0"/>
              <a:t>Driver implicitly converts the user code into logically DAG(Directed Acyclic Graph) using DAG scheduler. (4)</a:t>
            </a:r>
          </a:p>
          <a:p>
            <a:pPr lvl="1" algn="just"/>
            <a:r>
              <a:rPr lang="en-US" sz="1500" dirty="0"/>
              <a:t>DAG Scheduler performs optimizations such as pipelining transformations and then it converts the logical graph DAG into Physical executing plan with many stages.</a:t>
            </a:r>
          </a:p>
          <a:p>
            <a:pPr lvl="1" algn="just"/>
            <a:r>
              <a:rPr lang="en-US" sz="1500" dirty="0"/>
              <a:t>After creating physical executing plans, it creates Physical executing units called tasks under each stage.</a:t>
            </a:r>
          </a:p>
          <a:p>
            <a:pPr algn="just">
              <a:buFont typeface="Wingdings" panose="05000000000000000000" pitchFamily="2" charset="2"/>
              <a:buChar char="§"/>
            </a:pPr>
            <a:r>
              <a:rPr lang="en-US" sz="1500" dirty="0"/>
              <a:t>The</a:t>
            </a:r>
            <a:r>
              <a:rPr lang="en-US" sz="1600" dirty="0"/>
              <a:t> stages pass on to Task Scheduler. It launces task through cluster manager. (5)</a:t>
            </a:r>
          </a:p>
          <a:p>
            <a:pPr algn="just">
              <a:spcBef>
                <a:spcPts val="0"/>
              </a:spcBef>
              <a:buFont typeface="Wingdings" panose="05000000000000000000" pitchFamily="2" charset="2"/>
              <a:buChar char="§"/>
            </a:pPr>
            <a:r>
              <a:rPr lang="en-US" sz="1500" dirty="0"/>
              <a:t>Now driver via Spark Context talks to the cluster manager and negotiates resources. It request for worker nodes and executors in the cluster. (6) (7)</a:t>
            </a:r>
          </a:p>
          <a:p>
            <a:pPr lvl="1" algn="just">
              <a:spcBef>
                <a:spcPts val="0"/>
              </a:spcBef>
            </a:pPr>
            <a:r>
              <a:rPr lang="en-US" sz="1500" dirty="0"/>
              <a:t>Spark is agnostic to the underlying cluster manager. As long as it can acquire executor processes, and these communicate with each other, it is relatively easy to run it even on a cluster manager that also supports other applications (e.g. </a:t>
            </a:r>
            <a:r>
              <a:rPr lang="en-US" sz="1500" dirty="0" err="1"/>
              <a:t>Mesos</a:t>
            </a:r>
            <a:r>
              <a:rPr lang="en-US" sz="1500" dirty="0"/>
              <a:t>/YARN).</a:t>
            </a:r>
          </a:p>
          <a:p>
            <a:pPr lvl="1" algn="just">
              <a:spcBef>
                <a:spcPts val="0"/>
              </a:spcBef>
            </a:pPr>
            <a:r>
              <a:rPr lang="en-US" sz="1500" dirty="0"/>
              <a:t>Cluster Manager allocate resources and instruct executors to execute the job.</a:t>
            </a:r>
          </a:p>
          <a:p>
            <a:pPr lvl="1" algn="just">
              <a:spcBef>
                <a:spcPts val="0"/>
              </a:spcBef>
            </a:pPr>
            <a:r>
              <a:rPr lang="en-US" sz="1500" dirty="0"/>
              <a:t>Also track the submitted jobs and report back the status of the job to the driver.</a:t>
            </a:r>
          </a:p>
          <a:p>
            <a:pPr algn="just">
              <a:buFont typeface="Wingdings" panose="05000000000000000000" pitchFamily="2" charset="2"/>
              <a:buChar char="§"/>
            </a:pPr>
            <a:r>
              <a:rPr lang="en-US" sz="1500" dirty="0"/>
              <a:t>Driver sends application code  and dependencies(defined by jar or Python files passed to the SparkContext) to executors. (8)</a:t>
            </a:r>
          </a:p>
          <a:p>
            <a:pPr algn="just">
              <a:buFont typeface="Wingdings" panose="05000000000000000000" pitchFamily="2" charset="2"/>
              <a:buChar char="§"/>
            </a:pPr>
            <a:r>
              <a:rPr lang="en-US" sz="1500" dirty="0"/>
              <a:t>Finally driver also send the tasks to the executors to run.</a:t>
            </a:r>
          </a:p>
          <a:p>
            <a:pPr algn="just">
              <a:buFont typeface="Wingdings" panose="05000000000000000000" pitchFamily="2" charset="2"/>
              <a:buChar char="§"/>
            </a:pPr>
            <a:r>
              <a:rPr lang="en-US" sz="1600" dirty="0"/>
              <a:t>Job resources which we are trying to pass as part of execution can be cached at Worker Nodes. One of the job resource can be our code itself. </a:t>
            </a:r>
          </a:p>
          <a:p>
            <a:pPr algn="just">
              <a:buFont typeface="Wingdings" panose="05000000000000000000" pitchFamily="2" charset="2"/>
              <a:buChar char="§"/>
            </a:pPr>
            <a:r>
              <a:rPr lang="en-US" sz="1500" dirty="0"/>
              <a:t>All the executors start to register themselves with the drivers so that driver will have a complete view of the executors.</a:t>
            </a:r>
          </a:p>
          <a:p>
            <a:pPr algn="just">
              <a:buFont typeface="Wingdings" panose="05000000000000000000" pitchFamily="2" charset="2"/>
              <a:buChar char="§"/>
            </a:pPr>
            <a:r>
              <a:rPr lang="en-US" sz="1500" dirty="0"/>
              <a:t>Executors now start executing the tasks that are assigned by the driver program.</a:t>
            </a:r>
          </a:p>
          <a:p>
            <a:pPr algn="just">
              <a:buFont typeface="Wingdings" panose="05000000000000000000" pitchFamily="2" charset="2"/>
              <a:buChar char="§"/>
            </a:pPr>
            <a:r>
              <a:rPr lang="en-US" sz="1500" dirty="0"/>
              <a:t>When application is running, the driver program will monitor the set of executors that runs. Driver also schedules the future tasks based on data placement.</a:t>
            </a:r>
          </a:p>
          <a:p>
            <a:pPr algn="just">
              <a:buFont typeface="Wingdings" panose="05000000000000000000" pitchFamily="2" charset="2"/>
              <a:buChar char="§"/>
            </a:pPr>
            <a:r>
              <a:rPr lang="en-US" sz="1500" dirty="0"/>
              <a:t>After execution, the result returns back to the Spark Context. (9)</a:t>
            </a:r>
          </a:p>
          <a:p>
            <a:pPr algn="just">
              <a:buFont typeface="Wingdings" panose="05000000000000000000" pitchFamily="2" charset="2"/>
              <a:buChar char="§"/>
            </a:pPr>
            <a:endParaRPr lang="en-US" sz="1500" dirty="0"/>
          </a:p>
          <a:p>
            <a:pPr algn="just">
              <a:buFont typeface="Wingdings" panose="05000000000000000000" pitchFamily="2" charset="2"/>
              <a:buChar char="§"/>
            </a:pPr>
            <a:endParaRPr lang="en-US" sz="1500" dirty="0"/>
          </a:p>
        </p:txBody>
      </p:sp>
    </p:spTree>
    <p:extLst>
      <p:ext uri="{BB962C8B-B14F-4D97-AF65-F5344CB8AC3E}">
        <p14:creationId xmlns:p14="http://schemas.microsoft.com/office/powerpoint/2010/main" val="4684937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048" y="303258"/>
            <a:ext cx="11404767" cy="2308324"/>
          </a:xfrm>
          <a:prstGeom prst="rect">
            <a:avLst/>
          </a:prstGeom>
        </p:spPr>
        <p:txBody>
          <a:bodyPr wrap="square">
            <a:spAutoFit/>
          </a:bodyPr>
          <a:lstStyle/>
          <a:p>
            <a:pPr algn="just"/>
            <a:r>
              <a:rPr lang="en-US" b="1" dirty="0"/>
              <a:t>Cluster Manager Types:</a:t>
            </a:r>
          </a:p>
          <a:p>
            <a:r>
              <a:rPr lang="en-US" dirty="0"/>
              <a:t>The system currently supports several cluster managers:</a:t>
            </a:r>
          </a:p>
          <a:p>
            <a:pPr marL="742950" lvl="1" indent="-285750">
              <a:buFont typeface="Arial" panose="020B0604020202020204" pitchFamily="34" charset="0"/>
              <a:buChar char="•"/>
            </a:pPr>
            <a:r>
              <a:rPr lang="en-US" dirty="0"/>
              <a:t>Standalone – a simple cluster manager included with Spark that makes it easy to set up a cluster.</a:t>
            </a:r>
          </a:p>
          <a:p>
            <a:pPr marL="742950" lvl="1" indent="-285750">
              <a:buFont typeface="Arial" panose="020B0604020202020204" pitchFamily="34" charset="0"/>
              <a:buChar char="•"/>
            </a:pPr>
            <a:r>
              <a:rPr lang="en-US" dirty="0"/>
              <a:t>Apache </a:t>
            </a:r>
            <a:r>
              <a:rPr lang="en-US" dirty="0" err="1"/>
              <a:t>Mesos</a:t>
            </a:r>
            <a:r>
              <a:rPr lang="en-US" dirty="0"/>
              <a:t> – a general cluster manager that can also run Hadoop MapReduce and service applications.</a:t>
            </a:r>
          </a:p>
          <a:p>
            <a:pPr marL="742950" lvl="1" indent="-285750">
              <a:buFont typeface="Arial" panose="020B0604020202020204" pitchFamily="34" charset="0"/>
              <a:buChar char="•"/>
            </a:pPr>
            <a:r>
              <a:rPr lang="en-US" dirty="0"/>
              <a:t>Hadoop YARN – the resource manager in Hadoop 2.</a:t>
            </a:r>
          </a:p>
          <a:p>
            <a:pPr marL="742950" lvl="1" indent="-285750">
              <a:buFont typeface="Arial" panose="020B0604020202020204" pitchFamily="34" charset="0"/>
              <a:buChar char="•"/>
            </a:pPr>
            <a:r>
              <a:rPr lang="en-US" dirty="0"/>
              <a:t>Kubernetes – an open-source system for automating deployment, scaling, and management of containerized applications.</a:t>
            </a:r>
          </a:p>
          <a:p>
            <a:pPr algn="just"/>
            <a:endParaRPr lang="en-US" dirty="0"/>
          </a:p>
        </p:txBody>
      </p:sp>
    </p:spTree>
    <p:extLst>
      <p:ext uri="{BB962C8B-B14F-4D97-AF65-F5344CB8AC3E}">
        <p14:creationId xmlns:p14="http://schemas.microsoft.com/office/powerpoint/2010/main" val="26883578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YARN Cluster Manager</a:t>
            </a:r>
          </a:p>
        </p:txBody>
      </p:sp>
    </p:spTree>
    <p:extLst>
      <p:ext uri="{BB962C8B-B14F-4D97-AF65-F5344CB8AC3E}">
        <p14:creationId xmlns:p14="http://schemas.microsoft.com/office/powerpoint/2010/main" val="7667967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6193" y="149460"/>
            <a:ext cx="11521440" cy="6463308"/>
          </a:xfrm>
          <a:prstGeom prst="rect">
            <a:avLst/>
          </a:prstGeom>
          <a:noFill/>
        </p:spPr>
        <p:txBody>
          <a:bodyPr wrap="square" rtlCol="0">
            <a:spAutoFit/>
          </a:bodyPr>
          <a:lstStyle/>
          <a:p>
            <a:r>
              <a:rPr lang="en-US" b="1" dirty="0"/>
              <a:t>YARN as Spark Cluster Manager:</a:t>
            </a:r>
          </a:p>
          <a:p>
            <a:pPr marL="285750" indent="-285750">
              <a:buFont typeface="Arial" panose="020B0604020202020204" pitchFamily="34" charset="0"/>
              <a:buChar char="•"/>
            </a:pPr>
            <a:r>
              <a:rPr lang="en-US" dirty="0"/>
              <a:t>Yet Another Resource Negotiator for Hadoop 2.x.</a:t>
            </a:r>
          </a:p>
          <a:p>
            <a:pPr marL="285750" indent="-285750">
              <a:buFont typeface="Arial" panose="020B0604020202020204" pitchFamily="34" charset="0"/>
              <a:buChar char="•"/>
            </a:pPr>
            <a:r>
              <a:rPr lang="en-US" dirty="0"/>
              <a:t>Cluster Management – Used for resource allocation and Scheduling.</a:t>
            </a:r>
          </a:p>
          <a:p>
            <a:pPr marL="285750" indent="-285750">
              <a:buFont typeface="Arial" panose="020B0604020202020204" pitchFamily="34" charset="0"/>
              <a:buChar char="•"/>
            </a:pPr>
            <a:r>
              <a:rPr lang="en-US" dirty="0"/>
              <a:t>It has 3 major components – </a:t>
            </a:r>
          </a:p>
          <a:p>
            <a:pPr marL="800100" lvl="1" indent="-342900">
              <a:buFont typeface="Wingdings" panose="05000000000000000000" pitchFamily="2" charset="2"/>
              <a:buChar char="ü"/>
            </a:pPr>
            <a:r>
              <a:rPr lang="en-US" dirty="0"/>
              <a:t>Resource Manager </a:t>
            </a:r>
          </a:p>
          <a:p>
            <a:pPr marL="800100" lvl="1" indent="-342900">
              <a:buFont typeface="Wingdings" panose="05000000000000000000" pitchFamily="2" charset="2"/>
              <a:buChar char="ü"/>
            </a:pPr>
            <a:r>
              <a:rPr lang="en-US" dirty="0"/>
              <a:t>Node Manager</a:t>
            </a:r>
          </a:p>
          <a:p>
            <a:pPr marL="800100" lvl="1" indent="-342900">
              <a:buFont typeface="Wingdings" panose="05000000000000000000" pitchFamily="2" charset="2"/>
              <a:buChar char="ü"/>
            </a:pPr>
            <a:r>
              <a:rPr lang="en-US" dirty="0"/>
              <a:t>Application Master</a:t>
            </a:r>
          </a:p>
          <a:p>
            <a:endParaRPr lang="en-US" dirty="0"/>
          </a:p>
          <a:p>
            <a:r>
              <a:rPr lang="en-US" b="1" dirty="0"/>
              <a:t>Flow: </a:t>
            </a:r>
          </a:p>
          <a:p>
            <a:pPr marL="342900" indent="-342900">
              <a:buAutoNum type="arabicPeriod"/>
            </a:pPr>
            <a:r>
              <a:rPr lang="en-US" dirty="0"/>
              <a:t>Client submit the Spark application. Driver instantiates SparkContext.</a:t>
            </a:r>
          </a:p>
          <a:p>
            <a:pPr marL="342900" indent="-342900">
              <a:buAutoNum type="arabicPeriod"/>
            </a:pPr>
            <a:r>
              <a:rPr lang="en-US" dirty="0"/>
              <a:t>Driver talks to the cluster manager(YARN) and negotiates resources.</a:t>
            </a:r>
          </a:p>
          <a:p>
            <a:pPr marL="342900" indent="-342900">
              <a:buAutoNum type="arabicPeriod"/>
            </a:pPr>
            <a:r>
              <a:rPr lang="en-US" dirty="0"/>
              <a:t>The YARN resource manager search for a Node Manger which will, in turn, launch an </a:t>
            </a:r>
            <a:r>
              <a:rPr lang="en-US" dirty="0" err="1"/>
              <a:t>ApplicationMaster</a:t>
            </a:r>
            <a:r>
              <a:rPr lang="en-US" dirty="0"/>
              <a:t>  for the specific job in a container.</a:t>
            </a:r>
          </a:p>
          <a:p>
            <a:pPr marL="342900" indent="-342900">
              <a:buAutoNum type="arabicPeriod"/>
            </a:pPr>
            <a:r>
              <a:rPr lang="en-US" dirty="0"/>
              <a:t>The </a:t>
            </a:r>
            <a:r>
              <a:rPr lang="en-US" dirty="0" err="1"/>
              <a:t>ApplicationMaster</a:t>
            </a:r>
            <a:r>
              <a:rPr lang="en-US" dirty="0"/>
              <a:t> registers itself with the resource Manager.</a:t>
            </a:r>
          </a:p>
          <a:p>
            <a:pPr marL="342900" indent="-342900">
              <a:buAutoNum type="arabicPeriod"/>
            </a:pPr>
            <a:r>
              <a:rPr lang="en-US" dirty="0"/>
              <a:t>The </a:t>
            </a:r>
            <a:r>
              <a:rPr lang="en-US" dirty="0" err="1"/>
              <a:t>ApplicationMaster</a:t>
            </a:r>
            <a:r>
              <a:rPr lang="en-US" dirty="0"/>
              <a:t> negotiates containers for executors from the </a:t>
            </a:r>
            <a:r>
              <a:rPr lang="en-US" dirty="0" err="1"/>
              <a:t>ResourceManager</a:t>
            </a:r>
            <a:r>
              <a:rPr lang="en-US" dirty="0"/>
              <a:t>. Can request for more resources from RM.</a:t>
            </a:r>
          </a:p>
          <a:p>
            <a:pPr marL="342900" indent="-342900">
              <a:buAutoNum type="arabicPeriod"/>
            </a:pPr>
            <a:r>
              <a:rPr lang="en-US" dirty="0"/>
              <a:t>The </a:t>
            </a:r>
            <a:r>
              <a:rPr lang="en-US" dirty="0" err="1"/>
              <a:t>ApplicationMaster</a:t>
            </a:r>
            <a:r>
              <a:rPr lang="en-US" dirty="0"/>
              <a:t> notifies the Node Managers to launch the containers and executors. Executor then executes the tasks.</a:t>
            </a:r>
          </a:p>
          <a:p>
            <a:pPr marL="342900" indent="-342900">
              <a:buAutoNum type="arabicPeriod"/>
            </a:pPr>
            <a:r>
              <a:rPr lang="en-US" dirty="0"/>
              <a:t>Driver communicates with executors to coordinate the processing of tasks of an application.</a:t>
            </a:r>
          </a:p>
          <a:p>
            <a:pPr marL="342900" indent="-342900">
              <a:buAutoNum type="arabicPeriod"/>
            </a:pPr>
            <a:r>
              <a:rPr lang="en-US" dirty="0"/>
              <a:t>Once the tasks are complete, </a:t>
            </a:r>
            <a:r>
              <a:rPr lang="en-US" dirty="0" err="1"/>
              <a:t>ApplicationMaster</a:t>
            </a:r>
            <a:r>
              <a:rPr lang="en-US" dirty="0"/>
              <a:t> un-registers with the Resource Manager.</a:t>
            </a:r>
          </a:p>
          <a:p>
            <a:r>
              <a:rPr lang="en-US" dirty="0"/>
              <a:t>  </a:t>
            </a:r>
          </a:p>
          <a:p>
            <a:endParaRPr lang="en-US" dirty="0"/>
          </a:p>
          <a:p>
            <a:endParaRPr lang="en-US" dirty="0"/>
          </a:p>
        </p:txBody>
      </p:sp>
    </p:spTree>
    <p:extLst>
      <p:ext uri="{BB962C8B-B14F-4D97-AF65-F5344CB8AC3E}">
        <p14:creationId xmlns:p14="http://schemas.microsoft.com/office/powerpoint/2010/main" val="366182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5766698" y="2865390"/>
            <a:ext cx="1907635" cy="19779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8" name="Rectangle 37"/>
          <p:cNvSpPr/>
          <p:nvPr/>
        </p:nvSpPr>
        <p:spPr>
          <a:xfrm>
            <a:off x="5954231" y="3521617"/>
            <a:ext cx="1621909" cy="12230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300" dirty="0"/>
              <a:t>Container</a:t>
            </a:r>
          </a:p>
          <a:p>
            <a:pPr algn="ctr"/>
            <a:endParaRPr lang="en-US" sz="1300" dirty="0"/>
          </a:p>
          <a:p>
            <a:pPr algn="ctr"/>
            <a:endParaRPr lang="en-US" dirty="0"/>
          </a:p>
          <a:p>
            <a:pPr algn="ctr"/>
            <a:endParaRPr lang="en-US" dirty="0"/>
          </a:p>
          <a:p>
            <a:pPr algn="ctr"/>
            <a:endParaRPr lang="en-US" dirty="0"/>
          </a:p>
        </p:txBody>
      </p:sp>
      <p:pic>
        <p:nvPicPr>
          <p:cNvPr id="2" name="Picture 1"/>
          <p:cNvPicPr>
            <a:picLocks noChangeAspect="1"/>
          </p:cNvPicPr>
          <p:nvPr/>
        </p:nvPicPr>
        <p:blipFill>
          <a:blip r:embed="rId2"/>
          <a:stretch>
            <a:fillRect/>
          </a:stretch>
        </p:blipFill>
        <p:spPr>
          <a:xfrm>
            <a:off x="326189" y="2089049"/>
            <a:ext cx="890253" cy="869549"/>
          </a:xfrm>
          <a:prstGeom prst="rect">
            <a:avLst/>
          </a:prstGeom>
        </p:spPr>
      </p:pic>
      <p:sp>
        <p:nvSpPr>
          <p:cNvPr id="4" name="Rectangle 3"/>
          <p:cNvSpPr/>
          <p:nvPr/>
        </p:nvSpPr>
        <p:spPr>
          <a:xfrm>
            <a:off x="1801578" y="2135252"/>
            <a:ext cx="1363579" cy="77714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Driver</a:t>
            </a:r>
          </a:p>
        </p:txBody>
      </p:sp>
      <p:cxnSp>
        <p:nvCxnSpPr>
          <p:cNvPr id="6" name="Straight Arrow Connector 5"/>
          <p:cNvCxnSpPr>
            <a:stCxn id="2" idx="3"/>
            <a:endCxn id="4" idx="1"/>
          </p:cNvCxnSpPr>
          <p:nvPr/>
        </p:nvCxnSpPr>
        <p:spPr>
          <a:xfrm flipV="1">
            <a:off x="1216442" y="2523823"/>
            <a:ext cx="58513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Oval 7"/>
          <p:cNvSpPr/>
          <p:nvPr/>
        </p:nvSpPr>
        <p:spPr>
          <a:xfrm>
            <a:off x="1415714" y="2315802"/>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Rectangle 8"/>
          <p:cNvSpPr/>
          <p:nvPr/>
        </p:nvSpPr>
        <p:spPr>
          <a:xfrm>
            <a:off x="3932581" y="2141619"/>
            <a:ext cx="1363579" cy="7771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Resource</a:t>
            </a:r>
          </a:p>
          <a:p>
            <a:pPr algn="ctr"/>
            <a:r>
              <a:rPr lang="en-US" dirty="0">
                <a:solidFill>
                  <a:schemeClr val="tx1"/>
                </a:solidFill>
              </a:rPr>
              <a:t>Manager</a:t>
            </a:r>
          </a:p>
        </p:txBody>
      </p:sp>
      <p:cxnSp>
        <p:nvCxnSpPr>
          <p:cNvPr id="10" name="Straight Arrow Connector 9"/>
          <p:cNvCxnSpPr>
            <a:stCxn id="4" idx="3"/>
            <a:endCxn id="9" idx="1"/>
          </p:cNvCxnSpPr>
          <p:nvPr/>
        </p:nvCxnSpPr>
        <p:spPr>
          <a:xfrm>
            <a:off x="3165157" y="2523823"/>
            <a:ext cx="767424" cy="6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35"/>
          <p:cNvSpPr/>
          <p:nvPr/>
        </p:nvSpPr>
        <p:spPr>
          <a:xfrm>
            <a:off x="6002193" y="3970661"/>
            <a:ext cx="1525983" cy="6942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a:solidFill>
                <a:schemeClr val="tx1"/>
              </a:solidFill>
            </a:endParaRPr>
          </a:p>
          <a:p>
            <a:pPr algn="ctr"/>
            <a:r>
              <a:rPr lang="en-US" sz="1300" dirty="0">
                <a:solidFill>
                  <a:schemeClr val="tx1"/>
                </a:solidFill>
              </a:rPr>
              <a:t>Executor</a:t>
            </a:r>
          </a:p>
          <a:p>
            <a:pPr algn="ctr"/>
            <a:endParaRPr lang="en-US" dirty="0">
              <a:solidFill>
                <a:schemeClr val="tx1"/>
              </a:solidFill>
            </a:endParaRPr>
          </a:p>
          <a:p>
            <a:pPr algn="ctr"/>
            <a:endParaRPr lang="en-US" dirty="0">
              <a:solidFill>
                <a:schemeClr val="tx1"/>
              </a:solidFill>
            </a:endParaRPr>
          </a:p>
        </p:txBody>
      </p:sp>
      <p:sp>
        <p:nvSpPr>
          <p:cNvPr id="45" name="Rounded Rectangle 44"/>
          <p:cNvSpPr/>
          <p:nvPr/>
        </p:nvSpPr>
        <p:spPr>
          <a:xfrm>
            <a:off x="6088230" y="4353574"/>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Task</a:t>
            </a:r>
          </a:p>
        </p:txBody>
      </p:sp>
      <p:sp>
        <p:nvSpPr>
          <p:cNvPr id="46" name="Rounded Rectangle 45"/>
          <p:cNvSpPr/>
          <p:nvPr/>
        </p:nvSpPr>
        <p:spPr>
          <a:xfrm>
            <a:off x="6800134" y="4353573"/>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Task</a:t>
            </a:r>
          </a:p>
        </p:txBody>
      </p:sp>
      <p:cxnSp>
        <p:nvCxnSpPr>
          <p:cNvPr id="50" name="Elbow Connector 49"/>
          <p:cNvCxnSpPr>
            <a:stCxn id="36" idx="1"/>
            <a:endCxn id="4" idx="2"/>
          </p:cNvCxnSpPr>
          <p:nvPr/>
        </p:nvCxnSpPr>
        <p:spPr>
          <a:xfrm rot="10800000">
            <a:off x="2483369" y="2912393"/>
            <a:ext cx="3518825" cy="140538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3" name="Elbow Connector 72"/>
          <p:cNvCxnSpPr/>
          <p:nvPr/>
        </p:nvCxnSpPr>
        <p:spPr>
          <a:xfrm rot="5400000">
            <a:off x="6962080" y="2795556"/>
            <a:ext cx="1492094" cy="289816"/>
          </a:xfrm>
          <a:prstGeom prst="bentConnector3">
            <a:avLst>
              <a:gd name="adj1" fmla="val 99457"/>
            </a:avLst>
          </a:prstGeom>
          <a:ln>
            <a:tailEnd type="triangle"/>
          </a:ln>
        </p:spPr>
        <p:style>
          <a:lnRef idx="3">
            <a:schemeClr val="dk1"/>
          </a:lnRef>
          <a:fillRef idx="0">
            <a:schemeClr val="dk1"/>
          </a:fillRef>
          <a:effectRef idx="2">
            <a:schemeClr val="dk1"/>
          </a:effectRef>
          <a:fontRef idx="minor">
            <a:schemeClr val="tx1"/>
          </a:fontRef>
        </p:style>
      </p:cxnSp>
      <p:sp>
        <p:nvSpPr>
          <p:cNvPr id="89" name="Rounded Rectangle 88"/>
          <p:cNvSpPr/>
          <p:nvPr/>
        </p:nvSpPr>
        <p:spPr>
          <a:xfrm>
            <a:off x="3761310" y="379663"/>
            <a:ext cx="6890647" cy="6128084"/>
          </a:xfrm>
          <a:prstGeom prst="roundRect">
            <a:avLst/>
          </a:prstGeom>
          <a:noFill/>
          <a:ln>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5027238" y="383758"/>
            <a:ext cx="2805071" cy="369332"/>
          </a:xfrm>
          <a:prstGeom prst="rect">
            <a:avLst/>
          </a:prstGeom>
          <a:noFill/>
        </p:spPr>
        <p:txBody>
          <a:bodyPr wrap="square" rtlCol="0">
            <a:spAutoFit/>
          </a:bodyPr>
          <a:lstStyle/>
          <a:p>
            <a:r>
              <a:rPr lang="en-US" b="1" dirty="0"/>
              <a:t>YARN Cluster Manager</a:t>
            </a:r>
          </a:p>
        </p:txBody>
      </p:sp>
      <p:sp>
        <p:nvSpPr>
          <p:cNvPr id="29" name="Multiply 28"/>
          <p:cNvSpPr/>
          <p:nvPr/>
        </p:nvSpPr>
        <p:spPr>
          <a:xfrm rot="20592449">
            <a:off x="5477446" y="2598777"/>
            <a:ext cx="350748" cy="291749"/>
          </a:xfrm>
          <a:prstGeom prst="mathMultiply">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p:nvSpPr>
        <p:spPr>
          <a:xfrm>
            <a:off x="6147660" y="2957156"/>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a:t>Node Manager</a:t>
            </a:r>
          </a:p>
        </p:txBody>
      </p:sp>
      <p:cxnSp>
        <p:nvCxnSpPr>
          <p:cNvPr id="61" name="Straight Arrow Connector 60"/>
          <p:cNvCxnSpPr>
            <a:endCxn id="38" idx="0"/>
          </p:cNvCxnSpPr>
          <p:nvPr/>
        </p:nvCxnSpPr>
        <p:spPr>
          <a:xfrm>
            <a:off x="6754585" y="3242446"/>
            <a:ext cx="10601" cy="279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Rectangle 63"/>
          <p:cNvSpPr/>
          <p:nvPr/>
        </p:nvSpPr>
        <p:spPr>
          <a:xfrm>
            <a:off x="7965403" y="4309562"/>
            <a:ext cx="1907635" cy="19779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5" name="Rectangle 64"/>
          <p:cNvSpPr/>
          <p:nvPr/>
        </p:nvSpPr>
        <p:spPr>
          <a:xfrm>
            <a:off x="8152936" y="4965789"/>
            <a:ext cx="1621909" cy="12230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300" dirty="0"/>
              <a:t>Container</a:t>
            </a:r>
          </a:p>
          <a:p>
            <a:pPr algn="ctr"/>
            <a:endParaRPr lang="en-US" sz="1300" dirty="0"/>
          </a:p>
          <a:p>
            <a:pPr algn="ctr"/>
            <a:endParaRPr lang="en-US" dirty="0"/>
          </a:p>
          <a:p>
            <a:pPr algn="ctr"/>
            <a:endParaRPr lang="en-US" dirty="0"/>
          </a:p>
          <a:p>
            <a:pPr algn="ctr"/>
            <a:endParaRPr lang="en-US" dirty="0"/>
          </a:p>
        </p:txBody>
      </p:sp>
      <p:sp>
        <p:nvSpPr>
          <p:cNvPr id="66" name="Rectangle 65"/>
          <p:cNvSpPr/>
          <p:nvPr/>
        </p:nvSpPr>
        <p:spPr>
          <a:xfrm>
            <a:off x="8200898" y="5414833"/>
            <a:ext cx="1525983" cy="6942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a:solidFill>
                <a:schemeClr val="tx1"/>
              </a:solidFill>
            </a:endParaRPr>
          </a:p>
          <a:p>
            <a:pPr algn="ctr"/>
            <a:r>
              <a:rPr lang="en-US" sz="1300" dirty="0">
                <a:solidFill>
                  <a:schemeClr val="tx1"/>
                </a:solidFill>
              </a:rPr>
              <a:t>Executor</a:t>
            </a:r>
          </a:p>
          <a:p>
            <a:pPr algn="ctr"/>
            <a:endParaRPr lang="en-US" dirty="0">
              <a:solidFill>
                <a:schemeClr val="tx1"/>
              </a:solidFill>
            </a:endParaRPr>
          </a:p>
          <a:p>
            <a:pPr algn="ctr"/>
            <a:endParaRPr lang="en-US" dirty="0">
              <a:solidFill>
                <a:schemeClr val="tx1"/>
              </a:solidFill>
            </a:endParaRPr>
          </a:p>
        </p:txBody>
      </p:sp>
      <p:sp>
        <p:nvSpPr>
          <p:cNvPr id="67" name="Rounded Rectangle 66"/>
          <p:cNvSpPr/>
          <p:nvPr/>
        </p:nvSpPr>
        <p:spPr>
          <a:xfrm>
            <a:off x="8286935" y="5797746"/>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Task</a:t>
            </a:r>
          </a:p>
        </p:txBody>
      </p:sp>
      <p:sp>
        <p:nvSpPr>
          <p:cNvPr id="68" name="Rounded Rectangle 67"/>
          <p:cNvSpPr/>
          <p:nvPr/>
        </p:nvSpPr>
        <p:spPr>
          <a:xfrm>
            <a:off x="8998839" y="5797745"/>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Task</a:t>
            </a:r>
          </a:p>
        </p:txBody>
      </p:sp>
      <p:sp>
        <p:nvSpPr>
          <p:cNvPr id="69" name="Rectangle 68"/>
          <p:cNvSpPr/>
          <p:nvPr/>
        </p:nvSpPr>
        <p:spPr>
          <a:xfrm>
            <a:off x="8346365" y="4401328"/>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a:t>Node Manager</a:t>
            </a:r>
          </a:p>
        </p:txBody>
      </p:sp>
      <p:cxnSp>
        <p:nvCxnSpPr>
          <p:cNvPr id="70" name="Straight Arrow Connector 69"/>
          <p:cNvCxnSpPr>
            <a:endCxn id="65" idx="0"/>
          </p:cNvCxnSpPr>
          <p:nvPr/>
        </p:nvCxnSpPr>
        <p:spPr>
          <a:xfrm>
            <a:off x="8953290" y="4686618"/>
            <a:ext cx="10601" cy="279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1" name="Rectangle 80"/>
          <p:cNvSpPr/>
          <p:nvPr/>
        </p:nvSpPr>
        <p:spPr>
          <a:xfrm>
            <a:off x="6529137" y="982842"/>
            <a:ext cx="1907635" cy="17146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2" name="Rectangle 81"/>
          <p:cNvSpPr/>
          <p:nvPr/>
        </p:nvSpPr>
        <p:spPr>
          <a:xfrm>
            <a:off x="6716670" y="1586262"/>
            <a:ext cx="1621909" cy="10493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300" dirty="0"/>
          </a:p>
          <a:p>
            <a:pPr algn="ctr"/>
            <a:endParaRPr lang="en-US" sz="1300" dirty="0"/>
          </a:p>
          <a:p>
            <a:pPr algn="ctr"/>
            <a:endParaRPr lang="en-US" sz="1300" dirty="0"/>
          </a:p>
          <a:p>
            <a:pPr algn="ctr"/>
            <a:r>
              <a:rPr lang="en-US" sz="1300" dirty="0"/>
              <a:t>Container</a:t>
            </a:r>
          </a:p>
          <a:p>
            <a:pPr algn="ctr"/>
            <a:endParaRPr lang="en-US" sz="1300" dirty="0"/>
          </a:p>
          <a:p>
            <a:pPr algn="ctr"/>
            <a:endParaRPr lang="en-US" sz="1300" dirty="0"/>
          </a:p>
          <a:p>
            <a:pPr algn="ctr"/>
            <a:endParaRPr lang="en-US" dirty="0"/>
          </a:p>
          <a:p>
            <a:pPr algn="ctr"/>
            <a:endParaRPr lang="en-US" dirty="0"/>
          </a:p>
          <a:p>
            <a:pPr algn="ctr"/>
            <a:endParaRPr lang="en-US" dirty="0"/>
          </a:p>
        </p:txBody>
      </p:sp>
      <p:sp>
        <p:nvSpPr>
          <p:cNvPr id="83" name="Rectangle 82"/>
          <p:cNvSpPr/>
          <p:nvPr/>
        </p:nvSpPr>
        <p:spPr>
          <a:xfrm>
            <a:off x="6764632" y="2141619"/>
            <a:ext cx="1525983" cy="414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a:solidFill>
                <a:schemeClr val="tx1"/>
              </a:solidFill>
            </a:endParaRPr>
          </a:p>
          <a:p>
            <a:pPr algn="ctr"/>
            <a:r>
              <a:rPr lang="en-US" sz="1300" dirty="0">
                <a:solidFill>
                  <a:schemeClr val="tx1"/>
                </a:solidFill>
              </a:rPr>
              <a:t>Application</a:t>
            </a:r>
          </a:p>
          <a:p>
            <a:pPr algn="ctr"/>
            <a:r>
              <a:rPr lang="en-US" sz="1300" dirty="0">
                <a:solidFill>
                  <a:schemeClr val="tx1"/>
                </a:solidFill>
              </a:rPr>
              <a:t>Master</a:t>
            </a:r>
            <a:endParaRPr lang="en-US" dirty="0">
              <a:solidFill>
                <a:schemeClr val="tx1"/>
              </a:solidFill>
            </a:endParaRPr>
          </a:p>
          <a:p>
            <a:pPr algn="ctr"/>
            <a:endParaRPr lang="en-US" dirty="0">
              <a:solidFill>
                <a:schemeClr val="tx1"/>
              </a:solidFill>
            </a:endParaRPr>
          </a:p>
        </p:txBody>
      </p:sp>
      <p:sp>
        <p:nvSpPr>
          <p:cNvPr id="86" name="Rectangle 85"/>
          <p:cNvSpPr/>
          <p:nvPr/>
        </p:nvSpPr>
        <p:spPr>
          <a:xfrm>
            <a:off x="6910903" y="984669"/>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a:t>Node Manager</a:t>
            </a:r>
          </a:p>
        </p:txBody>
      </p:sp>
      <p:cxnSp>
        <p:nvCxnSpPr>
          <p:cNvPr id="87" name="Straight Arrow Connector 86"/>
          <p:cNvCxnSpPr>
            <a:stCxn id="86" idx="2"/>
            <a:endCxn id="82" idx="0"/>
          </p:cNvCxnSpPr>
          <p:nvPr/>
        </p:nvCxnSpPr>
        <p:spPr>
          <a:xfrm>
            <a:off x="7517024" y="1273731"/>
            <a:ext cx="10601" cy="312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a:endCxn id="9" idx="3"/>
          </p:cNvCxnSpPr>
          <p:nvPr/>
        </p:nvCxnSpPr>
        <p:spPr>
          <a:xfrm flipH="1">
            <a:off x="5296160" y="2411385"/>
            <a:ext cx="1458425" cy="1188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Straight Arrow Connector 91"/>
          <p:cNvCxnSpPr/>
          <p:nvPr/>
        </p:nvCxnSpPr>
        <p:spPr>
          <a:xfrm flipH="1">
            <a:off x="5272163" y="2194417"/>
            <a:ext cx="1492469" cy="1459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flipV="1">
            <a:off x="5286860" y="1273731"/>
            <a:ext cx="1624043" cy="880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3" name="Oval 92"/>
          <p:cNvSpPr/>
          <p:nvPr/>
        </p:nvSpPr>
        <p:spPr>
          <a:xfrm>
            <a:off x="3390469" y="2416103"/>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4" name="Oval 93"/>
          <p:cNvSpPr/>
          <p:nvPr/>
        </p:nvSpPr>
        <p:spPr>
          <a:xfrm>
            <a:off x="6058499" y="1527803"/>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5" name="Oval 94"/>
          <p:cNvSpPr/>
          <p:nvPr/>
        </p:nvSpPr>
        <p:spPr>
          <a:xfrm>
            <a:off x="7550719" y="1425137"/>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6" name="Oval 95"/>
          <p:cNvSpPr/>
          <p:nvPr/>
        </p:nvSpPr>
        <p:spPr>
          <a:xfrm>
            <a:off x="5742758" y="2125036"/>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97" name="Oval 96"/>
          <p:cNvSpPr/>
          <p:nvPr/>
        </p:nvSpPr>
        <p:spPr>
          <a:xfrm>
            <a:off x="5739860" y="2384686"/>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21" name="Straight Arrow Connector 20"/>
          <p:cNvCxnSpPr/>
          <p:nvPr/>
        </p:nvCxnSpPr>
        <p:spPr>
          <a:xfrm flipH="1">
            <a:off x="5263211" y="2569832"/>
            <a:ext cx="1481406" cy="226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3" name="Oval 102"/>
          <p:cNvSpPr/>
          <p:nvPr/>
        </p:nvSpPr>
        <p:spPr>
          <a:xfrm>
            <a:off x="6142709" y="2526911"/>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04" name="Oval 103"/>
          <p:cNvSpPr/>
          <p:nvPr/>
        </p:nvSpPr>
        <p:spPr>
          <a:xfrm>
            <a:off x="4638818" y="4190782"/>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6" name="Oval 105"/>
          <p:cNvSpPr/>
          <p:nvPr/>
        </p:nvSpPr>
        <p:spPr>
          <a:xfrm>
            <a:off x="7727158" y="3028676"/>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74" name="Elbow Connector 73"/>
          <p:cNvCxnSpPr/>
          <p:nvPr/>
        </p:nvCxnSpPr>
        <p:spPr>
          <a:xfrm rot="16200000" flipH="1">
            <a:off x="7229403" y="2538300"/>
            <a:ext cx="3117742" cy="1737236"/>
          </a:xfrm>
          <a:prstGeom prst="bentConnector3">
            <a:avLst>
              <a:gd name="adj1" fmla="val 89"/>
            </a:avLst>
          </a:prstGeom>
          <a:ln>
            <a:tailEnd type="triangle"/>
          </a:ln>
        </p:spPr>
        <p:style>
          <a:lnRef idx="3">
            <a:schemeClr val="dk1"/>
          </a:lnRef>
          <a:fillRef idx="0">
            <a:schemeClr val="dk1"/>
          </a:fillRef>
          <a:effectRef idx="2">
            <a:schemeClr val="dk1"/>
          </a:effectRef>
          <a:fontRef idx="minor">
            <a:schemeClr val="tx1"/>
          </a:fontRef>
        </p:style>
      </p:cxnSp>
      <p:sp>
        <p:nvSpPr>
          <p:cNvPr id="107" name="Oval 106"/>
          <p:cNvSpPr/>
          <p:nvPr/>
        </p:nvSpPr>
        <p:spPr>
          <a:xfrm>
            <a:off x="9514697" y="2999602"/>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52" name="Elbow Connector 51"/>
          <p:cNvCxnSpPr>
            <a:stCxn id="66" idx="1"/>
          </p:cNvCxnSpPr>
          <p:nvPr/>
        </p:nvCxnSpPr>
        <p:spPr>
          <a:xfrm rot="10800000">
            <a:off x="2711126" y="2912399"/>
            <a:ext cx="5489773" cy="2849554"/>
          </a:xfrm>
          <a:prstGeom prst="bentConnector3">
            <a:avLst>
              <a:gd name="adj1" fmla="val 99774"/>
            </a:avLst>
          </a:prstGeom>
          <a:ln>
            <a:tailEnd type="triangle"/>
          </a:ln>
        </p:spPr>
        <p:style>
          <a:lnRef idx="3">
            <a:schemeClr val="dk1"/>
          </a:lnRef>
          <a:fillRef idx="0">
            <a:schemeClr val="dk1"/>
          </a:fillRef>
          <a:effectRef idx="2">
            <a:schemeClr val="dk1"/>
          </a:effectRef>
          <a:fontRef idx="minor">
            <a:schemeClr val="tx1"/>
          </a:fontRef>
        </p:style>
      </p:cxnSp>
      <p:sp>
        <p:nvSpPr>
          <p:cNvPr id="105" name="Oval 104"/>
          <p:cNvSpPr/>
          <p:nvPr/>
        </p:nvSpPr>
        <p:spPr>
          <a:xfrm>
            <a:off x="4638818" y="5640099"/>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Tree>
    <p:extLst>
      <p:ext uri="{BB962C8B-B14F-4D97-AF65-F5344CB8AC3E}">
        <p14:creationId xmlns:p14="http://schemas.microsoft.com/office/powerpoint/2010/main" val="24859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5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38" grpId="0" animBg="1"/>
      <p:bldP spid="4" grpId="0" animBg="1"/>
      <p:bldP spid="8" grpId="0" animBg="1"/>
      <p:bldP spid="9" grpId="0" animBg="1"/>
      <p:bldP spid="36" grpId="0" animBg="1"/>
      <p:bldP spid="45" grpId="0" animBg="1"/>
      <p:bldP spid="46" grpId="0" animBg="1"/>
      <p:bldP spid="89" grpId="0" animBg="1"/>
      <p:bldP spid="29" grpId="0" animBg="1"/>
      <p:bldP spid="42" grpId="0" animBg="1"/>
      <p:bldP spid="64" grpId="0" animBg="1"/>
      <p:bldP spid="65" grpId="0" animBg="1"/>
      <p:bldP spid="66" grpId="0" animBg="1"/>
      <p:bldP spid="67" grpId="0" animBg="1"/>
      <p:bldP spid="68" grpId="0" animBg="1"/>
      <p:bldP spid="69" grpId="0" animBg="1"/>
      <p:bldP spid="81" grpId="0" animBg="1"/>
      <p:bldP spid="82" grpId="0" animBg="1"/>
      <p:bldP spid="83" grpId="0" animBg="1"/>
      <p:bldP spid="86" grpId="0" animBg="1"/>
      <p:bldP spid="93" grpId="0" animBg="1"/>
      <p:bldP spid="94" grpId="0" animBg="1"/>
      <p:bldP spid="95" grpId="0" animBg="1"/>
      <p:bldP spid="96" grpId="0" animBg="1"/>
      <p:bldP spid="97" grpId="0" animBg="1"/>
      <p:bldP spid="103" grpId="0" animBg="1"/>
      <p:bldP spid="104" grpId="0" animBg="1"/>
      <p:bldP spid="106" grpId="0" animBg="1"/>
      <p:bldP spid="107" grpId="0" animBg="1"/>
      <p:bldP spid="10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3200" y="368968"/>
            <a:ext cx="10935368" cy="6186309"/>
          </a:xfrm>
          <a:prstGeom prst="rect">
            <a:avLst/>
          </a:prstGeom>
          <a:noFill/>
        </p:spPr>
        <p:txBody>
          <a:bodyPr wrap="square" rtlCol="0">
            <a:spAutoFit/>
          </a:bodyPr>
          <a:lstStyle/>
          <a:p>
            <a:r>
              <a:rPr lang="en-US" b="1" dirty="0"/>
              <a:t>Resource Manager: </a:t>
            </a:r>
          </a:p>
          <a:p>
            <a:pPr marL="285750" indent="-285750">
              <a:buFont typeface="Arial" panose="020B0604020202020204" pitchFamily="34" charset="0"/>
              <a:buChar char="•"/>
            </a:pPr>
            <a:r>
              <a:rPr lang="en-US" dirty="0"/>
              <a:t>Runs on Master Node.</a:t>
            </a:r>
          </a:p>
          <a:p>
            <a:pPr marL="285750" indent="-285750">
              <a:buFont typeface="Arial" panose="020B0604020202020204" pitchFamily="34" charset="0"/>
              <a:buChar char="•"/>
            </a:pPr>
            <a:r>
              <a:rPr lang="en-US" dirty="0"/>
              <a:t>Manages the resources used across the cluster.</a:t>
            </a:r>
          </a:p>
          <a:p>
            <a:pPr marL="285750" indent="-285750">
              <a:buFont typeface="Arial" panose="020B0604020202020204" pitchFamily="34" charset="0"/>
              <a:buChar char="•"/>
            </a:pPr>
            <a:r>
              <a:rPr lang="en-US" dirty="0"/>
              <a:t>Two components – Scheduler and Application Manager.</a:t>
            </a:r>
          </a:p>
          <a:p>
            <a:r>
              <a:rPr lang="en-US" dirty="0"/>
              <a:t>        Scheduler -  Performs scheduling based on the requirement of resources by the applications.</a:t>
            </a:r>
          </a:p>
          <a:p>
            <a:r>
              <a:rPr lang="en-US" dirty="0"/>
              <a:t>        Application Manager: It manages the running of Application Master and restart it on its failure. Also it is responsible to accept the submission of jobs.</a:t>
            </a:r>
          </a:p>
          <a:p>
            <a:pPr marL="285750" indent="-285750">
              <a:buFont typeface="Arial" panose="020B0604020202020204" pitchFamily="34" charset="0"/>
              <a:buChar char="•"/>
            </a:pPr>
            <a:endParaRPr lang="en-US" dirty="0"/>
          </a:p>
          <a:p>
            <a:r>
              <a:rPr lang="en-US" b="1" dirty="0"/>
              <a:t>Node Manager:</a:t>
            </a:r>
          </a:p>
          <a:p>
            <a:pPr marL="285750" indent="-285750">
              <a:buFont typeface="Arial" panose="020B0604020202020204" pitchFamily="34" charset="0"/>
              <a:buChar char="•"/>
            </a:pPr>
            <a:r>
              <a:rPr lang="en-US" dirty="0"/>
              <a:t>Runs on all Worker Nodes.</a:t>
            </a:r>
          </a:p>
          <a:p>
            <a:pPr marL="285750" indent="-285750">
              <a:buFont typeface="Arial" panose="020B0604020202020204" pitchFamily="34" charset="0"/>
              <a:buChar char="•"/>
            </a:pPr>
            <a:r>
              <a:rPr lang="en-US" dirty="0"/>
              <a:t>Launches and monitor containers which are assigned by RM.</a:t>
            </a:r>
          </a:p>
          <a:p>
            <a:pPr marL="285750" indent="-285750">
              <a:buFont typeface="Arial" panose="020B0604020202020204" pitchFamily="34" charset="0"/>
              <a:buChar char="•"/>
            </a:pPr>
            <a:r>
              <a:rPr lang="en-US" dirty="0"/>
              <a:t>Responsible for the execution of the task in each data node.</a:t>
            </a:r>
          </a:p>
          <a:p>
            <a:pPr marL="285750" indent="-285750">
              <a:buFont typeface="Arial" panose="020B0604020202020204" pitchFamily="34" charset="0"/>
              <a:buChar char="•"/>
            </a:pPr>
            <a:endParaRPr lang="en-US" dirty="0"/>
          </a:p>
          <a:p>
            <a:r>
              <a:rPr lang="en-US" b="1" dirty="0"/>
              <a:t>Containers:</a:t>
            </a:r>
          </a:p>
          <a:p>
            <a:pPr marL="285750" indent="-285750">
              <a:buFont typeface="Arial" panose="020B0604020202020204" pitchFamily="34" charset="0"/>
              <a:buChar char="•"/>
            </a:pPr>
            <a:r>
              <a:rPr lang="en-US" dirty="0"/>
              <a:t>Are set of resources like RAM, CPU, memory etc on a single node and they are scheduled by RM and monitored by NM.</a:t>
            </a:r>
          </a:p>
          <a:p>
            <a:endParaRPr lang="en-US" dirty="0"/>
          </a:p>
          <a:p>
            <a:r>
              <a:rPr lang="en-US" b="1" dirty="0"/>
              <a:t>Application Master:</a:t>
            </a:r>
          </a:p>
          <a:p>
            <a:pPr marL="285750" indent="-285750">
              <a:buFont typeface="Arial" panose="020B0604020202020204" pitchFamily="34" charset="0"/>
              <a:buChar char="•"/>
            </a:pPr>
            <a:r>
              <a:rPr lang="en-US" dirty="0"/>
              <a:t>An individual </a:t>
            </a:r>
            <a:r>
              <a:rPr lang="en-US" dirty="0" err="1"/>
              <a:t>ApplicationMaster</a:t>
            </a:r>
            <a:r>
              <a:rPr lang="en-US" dirty="0"/>
              <a:t> is assigned for each job by RM.</a:t>
            </a:r>
          </a:p>
          <a:p>
            <a:pPr marL="285750" indent="-285750">
              <a:buFont typeface="Arial" panose="020B0604020202020204" pitchFamily="34" charset="0"/>
              <a:buChar char="•"/>
            </a:pPr>
            <a:r>
              <a:rPr lang="en-US" dirty="0"/>
              <a:t>It’s chief responsibility is to negotiate the resources from the RM. It works with the Node Manager to monitor and execute the tasks.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6579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JVM Processes</a:t>
            </a:r>
          </a:p>
        </p:txBody>
      </p:sp>
    </p:spTree>
    <p:extLst>
      <p:ext uri="{BB962C8B-B14F-4D97-AF65-F5344CB8AC3E}">
        <p14:creationId xmlns:p14="http://schemas.microsoft.com/office/powerpoint/2010/main" val="18401810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95267" y="1909009"/>
            <a:ext cx="1782037" cy="2657643"/>
            <a:chOff x="1016000" y="791411"/>
            <a:chExt cx="2171032" cy="2903621"/>
          </a:xfrm>
        </p:grpSpPr>
        <p:sp>
          <p:nvSpPr>
            <p:cNvPr id="2" name="Rectangle 1"/>
            <p:cNvSpPr/>
            <p:nvPr/>
          </p:nvSpPr>
          <p:spPr>
            <a:xfrm>
              <a:off x="1016000" y="791411"/>
              <a:ext cx="2171032" cy="290362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Driver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317011" y="1605360"/>
              <a:ext cx="1563143" cy="423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sp>
          <p:nvSpPr>
            <p:cNvPr id="5" name="Rectangle 4"/>
            <p:cNvSpPr/>
            <p:nvPr/>
          </p:nvSpPr>
          <p:spPr>
            <a:xfrm>
              <a:off x="1315451" y="2241239"/>
              <a:ext cx="1563143" cy="38501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 Context</a:t>
              </a:r>
            </a:p>
          </p:txBody>
        </p:sp>
        <p:sp>
          <p:nvSpPr>
            <p:cNvPr id="6" name="Rectangle 5"/>
            <p:cNvSpPr/>
            <p:nvPr/>
          </p:nvSpPr>
          <p:spPr>
            <a:xfrm>
              <a:off x="1315451" y="2804772"/>
              <a:ext cx="1563143" cy="71173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grpSp>
      <p:sp>
        <p:nvSpPr>
          <p:cNvPr id="8" name="Rectangle 7"/>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10" name="Rectangle 9"/>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1" name="Rectangle 10"/>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2" name="Rectangle 11"/>
          <p:cNvSpPr/>
          <p:nvPr/>
        </p:nvSpPr>
        <p:spPr>
          <a:xfrm>
            <a:off x="8302698" y="248845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3" name="Rectangle 12"/>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4" name="Rectangle 13"/>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2" name="Rectangle 21"/>
          <p:cNvSpPr/>
          <p:nvPr/>
        </p:nvSpPr>
        <p:spPr>
          <a:xfrm>
            <a:off x="7152960" y="5107233"/>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3" name="Rectangle 22"/>
          <p:cNvSpPr/>
          <p:nvPr/>
        </p:nvSpPr>
        <p:spPr>
          <a:xfrm>
            <a:off x="7728497" y="511118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4" name="Rectangle 23"/>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7172638" y="55853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6" name="Rectangle 25"/>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6908800" cy="369332"/>
          </a:xfrm>
          <a:prstGeom prst="rect">
            <a:avLst/>
          </a:prstGeom>
          <a:noFill/>
        </p:spPr>
        <p:txBody>
          <a:bodyPr wrap="square" rtlCol="0">
            <a:spAutoFit/>
          </a:bodyPr>
          <a:lstStyle/>
          <a:p>
            <a:r>
              <a:rPr lang="en-US" dirty="0"/>
              <a:t>Where JVMs are created during execution across the Clusters :</a:t>
            </a:r>
          </a:p>
        </p:txBody>
      </p:sp>
      <p:sp>
        <p:nvSpPr>
          <p:cNvPr id="30" name="Rectangle 29"/>
          <p:cNvSpPr/>
          <p:nvPr/>
        </p:nvSpPr>
        <p:spPr>
          <a:xfrm>
            <a:off x="973625" y="2978810"/>
            <a:ext cx="1839496" cy="609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Client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cxnSp>
        <p:nvCxnSpPr>
          <p:cNvPr id="35" name="Straight Arrow Connector 34"/>
          <p:cNvCxnSpPr>
            <a:stCxn id="30" idx="3"/>
          </p:cNvCxnSpPr>
          <p:nvPr/>
        </p:nvCxnSpPr>
        <p:spPr>
          <a:xfrm flipV="1">
            <a:off x="2813121" y="3269249"/>
            <a:ext cx="917073" cy="143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a:endCxn id="8"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302697" y="509931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cxnSp>
        <p:nvCxnSpPr>
          <p:cNvPr id="39" name="Straight Arrow Connector 38"/>
          <p:cNvCxnSpPr>
            <a:endCxn id="20" idx="1"/>
          </p:cNvCxnSpPr>
          <p:nvPr/>
        </p:nvCxnSpPr>
        <p:spPr>
          <a:xfrm>
            <a:off x="5584920" y="3368842"/>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320716" y="807453"/>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3427663" y="898358"/>
            <a:ext cx="866274"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a:t>
            </a:r>
          </a:p>
        </p:txBody>
      </p:sp>
      <p:cxnSp>
        <p:nvCxnSpPr>
          <p:cNvPr id="45" name="Straight Connector 44"/>
          <p:cNvCxnSpPr>
            <a:stCxn id="12" idx="3"/>
          </p:cNvCxnSpPr>
          <p:nvPr/>
        </p:nvCxnSpPr>
        <p:spPr>
          <a:xfrm flipV="1">
            <a:off x="8652095" y="2488456"/>
            <a:ext cx="1422347" cy="128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598783" y="2990882"/>
            <a:ext cx="1422347" cy="128833"/>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071491" y="2318154"/>
            <a:ext cx="1874530" cy="292388"/>
          </a:xfrm>
          <a:prstGeom prst="rect">
            <a:avLst/>
          </a:prstGeom>
          <a:noFill/>
        </p:spPr>
        <p:txBody>
          <a:bodyPr wrap="square" rtlCol="0">
            <a:spAutoFit/>
          </a:bodyPr>
          <a:lstStyle/>
          <a:p>
            <a:r>
              <a:rPr lang="en-US" sz="1300" dirty="0"/>
              <a:t>Task Slots</a:t>
            </a:r>
          </a:p>
        </p:txBody>
      </p:sp>
      <p:sp>
        <p:nvSpPr>
          <p:cNvPr id="48" name="TextBox 47"/>
          <p:cNvSpPr txBox="1"/>
          <p:nvPr/>
        </p:nvSpPr>
        <p:spPr>
          <a:xfrm>
            <a:off x="10059360" y="2807194"/>
            <a:ext cx="1874530" cy="292388"/>
          </a:xfrm>
          <a:prstGeom prst="rect">
            <a:avLst/>
          </a:prstGeom>
          <a:noFill/>
        </p:spPr>
        <p:txBody>
          <a:bodyPr wrap="square" rtlCol="0">
            <a:spAutoFit/>
          </a:bodyPr>
          <a:lstStyle/>
          <a:p>
            <a:r>
              <a:rPr lang="en-US" sz="1300" dirty="0"/>
              <a:t>Unoccupied Task Slots</a:t>
            </a:r>
          </a:p>
        </p:txBody>
      </p:sp>
      <p:sp>
        <p:nvSpPr>
          <p:cNvPr id="37" name="Rectangle 36"/>
          <p:cNvSpPr/>
          <p:nvPr/>
        </p:nvSpPr>
        <p:spPr>
          <a:xfrm>
            <a:off x="7179289" y="4470594"/>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40" name="Rectangle 39"/>
          <p:cNvSpPr/>
          <p:nvPr/>
        </p:nvSpPr>
        <p:spPr>
          <a:xfrm>
            <a:off x="7728496" y="249703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41" name="Rectangle 40"/>
          <p:cNvSpPr/>
          <p:nvPr/>
        </p:nvSpPr>
        <p:spPr>
          <a:xfrm>
            <a:off x="7149153"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44" name="Rectangle 43"/>
          <p:cNvSpPr/>
          <p:nvPr/>
        </p:nvSpPr>
        <p:spPr>
          <a:xfrm>
            <a:off x="7175819" y="296996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Tree>
    <p:extLst>
      <p:ext uri="{BB962C8B-B14F-4D97-AF65-F5344CB8AC3E}">
        <p14:creationId xmlns:p14="http://schemas.microsoft.com/office/powerpoint/2010/main" val="389687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20" grpId="0" animBg="1"/>
      <p:bldP spid="22" grpId="0" animBg="1"/>
      <p:bldP spid="23" grpId="0" animBg="1"/>
      <p:bldP spid="24" grpId="0" animBg="1"/>
      <p:bldP spid="25" grpId="0" animBg="1"/>
      <p:bldP spid="26" grpId="0" animBg="1"/>
      <p:bldP spid="27" grpId="0" animBg="1"/>
      <p:bldP spid="30" grpId="0" animBg="1"/>
      <p:bldP spid="38" grpId="0" animBg="1"/>
      <p:bldP spid="42" grpId="0" animBg="1"/>
      <p:bldP spid="43" grpId="0" animBg="1"/>
      <p:bldP spid="47" grpId="0"/>
      <p:bldP spid="48" grpId="0"/>
      <p:bldP spid="37" grpId="0" animBg="1"/>
      <p:bldP spid="40" grpId="0" animBg="1"/>
      <p:bldP spid="41" grpId="0" animBg="1"/>
      <p:bldP spid="44"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a:t>Terms used in Spark Execution Framework:</a:t>
            </a:r>
          </a:p>
        </p:txBody>
      </p:sp>
      <p:sp>
        <p:nvSpPr>
          <p:cNvPr id="2" name="Rectangle 1"/>
          <p:cNvSpPr/>
          <p:nvPr/>
        </p:nvSpPr>
        <p:spPr>
          <a:xfrm>
            <a:off x="238828" y="758157"/>
            <a:ext cx="10890491" cy="4522135"/>
          </a:xfrm>
          <a:prstGeom prst="rect">
            <a:avLst/>
          </a:prstGeom>
        </p:spPr>
        <p:txBody>
          <a:bodyPr wrap="square">
            <a:spAutoFit/>
          </a:bodyPr>
          <a:lstStyle/>
          <a:p>
            <a:pPr algn="just">
              <a:spcBef>
                <a:spcPts val="600"/>
              </a:spcBef>
            </a:pPr>
            <a:r>
              <a:rPr lang="en-US" sz="1399" b="1" dirty="0"/>
              <a:t>Application: </a:t>
            </a:r>
            <a:r>
              <a:rPr lang="en-US" sz="1399" dirty="0"/>
              <a:t>User application built on Spark. </a:t>
            </a:r>
          </a:p>
          <a:p>
            <a:pPr algn="just">
              <a:spcBef>
                <a:spcPts val="600"/>
              </a:spcBef>
            </a:pPr>
            <a:r>
              <a:rPr lang="en-US" sz="1399" b="1" dirty="0"/>
              <a:t>Job: </a:t>
            </a:r>
            <a:r>
              <a:rPr lang="en-US" sz="1399" dirty="0"/>
              <a:t>A parallel computation consisting of multiple tasks that gets spawned in response to a Spark action (e.g. save, collect).</a:t>
            </a:r>
          </a:p>
          <a:p>
            <a:pPr algn="just">
              <a:spcBef>
                <a:spcPts val="600"/>
              </a:spcBef>
            </a:pPr>
            <a:r>
              <a:rPr lang="en-US" sz="1399" b="1" dirty="0"/>
              <a:t>Stage: </a:t>
            </a:r>
            <a:r>
              <a:rPr lang="en-US" sz="1399" dirty="0"/>
              <a:t>Each job gets divided into smaller sets of tasks called </a:t>
            </a:r>
            <a:r>
              <a:rPr lang="en-US" sz="1399" i="1" dirty="0"/>
              <a:t>stages</a:t>
            </a:r>
            <a:r>
              <a:rPr lang="en-US" sz="1399" dirty="0"/>
              <a:t> that depend on each other (similar to the map and reduce stages in MapReduce); you'll see this term used in the driver's logs.</a:t>
            </a:r>
          </a:p>
          <a:p>
            <a:pPr algn="just">
              <a:spcBef>
                <a:spcPts val="600"/>
              </a:spcBef>
            </a:pPr>
            <a:r>
              <a:rPr lang="en-US" sz="1399" b="1" dirty="0"/>
              <a:t>Task: </a:t>
            </a:r>
            <a:r>
              <a:rPr lang="en-US" sz="1399" dirty="0"/>
              <a:t>A unit of work that will be sent to one executor.</a:t>
            </a:r>
          </a:p>
          <a:p>
            <a:pPr algn="just">
              <a:spcBef>
                <a:spcPts val="600"/>
              </a:spcBef>
            </a:pPr>
            <a:r>
              <a:rPr lang="en-US" sz="1399" b="1" dirty="0"/>
              <a:t>Application Jar:  </a:t>
            </a:r>
            <a:r>
              <a:rPr lang="en-US" sz="1399" dirty="0"/>
              <a:t>A jar containing the user's Spark application codes. </a:t>
            </a:r>
          </a:p>
          <a:p>
            <a:pPr algn="just">
              <a:spcBef>
                <a:spcPts val="600"/>
              </a:spcBef>
            </a:pPr>
            <a:r>
              <a:rPr lang="en-US" sz="1399" b="1" dirty="0"/>
              <a:t>Driver Program: </a:t>
            </a:r>
            <a:r>
              <a:rPr lang="en-US" sz="1399" dirty="0"/>
              <a:t>The process running the main() function of the application and creating the SparkContext.</a:t>
            </a:r>
          </a:p>
          <a:p>
            <a:pPr algn="just">
              <a:spcBef>
                <a:spcPts val="600"/>
              </a:spcBef>
            </a:pPr>
            <a:r>
              <a:rPr lang="en-US" sz="1399" b="1" dirty="0"/>
              <a:t>Cluster Manager: </a:t>
            </a:r>
            <a:r>
              <a:rPr lang="en-US" sz="1399" dirty="0"/>
              <a:t>An external service for acquiring resources on the cluster (e.g. standalone manager, </a:t>
            </a:r>
            <a:r>
              <a:rPr lang="en-US" sz="1399" dirty="0" err="1"/>
              <a:t>Mesos</a:t>
            </a:r>
            <a:r>
              <a:rPr lang="en-US" sz="1399" dirty="0"/>
              <a:t>, YARN). In YARN it is Resource Manager + Application Master.</a:t>
            </a:r>
          </a:p>
          <a:p>
            <a:pPr algn="just">
              <a:spcBef>
                <a:spcPts val="600"/>
              </a:spcBef>
            </a:pPr>
            <a:r>
              <a:rPr lang="en-US" sz="1399" b="1" dirty="0"/>
              <a:t>Deploy Mode: </a:t>
            </a:r>
            <a:r>
              <a:rPr lang="en-US" sz="1399" dirty="0"/>
              <a:t>Distinguishes where the driver process runs. In "cluster" mode, the framework launches the driver inside of the cluster. In "client" mode, the submitter launches the driver outside of the cluster.</a:t>
            </a:r>
          </a:p>
          <a:p>
            <a:pPr algn="just">
              <a:spcBef>
                <a:spcPts val="600"/>
              </a:spcBef>
            </a:pPr>
            <a:r>
              <a:rPr lang="en-US" sz="1399" b="1" dirty="0"/>
              <a:t>Worker Node: </a:t>
            </a:r>
            <a:r>
              <a:rPr lang="en-US" sz="1399" dirty="0"/>
              <a:t>Any node that can run application code in the cluster.</a:t>
            </a:r>
          </a:p>
          <a:p>
            <a:pPr algn="just">
              <a:spcBef>
                <a:spcPts val="600"/>
              </a:spcBef>
            </a:pPr>
            <a:r>
              <a:rPr lang="en-US" sz="1399" b="1" dirty="0"/>
              <a:t>Executor: </a:t>
            </a:r>
            <a:r>
              <a:rPr lang="en-US" sz="1399" dirty="0"/>
              <a:t>A process launched for an application on a worker node, that runs tasks and keeps data in memory or disk storage across them. Each application has its own executors.</a:t>
            </a:r>
          </a:p>
          <a:p>
            <a:pPr algn="just">
              <a:spcBef>
                <a:spcPts val="600"/>
              </a:spcBef>
            </a:pPr>
            <a:r>
              <a:rPr lang="en-US" sz="1399" b="1" dirty="0"/>
              <a:t>Cache: </a:t>
            </a:r>
            <a:r>
              <a:rPr lang="en-US" sz="1399" dirty="0"/>
              <a:t>Cache is nothing but the job resources which we are trying to pass as part of execution. One of the job resource can be our code itself. Typically the code will be compiled in the jar file and jar file will be passed as cache and it will be cached into the executors. Tasks will be using this cache at the run time so that it can apply the logic onto the data while data is being processed. We can also persist or cache the RDDs.</a:t>
            </a:r>
          </a:p>
        </p:txBody>
      </p:sp>
    </p:spTree>
    <p:extLst>
      <p:ext uri="{BB962C8B-B14F-4D97-AF65-F5344CB8AC3E}">
        <p14:creationId xmlns:p14="http://schemas.microsoft.com/office/powerpoint/2010/main" val="392943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78266" y="1458327"/>
            <a:ext cx="11740242" cy="2230582"/>
            <a:chOff x="443023" y="296791"/>
            <a:chExt cx="11740242" cy="2230582"/>
          </a:xfrm>
        </p:grpSpPr>
        <p:grpSp>
          <p:nvGrpSpPr>
            <p:cNvPr id="3" name="Group 2"/>
            <p:cNvGrpSpPr/>
            <p:nvPr/>
          </p:nvGrpSpPr>
          <p:grpSpPr>
            <a:xfrm>
              <a:off x="443023" y="296791"/>
              <a:ext cx="11435442" cy="1925782"/>
              <a:chOff x="1151477" y="445072"/>
              <a:chExt cx="11435442" cy="1925782"/>
            </a:xfrm>
          </p:grpSpPr>
          <p:sp>
            <p:nvSpPr>
              <p:cNvPr id="2" name="Rectangle 1"/>
              <p:cNvSpPr/>
              <p:nvPr/>
            </p:nvSpPr>
            <p:spPr>
              <a:xfrm>
                <a:off x="3793736" y="445072"/>
                <a:ext cx="2125682" cy="19119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Multiple Jobs for Each Application</a:t>
                </a:r>
              </a:p>
            </p:txBody>
          </p:sp>
          <p:sp>
            <p:nvSpPr>
              <p:cNvPr id="5" name="Rectangle 4"/>
              <p:cNvSpPr/>
              <p:nvPr/>
            </p:nvSpPr>
            <p:spPr>
              <a:xfrm>
                <a:off x="6970384" y="458927"/>
                <a:ext cx="2311237" cy="1911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Multiple Stages for Each Job</a:t>
                </a:r>
              </a:p>
            </p:txBody>
          </p:sp>
          <p:sp>
            <p:nvSpPr>
              <p:cNvPr id="6" name="Rectangle 5"/>
              <p:cNvSpPr/>
              <p:nvPr/>
            </p:nvSpPr>
            <p:spPr>
              <a:xfrm>
                <a:off x="10326650" y="445072"/>
                <a:ext cx="2260269" cy="192578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Multiple tasks for Each stage</a:t>
                </a:r>
              </a:p>
            </p:txBody>
          </p:sp>
          <p:sp>
            <p:nvSpPr>
              <p:cNvPr id="7" name="Right Arrow 6"/>
              <p:cNvSpPr/>
              <p:nvPr/>
            </p:nvSpPr>
            <p:spPr>
              <a:xfrm>
                <a:off x="5925355" y="1248635"/>
                <a:ext cx="1045029"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9293495" y="1241708"/>
                <a:ext cx="1045029"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51477" y="451998"/>
                <a:ext cx="2125682" cy="1911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One Application</a:t>
                </a:r>
              </a:p>
            </p:txBody>
          </p:sp>
          <p:sp>
            <p:nvSpPr>
              <p:cNvPr id="10" name="Right Arrow 9"/>
              <p:cNvSpPr/>
              <p:nvPr/>
            </p:nvSpPr>
            <p:spPr>
              <a:xfrm>
                <a:off x="3277159" y="1234780"/>
                <a:ext cx="534388"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3237682" y="449191"/>
              <a:ext cx="2125682" cy="19119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Multiple Jobs for Each Application</a:t>
              </a:r>
            </a:p>
          </p:txBody>
        </p:sp>
        <p:sp>
          <p:nvSpPr>
            <p:cNvPr id="13" name="Rectangle 12"/>
            <p:cNvSpPr/>
            <p:nvPr/>
          </p:nvSpPr>
          <p:spPr>
            <a:xfrm>
              <a:off x="3390082" y="601591"/>
              <a:ext cx="2125682" cy="19119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Multiple Jobs for Each Application</a:t>
              </a:r>
            </a:p>
          </p:txBody>
        </p:sp>
        <p:sp>
          <p:nvSpPr>
            <p:cNvPr id="14" name="Rectangle 13"/>
            <p:cNvSpPr/>
            <p:nvPr/>
          </p:nvSpPr>
          <p:spPr>
            <a:xfrm>
              <a:off x="6414330" y="463046"/>
              <a:ext cx="2311237" cy="1911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Multiple Stages for Each Job</a:t>
              </a:r>
            </a:p>
          </p:txBody>
        </p:sp>
        <p:sp>
          <p:nvSpPr>
            <p:cNvPr id="15" name="Rectangle 14"/>
            <p:cNvSpPr/>
            <p:nvPr/>
          </p:nvSpPr>
          <p:spPr>
            <a:xfrm>
              <a:off x="6566730" y="615446"/>
              <a:ext cx="2311237" cy="1911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Multiple Stages for Each Job</a:t>
              </a:r>
            </a:p>
          </p:txBody>
        </p:sp>
        <p:sp>
          <p:nvSpPr>
            <p:cNvPr id="16" name="Rectangle 15"/>
            <p:cNvSpPr/>
            <p:nvPr/>
          </p:nvSpPr>
          <p:spPr>
            <a:xfrm>
              <a:off x="9770596" y="449191"/>
              <a:ext cx="2260269" cy="192578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Multiple tasks for Each stage</a:t>
              </a:r>
            </a:p>
          </p:txBody>
        </p:sp>
        <p:sp>
          <p:nvSpPr>
            <p:cNvPr id="17" name="Rectangle 16"/>
            <p:cNvSpPr/>
            <p:nvPr/>
          </p:nvSpPr>
          <p:spPr>
            <a:xfrm>
              <a:off x="9922996" y="601591"/>
              <a:ext cx="2260269" cy="192578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Multiple tasks for Each stage</a:t>
              </a:r>
            </a:p>
          </p:txBody>
        </p:sp>
      </p:grpSp>
    </p:spTree>
    <p:extLst>
      <p:ext uri="{BB962C8B-B14F-4D97-AF65-F5344CB8AC3E}">
        <p14:creationId xmlns:p14="http://schemas.microsoft.com/office/powerpoint/2010/main" val="221596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a:solidFill>
                  <a:schemeClr val="tx1"/>
                </a:solidFill>
              </a:rPr>
              <a:t>What is Spark ?</a:t>
            </a:r>
          </a:p>
        </p:txBody>
      </p:sp>
    </p:spTree>
    <p:extLst>
      <p:ext uri="{BB962C8B-B14F-4D97-AF65-F5344CB8AC3E}">
        <p14:creationId xmlns:p14="http://schemas.microsoft.com/office/powerpoint/2010/main" val="38520762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693773" y="1392195"/>
            <a:ext cx="4077730" cy="2018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100" dirty="0"/>
              <a:t>Narrow and Wide Transformations</a:t>
            </a:r>
          </a:p>
        </p:txBody>
      </p:sp>
    </p:spTree>
    <p:extLst>
      <p:ext uri="{BB962C8B-B14F-4D97-AF65-F5344CB8AC3E}">
        <p14:creationId xmlns:p14="http://schemas.microsoft.com/office/powerpoint/2010/main" val="33554986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422" y="707083"/>
            <a:ext cx="10651525" cy="1754326"/>
          </a:xfrm>
          <a:prstGeom prst="rect">
            <a:avLst/>
          </a:prstGeom>
          <a:noFill/>
        </p:spPr>
        <p:txBody>
          <a:bodyPr wrap="square" rtlCol="0">
            <a:spAutoFit/>
          </a:bodyPr>
          <a:lstStyle/>
          <a:p>
            <a:r>
              <a:rPr lang="en-US" b="1" dirty="0"/>
              <a:t>Narrow Transformations:</a:t>
            </a:r>
          </a:p>
          <a:p>
            <a:pPr marL="285750" indent="-285750">
              <a:buFont typeface="Arial" panose="020B0604020202020204" pitchFamily="34" charset="0"/>
              <a:buChar char="•"/>
            </a:pPr>
            <a:r>
              <a:rPr lang="en-US" dirty="0"/>
              <a:t>These types of transformations convert each input partition to only one output partition.</a:t>
            </a:r>
          </a:p>
          <a:p>
            <a:pPr marL="285750" indent="-285750">
              <a:buFont typeface="Arial" panose="020B0604020202020204" pitchFamily="34" charset="0"/>
              <a:buChar char="•"/>
            </a:pPr>
            <a:r>
              <a:rPr lang="en-US" dirty="0"/>
              <a:t>Spark merges all narrow transformations into one stage.</a:t>
            </a:r>
          </a:p>
          <a:p>
            <a:pPr marL="285750" indent="-285750">
              <a:buFont typeface="Arial" panose="020B0604020202020204" pitchFamily="34" charset="0"/>
              <a:buChar char="•"/>
            </a:pPr>
            <a:r>
              <a:rPr lang="en-US" dirty="0"/>
              <a:t>Fast.</a:t>
            </a:r>
          </a:p>
          <a:p>
            <a:pPr marL="285750" indent="-285750">
              <a:buFont typeface="Arial" panose="020B0604020202020204" pitchFamily="34" charset="0"/>
              <a:buChar char="•"/>
            </a:pPr>
            <a:r>
              <a:rPr lang="en-US" dirty="0"/>
              <a:t>No data shuffle.</a:t>
            </a:r>
          </a:p>
          <a:p>
            <a:pPr marL="285750" indent="-285750">
              <a:buFont typeface="Arial" panose="020B0604020202020204" pitchFamily="34" charset="0"/>
              <a:buChar char="•"/>
            </a:pPr>
            <a:r>
              <a:rPr lang="en-US" dirty="0"/>
              <a:t>Ex- map(), filter()</a:t>
            </a:r>
          </a:p>
        </p:txBody>
      </p:sp>
      <p:sp>
        <p:nvSpPr>
          <p:cNvPr id="11" name="Rectangle 10"/>
          <p:cNvSpPr/>
          <p:nvPr/>
        </p:nvSpPr>
        <p:spPr>
          <a:xfrm>
            <a:off x="3072713" y="1911177"/>
            <a:ext cx="1573427" cy="108191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1</a:t>
            </a:r>
          </a:p>
        </p:txBody>
      </p:sp>
      <p:sp>
        <p:nvSpPr>
          <p:cNvPr id="20" name="TextBox 19"/>
          <p:cNvSpPr txBox="1"/>
          <p:nvPr/>
        </p:nvSpPr>
        <p:spPr>
          <a:xfrm>
            <a:off x="3525793" y="6030097"/>
            <a:ext cx="988541" cy="369332"/>
          </a:xfrm>
          <a:prstGeom prst="rect">
            <a:avLst/>
          </a:prstGeom>
          <a:noFill/>
        </p:spPr>
        <p:txBody>
          <a:bodyPr wrap="square" rtlCol="0">
            <a:spAutoFit/>
          </a:bodyPr>
          <a:lstStyle/>
          <a:p>
            <a:r>
              <a:rPr lang="en-US" dirty="0"/>
              <a:t>RDD1</a:t>
            </a:r>
          </a:p>
        </p:txBody>
      </p:sp>
      <p:sp>
        <p:nvSpPr>
          <p:cNvPr id="42" name="Rectangle 41"/>
          <p:cNvSpPr/>
          <p:nvPr/>
        </p:nvSpPr>
        <p:spPr>
          <a:xfrm>
            <a:off x="3072711" y="3422821"/>
            <a:ext cx="1573427" cy="108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2</a:t>
            </a:r>
          </a:p>
        </p:txBody>
      </p:sp>
      <p:sp>
        <p:nvSpPr>
          <p:cNvPr id="43" name="Rectangle 42"/>
          <p:cNvSpPr/>
          <p:nvPr/>
        </p:nvSpPr>
        <p:spPr>
          <a:xfrm>
            <a:off x="3072711" y="4934465"/>
            <a:ext cx="1573427" cy="108191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3</a:t>
            </a:r>
          </a:p>
        </p:txBody>
      </p:sp>
      <p:sp>
        <p:nvSpPr>
          <p:cNvPr id="44" name="Rectangle 43"/>
          <p:cNvSpPr/>
          <p:nvPr/>
        </p:nvSpPr>
        <p:spPr>
          <a:xfrm>
            <a:off x="7500550" y="1911177"/>
            <a:ext cx="1573427" cy="108191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1</a:t>
            </a:r>
          </a:p>
        </p:txBody>
      </p:sp>
      <p:sp>
        <p:nvSpPr>
          <p:cNvPr id="45" name="TextBox 44"/>
          <p:cNvSpPr txBox="1"/>
          <p:nvPr/>
        </p:nvSpPr>
        <p:spPr>
          <a:xfrm>
            <a:off x="8085434" y="6016376"/>
            <a:ext cx="988541" cy="369332"/>
          </a:xfrm>
          <a:prstGeom prst="rect">
            <a:avLst/>
          </a:prstGeom>
          <a:noFill/>
        </p:spPr>
        <p:txBody>
          <a:bodyPr wrap="square" rtlCol="0">
            <a:spAutoFit/>
          </a:bodyPr>
          <a:lstStyle/>
          <a:p>
            <a:r>
              <a:rPr lang="en-US" dirty="0"/>
              <a:t>RDD2</a:t>
            </a:r>
          </a:p>
        </p:txBody>
      </p:sp>
      <p:sp>
        <p:nvSpPr>
          <p:cNvPr id="48" name="Rectangle 47"/>
          <p:cNvSpPr/>
          <p:nvPr/>
        </p:nvSpPr>
        <p:spPr>
          <a:xfrm>
            <a:off x="7500548" y="3422821"/>
            <a:ext cx="1573427" cy="108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2</a:t>
            </a:r>
          </a:p>
        </p:txBody>
      </p:sp>
      <p:sp>
        <p:nvSpPr>
          <p:cNvPr id="49" name="Rectangle 48"/>
          <p:cNvSpPr/>
          <p:nvPr/>
        </p:nvSpPr>
        <p:spPr>
          <a:xfrm>
            <a:off x="7500548" y="4934465"/>
            <a:ext cx="1573427" cy="108191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3</a:t>
            </a:r>
          </a:p>
        </p:txBody>
      </p:sp>
      <p:sp>
        <p:nvSpPr>
          <p:cNvPr id="29" name="Right Arrow 28"/>
          <p:cNvSpPr/>
          <p:nvPr/>
        </p:nvSpPr>
        <p:spPr>
          <a:xfrm>
            <a:off x="4786184" y="2388973"/>
            <a:ext cx="2603157" cy="32951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a:off x="4786183" y="3799019"/>
            <a:ext cx="2603157" cy="329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1" name="Right Arrow 50"/>
          <p:cNvSpPr/>
          <p:nvPr/>
        </p:nvSpPr>
        <p:spPr>
          <a:xfrm>
            <a:off x="4786183" y="5310663"/>
            <a:ext cx="2603157" cy="329513"/>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91200" y="1911177"/>
            <a:ext cx="502508" cy="4118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a:t>
            </a:r>
          </a:p>
        </p:txBody>
      </p:sp>
      <p:sp>
        <p:nvSpPr>
          <p:cNvPr id="52"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a:t>Narrow and Wide Transformations</a:t>
            </a:r>
          </a:p>
        </p:txBody>
      </p:sp>
    </p:spTree>
    <p:extLst>
      <p:ext uri="{BB962C8B-B14F-4D97-AF65-F5344CB8AC3E}">
        <p14:creationId xmlns:p14="http://schemas.microsoft.com/office/powerpoint/2010/main" val="307321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p:bldP spid="42" grpId="0" animBg="1"/>
      <p:bldP spid="43" grpId="0" animBg="1"/>
      <p:bldP spid="44" grpId="0" animBg="1"/>
      <p:bldP spid="45" grpId="0"/>
      <p:bldP spid="48" grpId="0" animBg="1"/>
      <p:bldP spid="49" grpId="0" animBg="1"/>
      <p:bldP spid="29" grpId="0" animBg="1"/>
      <p:bldP spid="50" grpId="0" animBg="1"/>
      <p:bldP spid="51" grpId="0" animBg="1"/>
      <p:bldP spid="21"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a:stCxn id="11" idx="3"/>
            <a:endCxn id="44" idx="1"/>
          </p:cNvCxnSpPr>
          <p:nvPr/>
        </p:nvCxnSpPr>
        <p:spPr>
          <a:xfrm>
            <a:off x="4728519" y="2923075"/>
            <a:ext cx="2854410" cy="0"/>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49" idx="1"/>
          </p:cNvCxnSpPr>
          <p:nvPr/>
        </p:nvCxnSpPr>
        <p:spPr>
          <a:xfrm>
            <a:off x="4728517" y="5935365"/>
            <a:ext cx="2854410" cy="10998"/>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48" idx="1"/>
          </p:cNvCxnSpPr>
          <p:nvPr/>
        </p:nvCxnSpPr>
        <p:spPr>
          <a:xfrm>
            <a:off x="4728517" y="2934073"/>
            <a:ext cx="2854410" cy="150064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3"/>
            <a:endCxn id="49" idx="1"/>
          </p:cNvCxnSpPr>
          <p:nvPr/>
        </p:nvCxnSpPr>
        <p:spPr>
          <a:xfrm>
            <a:off x="4728519" y="2923075"/>
            <a:ext cx="2854408" cy="3023288"/>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43" idx="3"/>
            <a:endCxn id="48" idx="1"/>
          </p:cNvCxnSpPr>
          <p:nvPr/>
        </p:nvCxnSpPr>
        <p:spPr>
          <a:xfrm flipV="1">
            <a:off x="4728517" y="4434719"/>
            <a:ext cx="2854410" cy="1511644"/>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4728517" y="2923075"/>
            <a:ext cx="2854412" cy="301228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80086" y="337751"/>
            <a:ext cx="10651525" cy="1754326"/>
          </a:xfrm>
          <a:prstGeom prst="rect">
            <a:avLst/>
          </a:prstGeom>
          <a:noFill/>
        </p:spPr>
        <p:txBody>
          <a:bodyPr wrap="square" rtlCol="0">
            <a:spAutoFit/>
          </a:bodyPr>
          <a:lstStyle/>
          <a:p>
            <a:r>
              <a:rPr lang="en-US" b="1" dirty="0"/>
              <a:t>Wide Transformations:</a:t>
            </a:r>
          </a:p>
          <a:p>
            <a:pPr marL="285750" indent="-285750">
              <a:buFont typeface="Arial" panose="020B0604020202020204" pitchFamily="34" charset="0"/>
              <a:buChar char="•"/>
            </a:pPr>
            <a:r>
              <a:rPr lang="en-US" dirty="0"/>
              <a:t>This type of transformation will have input partitions contributing to many output partitions.</a:t>
            </a:r>
          </a:p>
          <a:p>
            <a:pPr marL="285750" indent="-285750">
              <a:buFont typeface="Arial" panose="020B0604020202020204" pitchFamily="34" charset="0"/>
              <a:buChar char="•"/>
            </a:pPr>
            <a:r>
              <a:rPr lang="en-US" dirty="0"/>
              <a:t>Each Wide Transformations creates a new stage. </a:t>
            </a:r>
          </a:p>
          <a:p>
            <a:pPr marL="285750" indent="-285750">
              <a:buFont typeface="Arial" panose="020B0604020202020204" pitchFamily="34" charset="0"/>
              <a:buChar char="•"/>
            </a:pPr>
            <a:r>
              <a:rPr lang="en-US" dirty="0"/>
              <a:t>Slow compared to Narrow.</a:t>
            </a:r>
          </a:p>
          <a:p>
            <a:pPr marL="285750" indent="-285750">
              <a:buFont typeface="Arial" panose="020B0604020202020204" pitchFamily="34" charset="0"/>
              <a:buChar char="•"/>
            </a:pPr>
            <a:r>
              <a:rPr lang="en-US" dirty="0"/>
              <a:t>Data shuffle.</a:t>
            </a:r>
          </a:p>
          <a:p>
            <a:pPr marL="285750" indent="-285750">
              <a:buFont typeface="Arial" panose="020B0604020202020204" pitchFamily="34" charset="0"/>
              <a:buChar char="•"/>
            </a:pPr>
            <a:r>
              <a:rPr lang="en-US" dirty="0"/>
              <a:t>Ex- groupByKey(), </a:t>
            </a:r>
            <a:r>
              <a:rPr lang="en-US" dirty="0" err="1"/>
              <a:t>aggregateByKey</a:t>
            </a:r>
            <a:r>
              <a:rPr lang="en-US" dirty="0"/>
              <a:t>(), join, distinct(), repartition() etc.</a:t>
            </a:r>
          </a:p>
        </p:txBody>
      </p:sp>
      <p:sp>
        <p:nvSpPr>
          <p:cNvPr id="11" name="Rectangle 10"/>
          <p:cNvSpPr/>
          <p:nvPr/>
        </p:nvSpPr>
        <p:spPr>
          <a:xfrm>
            <a:off x="3155092" y="2382119"/>
            <a:ext cx="1573427" cy="108191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1</a:t>
            </a:r>
          </a:p>
        </p:txBody>
      </p:sp>
      <p:sp>
        <p:nvSpPr>
          <p:cNvPr id="20" name="TextBox 19"/>
          <p:cNvSpPr txBox="1"/>
          <p:nvPr/>
        </p:nvSpPr>
        <p:spPr>
          <a:xfrm>
            <a:off x="3513434" y="6487318"/>
            <a:ext cx="988541" cy="369332"/>
          </a:xfrm>
          <a:prstGeom prst="rect">
            <a:avLst/>
          </a:prstGeom>
          <a:noFill/>
        </p:spPr>
        <p:txBody>
          <a:bodyPr wrap="square" rtlCol="0">
            <a:spAutoFit/>
          </a:bodyPr>
          <a:lstStyle/>
          <a:p>
            <a:r>
              <a:rPr lang="en-US" dirty="0"/>
              <a:t>RDD1</a:t>
            </a:r>
          </a:p>
        </p:txBody>
      </p:sp>
      <p:sp>
        <p:nvSpPr>
          <p:cNvPr id="42" name="Rectangle 41"/>
          <p:cNvSpPr/>
          <p:nvPr/>
        </p:nvSpPr>
        <p:spPr>
          <a:xfrm>
            <a:off x="3155090" y="3893763"/>
            <a:ext cx="1573427" cy="108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2</a:t>
            </a:r>
          </a:p>
        </p:txBody>
      </p:sp>
      <p:sp>
        <p:nvSpPr>
          <p:cNvPr id="43" name="Rectangle 42"/>
          <p:cNvSpPr/>
          <p:nvPr/>
        </p:nvSpPr>
        <p:spPr>
          <a:xfrm>
            <a:off x="3155090" y="5405407"/>
            <a:ext cx="1573427" cy="108191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3</a:t>
            </a:r>
          </a:p>
        </p:txBody>
      </p:sp>
      <p:sp>
        <p:nvSpPr>
          <p:cNvPr id="44" name="Rectangle 43"/>
          <p:cNvSpPr/>
          <p:nvPr/>
        </p:nvSpPr>
        <p:spPr>
          <a:xfrm>
            <a:off x="7582929" y="2382119"/>
            <a:ext cx="1573427" cy="108191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1</a:t>
            </a:r>
          </a:p>
        </p:txBody>
      </p:sp>
      <p:sp>
        <p:nvSpPr>
          <p:cNvPr id="45" name="TextBox 44"/>
          <p:cNvSpPr txBox="1"/>
          <p:nvPr/>
        </p:nvSpPr>
        <p:spPr>
          <a:xfrm>
            <a:off x="8159572" y="6487318"/>
            <a:ext cx="988541" cy="369332"/>
          </a:xfrm>
          <a:prstGeom prst="rect">
            <a:avLst/>
          </a:prstGeom>
          <a:noFill/>
        </p:spPr>
        <p:txBody>
          <a:bodyPr wrap="square" rtlCol="0">
            <a:spAutoFit/>
          </a:bodyPr>
          <a:lstStyle/>
          <a:p>
            <a:r>
              <a:rPr lang="en-US" dirty="0"/>
              <a:t>RDD2</a:t>
            </a:r>
          </a:p>
        </p:txBody>
      </p:sp>
      <p:sp>
        <p:nvSpPr>
          <p:cNvPr id="48" name="Rectangle 47"/>
          <p:cNvSpPr/>
          <p:nvPr/>
        </p:nvSpPr>
        <p:spPr>
          <a:xfrm>
            <a:off x="7582927" y="3893763"/>
            <a:ext cx="1573427" cy="108191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2</a:t>
            </a:r>
          </a:p>
        </p:txBody>
      </p:sp>
      <p:sp>
        <p:nvSpPr>
          <p:cNvPr id="49" name="Rectangle 48"/>
          <p:cNvSpPr/>
          <p:nvPr/>
        </p:nvSpPr>
        <p:spPr>
          <a:xfrm>
            <a:off x="7582927" y="5405407"/>
            <a:ext cx="1573427" cy="108191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3</a:t>
            </a:r>
          </a:p>
        </p:txBody>
      </p:sp>
      <p:sp>
        <p:nvSpPr>
          <p:cNvPr id="21" name="Rectangle 20"/>
          <p:cNvSpPr/>
          <p:nvPr/>
        </p:nvSpPr>
        <p:spPr>
          <a:xfrm>
            <a:off x="5873579" y="2382119"/>
            <a:ext cx="502508" cy="4118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a:t>
            </a:r>
          </a:p>
          <a:p>
            <a:pPr algn="ctr"/>
            <a:endParaRPr lang="en-US" sz="2400" b="1" dirty="0"/>
          </a:p>
          <a:p>
            <a:pPr algn="ctr"/>
            <a:endParaRPr lang="en-US" sz="2400" b="1" dirty="0"/>
          </a:p>
        </p:txBody>
      </p:sp>
      <p:cxnSp>
        <p:nvCxnSpPr>
          <p:cNvPr id="17" name="Straight Arrow Connector 16"/>
          <p:cNvCxnSpPr/>
          <p:nvPr/>
        </p:nvCxnSpPr>
        <p:spPr>
          <a:xfrm>
            <a:off x="4728517" y="4441579"/>
            <a:ext cx="28544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44" idx="1"/>
          </p:cNvCxnSpPr>
          <p:nvPr/>
        </p:nvCxnSpPr>
        <p:spPr>
          <a:xfrm flipV="1">
            <a:off x="4728517" y="2923075"/>
            <a:ext cx="2854412" cy="15185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28517" y="4434718"/>
            <a:ext cx="2854410" cy="15006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87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p:bldP spid="42" grpId="0" animBg="1"/>
      <p:bldP spid="43" grpId="0" animBg="1"/>
      <p:bldP spid="44" grpId="0" animBg="1"/>
      <p:bldP spid="45" grpId="0"/>
      <p:bldP spid="48" grpId="0" animBg="1"/>
      <p:bldP spid="49" grpId="0" animBg="1"/>
      <p:bldP spid="21"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179806" y="1721708"/>
            <a:ext cx="3402227" cy="1408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100" dirty="0"/>
              <a:t>DAG</a:t>
            </a:r>
          </a:p>
        </p:txBody>
      </p:sp>
    </p:spTree>
    <p:extLst>
      <p:ext uri="{BB962C8B-B14F-4D97-AF65-F5344CB8AC3E}">
        <p14:creationId xmlns:p14="http://schemas.microsoft.com/office/powerpoint/2010/main" val="37954659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194486" y="1408670"/>
            <a:ext cx="1771136" cy="3113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614616" y="1548710"/>
            <a:ext cx="930875" cy="369332"/>
          </a:xfrm>
          <a:prstGeom prst="rect">
            <a:avLst/>
          </a:prstGeom>
          <a:noFill/>
        </p:spPr>
        <p:txBody>
          <a:bodyPr wrap="square" rtlCol="0">
            <a:spAutoFit/>
          </a:bodyPr>
          <a:lstStyle/>
          <a:p>
            <a:r>
              <a:rPr lang="en-US" dirty="0"/>
              <a:t>Stage 1</a:t>
            </a:r>
          </a:p>
        </p:txBody>
      </p:sp>
      <p:sp>
        <p:nvSpPr>
          <p:cNvPr id="5" name="Rectangle 4"/>
          <p:cNvSpPr/>
          <p:nvPr/>
        </p:nvSpPr>
        <p:spPr>
          <a:xfrm>
            <a:off x="1449859" y="2232454"/>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parallelize</a:t>
            </a:r>
          </a:p>
        </p:txBody>
      </p:sp>
      <p:sp>
        <p:nvSpPr>
          <p:cNvPr id="6" name="Rectangle 5"/>
          <p:cNvSpPr/>
          <p:nvPr/>
        </p:nvSpPr>
        <p:spPr>
          <a:xfrm>
            <a:off x="1449857" y="3686433"/>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distinct</a:t>
            </a:r>
          </a:p>
        </p:txBody>
      </p:sp>
      <p:sp>
        <p:nvSpPr>
          <p:cNvPr id="7" name="Rectangle 6"/>
          <p:cNvSpPr/>
          <p:nvPr/>
        </p:nvSpPr>
        <p:spPr>
          <a:xfrm>
            <a:off x="1449858" y="2949146"/>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map</a:t>
            </a:r>
          </a:p>
        </p:txBody>
      </p:sp>
      <p:sp>
        <p:nvSpPr>
          <p:cNvPr id="8" name="Rounded Rectangle 7"/>
          <p:cNvSpPr/>
          <p:nvPr/>
        </p:nvSpPr>
        <p:spPr>
          <a:xfrm>
            <a:off x="3918092" y="1429265"/>
            <a:ext cx="1771136" cy="3113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308386" y="1552148"/>
            <a:ext cx="930875" cy="369332"/>
          </a:xfrm>
          <a:prstGeom prst="rect">
            <a:avLst/>
          </a:prstGeom>
          <a:noFill/>
        </p:spPr>
        <p:txBody>
          <a:bodyPr wrap="square" rtlCol="0">
            <a:spAutoFit/>
          </a:bodyPr>
          <a:lstStyle/>
          <a:p>
            <a:r>
              <a:rPr lang="en-US" dirty="0"/>
              <a:t>Stage 2</a:t>
            </a:r>
          </a:p>
        </p:txBody>
      </p:sp>
      <p:sp>
        <p:nvSpPr>
          <p:cNvPr id="10" name="Rectangle 9"/>
          <p:cNvSpPr/>
          <p:nvPr/>
        </p:nvSpPr>
        <p:spPr>
          <a:xfrm>
            <a:off x="4143629" y="1992872"/>
            <a:ext cx="1210963" cy="7503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t>aggregateByKey</a:t>
            </a:r>
            <a:endParaRPr lang="en-US" dirty="0"/>
          </a:p>
        </p:txBody>
      </p:sp>
      <p:sp>
        <p:nvSpPr>
          <p:cNvPr id="13" name="Rounded Rectangle 12"/>
          <p:cNvSpPr/>
          <p:nvPr/>
        </p:nvSpPr>
        <p:spPr>
          <a:xfrm>
            <a:off x="6417275" y="1429265"/>
            <a:ext cx="1771136" cy="3113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825041" y="1548710"/>
            <a:ext cx="930875" cy="369332"/>
          </a:xfrm>
          <a:prstGeom prst="rect">
            <a:avLst/>
          </a:prstGeom>
          <a:noFill/>
        </p:spPr>
        <p:txBody>
          <a:bodyPr wrap="square" rtlCol="0">
            <a:spAutoFit/>
          </a:bodyPr>
          <a:lstStyle/>
          <a:p>
            <a:r>
              <a:rPr lang="en-US" dirty="0"/>
              <a:t>Stage 3</a:t>
            </a:r>
          </a:p>
        </p:txBody>
      </p:sp>
      <p:sp>
        <p:nvSpPr>
          <p:cNvPr id="15" name="Rectangle 14"/>
          <p:cNvSpPr/>
          <p:nvPr/>
        </p:nvSpPr>
        <p:spPr>
          <a:xfrm>
            <a:off x="6672648" y="2253049"/>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parallelize</a:t>
            </a:r>
          </a:p>
        </p:txBody>
      </p:sp>
      <p:sp>
        <p:nvSpPr>
          <p:cNvPr id="16" name="Rectangle 15"/>
          <p:cNvSpPr/>
          <p:nvPr/>
        </p:nvSpPr>
        <p:spPr>
          <a:xfrm>
            <a:off x="6672646" y="3707028"/>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filter</a:t>
            </a:r>
          </a:p>
        </p:txBody>
      </p:sp>
      <p:sp>
        <p:nvSpPr>
          <p:cNvPr id="17" name="Rectangle 16"/>
          <p:cNvSpPr/>
          <p:nvPr/>
        </p:nvSpPr>
        <p:spPr>
          <a:xfrm>
            <a:off x="6672647" y="2969741"/>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map</a:t>
            </a:r>
          </a:p>
        </p:txBody>
      </p:sp>
      <p:cxnSp>
        <p:nvCxnSpPr>
          <p:cNvPr id="19" name="Straight Arrow Connector 18"/>
          <p:cNvCxnSpPr>
            <a:stCxn id="6" idx="3"/>
            <a:endCxn id="10" idx="1"/>
          </p:cNvCxnSpPr>
          <p:nvPr/>
        </p:nvCxnSpPr>
        <p:spPr>
          <a:xfrm flipV="1">
            <a:off x="2660820" y="2368036"/>
            <a:ext cx="1482809" cy="15243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Rectangle 21"/>
          <p:cNvSpPr/>
          <p:nvPr/>
        </p:nvSpPr>
        <p:spPr>
          <a:xfrm>
            <a:off x="4193051" y="3686433"/>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map</a:t>
            </a:r>
          </a:p>
        </p:txBody>
      </p:sp>
      <p:sp>
        <p:nvSpPr>
          <p:cNvPr id="23" name="Rounded Rectangle 22"/>
          <p:cNvSpPr/>
          <p:nvPr/>
        </p:nvSpPr>
        <p:spPr>
          <a:xfrm>
            <a:off x="9024551" y="1491048"/>
            <a:ext cx="1771136" cy="3113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279924" y="2314832"/>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join</a:t>
            </a:r>
          </a:p>
        </p:txBody>
      </p:sp>
      <p:sp>
        <p:nvSpPr>
          <p:cNvPr id="25" name="Rectangle 24"/>
          <p:cNvSpPr/>
          <p:nvPr/>
        </p:nvSpPr>
        <p:spPr>
          <a:xfrm>
            <a:off x="9279922" y="3768811"/>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filter</a:t>
            </a:r>
          </a:p>
        </p:txBody>
      </p:sp>
      <p:sp>
        <p:nvSpPr>
          <p:cNvPr id="26" name="Rectangle 25"/>
          <p:cNvSpPr/>
          <p:nvPr/>
        </p:nvSpPr>
        <p:spPr>
          <a:xfrm>
            <a:off x="9279923" y="3031524"/>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map</a:t>
            </a:r>
          </a:p>
        </p:txBody>
      </p:sp>
      <p:sp>
        <p:nvSpPr>
          <p:cNvPr id="27" name="TextBox 26"/>
          <p:cNvSpPr txBox="1"/>
          <p:nvPr/>
        </p:nvSpPr>
        <p:spPr>
          <a:xfrm>
            <a:off x="9419963" y="1565189"/>
            <a:ext cx="930875" cy="369332"/>
          </a:xfrm>
          <a:prstGeom prst="rect">
            <a:avLst/>
          </a:prstGeom>
          <a:noFill/>
        </p:spPr>
        <p:txBody>
          <a:bodyPr wrap="square" rtlCol="0">
            <a:spAutoFit/>
          </a:bodyPr>
          <a:lstStyle/>
          <a:p>
            <a:r>
              <a:rPr lang="en-US" dirty="0"/>
              <a:t>Stage 4</a:t>
            </a:r>
          </a:p>
        </p:txBody>
      </p:sp>
      <p:cxnSp>
        <p:nvCxnSpPr>
          <p:cNvPr id="28" name="Straight Arrow Connector 27"/>
          <p:cNvCxnSpPr>
            <a:endCxn id="24" idx="1"/>
          </p:cNvCxnSpPr>
          <p:nvPr/>
        </p:nvCxnSpPr>
        <p:spPr>
          <a:xfrm flipV="1">
            <a:off x="5412246" y="2520778"/>
            <a:ext cx="3867678" cy="13903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p:nvPr/>
        </p:nvCxnSpPr>
        <p:spPr>
          <a:xfrm flipV="1">
            <a:off x="7895961" y="2664941"/>
            <a:ext cx="1441617" cy="12523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a:stCxn id="24" idx="2"/>
            <a:endCxn id="26" idx="0"/>
          </p:cNvCxnSpPr>
          <p:nvPr/>
        </p:nvCxnSpPr>
        <p:spPr>
          <a:xfrm flipH="1">
            <a:off x="9885405" y="2726724"/>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p:nvPr/>
        </p:nvCxnSpPr>
        <p:spPr>
          <a:xfrm flipH="1">
            <a:off x="9885401" y="3441356"/>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p:cNvCxnSpPr/>
          <p:nvPr/>
        </p:nvCxnSpPr>
        <p:spPr>
          <a:xfrm flipH="1">
            <a:off x="7290479" y="2691715"/>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a:off x="7276061" y="3402229"/>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p:cNvCxnSpPr>
            <a:endCxn id="22" idx="0"/>
          </p:cNvCxnSpPr>
          <p:nvPr/>
        </p:nvCxnSpPr>
        <p:spPr>
          <a:xfrm>
            <a:off x="4792347" y="2743199"/>
            <a:ext cx="6186" cy="9432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flipH="1">
            <a:off x="2012102" y="2654643"/>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flipH="1">
            <a:off x="2012101" y="3381633"/>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a:t>DAG Graph</a:t>
            </a:r>
          </a:p>
        </p:txBody>
      </p:sp>
    </p:spTree>
    <p:extLst>
      <p:ext uri="{BB962C8B-B14F-4D97-AF65-F5344CB8AC3E}">
        <p14:creationId xmlns:p14="http://schemas.microsoft.com/office/powerpoint/2010/main" val="10542385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426" y="838717"/>
            <a:ext cx="11404767" cy="1754326"/>
          </a:xfrm>
          <a:prstGeom prst="rect">
            <a:avLst/>
          </a:prstGeom>
        </p:spPr>
        <p:txBody>
          <a:bodyPr wrap="square">
            <a:spAutoFit/>
          </a:bodyPr>
          <a:lstStyle/>
          <a:p>
            <a:pPr algn="just"/>
            <a:r>
              <a:rPr lang="en-US" dirty="0"/>
              <a:t>DAG Stands for </a:t>
            </a:r>
            <a:r>
              <a:rPr lang="en-US" b="1" dirty="0"/>
              <a:t>D</a:t>
            </a:r>
            <a:r>
              <a:rPr lang="en-US" dirty="0"/>
              <a:t>irected </a:t>
            </a:r>
            <a:r>
              <a:rPr lang="en-US" b="1" dirty="0"/>
              <a:t>A</a:t>
            </a:r>
            <a:r>
              <a:rPr lang="en-US" dirty="0"/>
              <a:t>cyclic </a:t>
            </a:r>
            <a:r>
              <a:rPr lang="en-US" b="1" dirty="0"/>
              <a:t>G</a:t>
            </a:r>
            <a:r>
              <a:rPr lang="en-US" dirty="0"/>
              <a:t>raph.</a:t>
            </a:r>
          </a:p>
          <a:p>
            <a:pPr algn="just"/>
            <a:r>
              <a:rPr lang="en-US" dirty="0"/>
              <a:t>  </a:t>
            </a:r>
            <a:r>
              <a:rPr lang="en-US" b="1" dirty="0"/>
              <a:t>Directed</a:t>
            </a:r>
            <a:r>
              <a:rPr lang="en-US" dirty="0"/>
              <a:t> </a:t>
            </a:r>
            <a:r>
              <a:rPr lang="en-US" dirty="0">
                <a:sym typeface="Wingdings" panose="05000000000000000000" pitchFamily="2" charset="2"/>
              </a:rPr>
              <a:t> D</a:t>
            </a:r>
            <a:r>
              <a:rPr lang="en-US" dirty="0"/>
              <a:t>irectly connected to one node to another.</a:t>
            </a:r>
          </a:p>
          <a:p>
            <a:pPr algn="just"/>
            <a:r>
              <a:rPr lang="en-US" dirty="0"/>
              <a:t>  </a:t>
            </a:r>
            <a:r>
              <a:rPr lang="en-US" b="1" dirty="0"/>
              <a:t>Acyclic</a:t>
            </a:r>
            <a:r>
              <a:rPr lang="en-US" dirty="0"/>
              <a:t> </a:t>
            </a:r>
            <a:r>
              <a:rPr lang="en-US" dirty="0">
                <a:sym typeface="Wingdings" panose="05000000000000000000" pitchFamily="2" charset="2"/>
              </a:rPr>
              <a:t></a:t>
            </a:r>
            <a:r>
              <a:rPr lang="en-US" dirty="0"/>
              <a:t> There is no cycle or loop. So it is in line and we can not go back to its original position.</a:t>
            </a:r>
          </a:p>
          <a:p>
            <a:pPr algn="just"/>
            <a:r>
              <a:rPr lang="en-US" dirty="0"/>
              <a:t>  </a:t>
            </a:r>
            <a:r>
              <a:rPr lang="en-US" b="1" dirty="0"/>
              <a:t>Graph</a:t>
            </a:r>
            <a:r>
              <a:rPr lang="en-US" dirty="0"/>
              <a:t> </a:t>
            </a:r>
            <a:r>
              <a:rPr lang="en-US" dirty="0">
                <a:sym typeface="Wingdings" panose="05000000000000000000" pitchFamily="2" charset="2"/>
              </a:rPr>
              <a:t></a:t>
            </a:r>
            <a:r>
              <a:rPr lang="en-US" dirty="0"/>
              <a:t> It has Vertices and Edges. Vertices indicates RDDs and edges refers to the operations on the RDD. </a:t>
            </a:r>
          </a:p>
          <a:p>
            <a:pPr algn="just"/>
            <a:r>
              <a:rPr lang="en-US" dirty="0"/>
              <a:t>                   These all   represented as a graph.</a:t>
            </a:r>
          </a:p>
          <a:p>
            <a:pPr algn="just"/>
            <a:endParaRPr lang="en-US" dirty="0"/>
          </a:p>
        </p:txBody>
      </p:sp>
      <p:sp>
        <p:nvSpPr>
          <p:cNvPr id="3"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a:t>DAG</a:t>
            </a:r>
          </a:p>
        </p:txBody>
      </p:sp>
    </p:spTree>
    <p:extLst>
      <p:ext uri="{BB962C8B-B14F-4D97-AF65-F5344CB8AC3E}">
        <p14:creationId xmlns:p14="http://schemas.microsoft.com/office/powerpoint/2010/main" val="7863028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a:t>DAG Scheduler</a:t>
            </a:r>
          </a:p>
        </p:txBody>
      </p:sp>
      <p:cxnSp>
        <p:nvCxnSpPr>
          <p:cNvPr id="54" name="Straight Arrow Connector 53"/>
          <p:cNvCxnSpPr>
            <a:stCxn id="71" idx="6"/>
            <a:endCxn id="36" idx="1"/>
          </p:cNvCxnSpPr>
          <p:nvPr/>
        </p:nvCxnSpPr>
        <p:spPr>
          <a:xfrm>
            <a:off x="4371858" y="2974339"/>
            <a:ext cx="1746118" cy="263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5" idx="2"/>
            <a:endCxn id="68" idx="0"/>
          </p:cNvCxnSpPr>
          <p:nvPr/>
        </p:nvCxnSpPr>
        <p:spPr>
          <a:xfrm>
            <a:off x="3676124" y="1670899"/>
            <a:ext cx="0" cy="66379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63" name="Rounded Rectangle 62"/>
          <p:cNvSpPr/>
          <p:nvPr/>
        </p:nvSpPr>
        <p:spPr>
          <a:xfrm>
            <a:off x="4862146" y="2732853"/>
            <a:ext cx="845926" cy="3877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Action Operation</a:t>
            </a:r>
          </a:p>
        </p:txBody>
      </p:sp>
      <p:grpSp>
        <p:nvGrpSpPr>
          <p:cNvPr id="119" name="Group 118"/>
          <p:cNvGrpSpPr/>
          <p:nvPr/>
        </p:nvGrpSpPr>
        <p:grpSpPr>
          <a:xfrm>
            <a:off x="2557459" y="850547"/>
            <a:ext cx="2323070" cy="1160903"/>
            <a:chOff x="2557459" y="850547"/>
            <a:chExt cx="2323070" cy="1160903"/>
          </a:xfrm>
        </p:grpSpPr>
        <p:sp>
          <p:nvSpPr>
            <p:cNvPr id="33" name="Rectangle 32"/>
            <p:cNvSpPr/>
            <p:nvPr/>
          </p:nvSpPr>
          <p:spPr>
            <a:xfrm>
              <a:off x="2557459" y="898362"/>
              <a:ext cx="2323070" cy="11130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2557459" y="1169571"/>
              <a:ext cx="23230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980027" y="1382575"/>
              <a:ext cx="1392194" cy="288324"/>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Spark Context</a:t>
              </a:r>
            </a:p>
          </p:txBody>
        </p:sp>
        <p:sp>
          <p:nvSpPr>
            <p:cNvPr id="65" name="TextBox 64"/>
            <p:cNvSpPr txBox="1"/>
            <p:nvPr/>
          </p:nvSpPr>
          <p:spPr>
            <a:xfrm>
              <a:off x="2840499" y="850547"/>
              <a:ext cx="1631092" cy="369332"/>
            </a:xfrm>
            <a:prstGeom prst="rect">
              <a:avLst/>
            </a:prstGeom>
            <a:noFill/>
          </p:spPr>
          <p:txBody>
            <a:bodyPr wrap="square" rtlCol="0">
              <a:spAutoFit/>
            </a:bodyPr>
            <a:lstStyle/>
            <a:p>
              <a:r>
                <a:rPr lang="en-US" dirty="0"/>
                <a:t>Driver Program</a:t>
              </a:r>
            </a:p>
          </p:txBody>
        </p:sp>
      </p:grpSp>
      <p:pic>
        <p:nvPicPr>
          <p:cNvPr id="66" name="Picture 65"/>
          <p:cNvPicPr>
            <a:picLocks noChangeAspect="1"/>
          </p:cNvPicPr>
          <p:nvPr/>
        </p:nvPicPr>
        <p:blipFill>
          <a:blip r:embed="rId3"/>
          <a:stretch>
            <a:fillRect/>
          </a:stretch>
        </p:blipFill>
        <p:spPr>
          <a:xfrm>
            <a:off x="1303762" y="1108098"/>
            <a:ext cx="619125" cy="609600"/>
          </a:xfrm>
          <a:prstGeom prst="rect">
            <a:avLst/>
          </a:prstGeom>
        </p:spPr>
      </p:pic>
      <p:cxnSp>
        <p:nvCxnSpPr>
          <p:cNvPr id="67" name="Straight Arrow Connector 66"/>
          <p:cNvCxnSpPr/>
          <p:nvPr/>
        </p:nvCxnSpPr>
        <p:spPr>
          <a:xfrm>
            <a:off x="1816779" y="1394495"/>
            <a:ext cx="740680"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120" name="Group 119"/>
          <p:cNvGrpSpPr/>
          <p:nvPr/>
        </p:nvGrpSpPr>
        <p:grpSpPr>
          <a:xfrm>
            <a:off x="2702232" y="2334692"/>
            <a:ext cx="1769359" cy="1538714"/>
            <a:chOff x="2702232" y="2334692"/>
            <a:chExt cx="1769359" cy="1538714"/>
          </a:xfrm>
        </p:grpSpPr>
        <p:sp>
          <p:nvSpPr>
            <p:cNvPr id="49" name="TextBox 48"/>
            <p:cNvSpPr txBox="1"/>
            <p:nvPr/>
          </p:nvSpPr>
          <p:spPr>
            <a:xfrm>
              <a:off x="2702232" y="2413955"/>
              <a:ext cx="751186" cy="430887"/>
            </a:xfrm>
            <a:prstGeom prst="rect">
              <a:avLst/>
            </a:prstGeom>
            <a:noFill/>
          </p:spPr>
          <p:txBody>
            <a:bodyPr wrap="square" rtlCol="0">
              <a:spAutoFit/>
            </a:bodyPr>
            <a:lstStyle/>
            <a:p>
              <a:r>
                <a:rPr lang="en-US" sz="1100" dirty="0"/>
                <a:t>Operator </a:t>
              </a:r>
            </a:p>
            <a:p>
              <a:r>
                <a:rPr lang="en-US" sz="1100" dirty="0"/>
                <a:t>DAG</a:t>
              </a:r>
            </a:p>
          </p:txBody>
        </p:sp>
        <p:sp>
          <p:nvSpPr>
            <p:cNvPr id="68" name="Oval 67"/>
            <p:cNvSpPr/>
            <p:nvPr/>
          </p:nvSpPr>
          <p:spPr>
            <a:xfrm>
              <a:off x="3338554" y="2334692"/>
              <a:ext cx="675140" cy="304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a:t>RDD1</a:t>
              </a:r>
            </a:p>
          </p:txBody>
        </p:sp>
        <p:sp>
          <p:nvSpPr>
            <p:cNvPr id="69" name="Oval 68"/>
            <p:cNvSpPr/>
            <p:nvPr/>
          </p:nvSpPr>
          <p:spPr>
            <a:xfrm>
              <a:off x="2983784" y="2821939"/>
              <a:ext cx="663146" cy="304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a:solidFill>
                    <a:schemeClr val="dk1"/>
                  </a:solidFill>
                </a:rPr>
                <a:t>RDD2</a:t>
              </a:r>
            </a:p>
          </p:txBody>
        </p:sp>
        <p:sp>
          <p:nvSpPr>
            <p:cNvPr id="70" name="Oval 69"/>
            <p:cNvSpPr/>
            <p:nvPr/>
          </p:nvSpPr>
          <p:spPr>
            <a:xfrm>
              <a:off x="3344845" y="3310961"/>
              <a:ext cx="675141" cy="304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a:t>RDD4</a:t>
              </a:r>
            </a:p>
          </p:txBody>
        </p:sp>
        <p:sp>
          <p:nvSpPr>
            <p:cNvPr id="71" name="Oval 70"/>
            <p:cNvSpPr/>
            <p:nvPr/>
          </p:nvSpPr>
          <p:spPr>
            <a:xfrm>
              <a:off x="3708712" y="2821939"/>
              <a:ext cx="663146" cy="304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a:t>RDD3</a:t>
              </a:r>
            </a:p>
          </p:txBody>
        </p:sp>
        <p:cxnSp>
          <p:nvCxnSpPr>
            <p:cNvPr id="72" name="Straight Connector 71"/>
            <p:cNvCxnSpPr>
              <a:stCxn id="68" idx="4"/>
              <a:endCxn id="69" idx="0"/>
            </p:cNvCxnSpPr>
            <p:nvPr/>
          </p:nvCxnSpPr>
          <p:spPr>
            <a:xfrm flipH="1">
              <a:off x="3315357" y="2639492"/>
              <a:ext cx="360767" cy="182447"/>
            </a:xfrm>
            <a:prstGeom prst="line">
              <a:avLst/>
            </a:prstGeom>
            <a:ln/>
          </p:spPr>
          <p:style>
            <a:lnRef idx="3">
              <a:schemeClr val="dk1"/>
            </a:lnRef>
            <a:fillRef idx="0">
              <a:schemeClr val="dk1"/>
            </a:fillRef>
            <a:effectRef idx="2">
              <a:schemeClr val="dk1"/>
            </a:effectRef>
            <a:fontRef idx="minor">
              <a:schemeClr val="tx1"/>
            </a:fontRef>
          </p:style>
        </p:cxnSp>
        <p:cxnSp>
          <p:nvCxnSpPr>
            <p:cNvPr id="73" name="Straight Connector 72"/>
            <p:cNvCxnSpPr>
              <a:stCxn id="71" idx="4"/>
              <a:endCxn id="70" idx="0"/>
            </p:cNvCxnSpPr>
            <p:nvPr/>
          </p:nvCxnSpPr>
          <p:spPr>
            <a:xfrm flipH="1">
              <a:off x="3682416" y="3126739"/>
              <a:ext cx="357869" cy="184222"/>
            </a:xfrm>
            <a:prstGeom prst="line">
              <a:avLst/>
            </a:prstGeom>
            <a:ln/>
          </p:spPr>
          <p:style>
            <a:lnRef idx="3">
              <a:schemeClr val="dk1"/>
            </a:lnRef>
            <a:fillRef idx="0">
              <a:schemeClr val="dk1"/>
            </a:fillRef>
            <a:effectRef idx="2">
              <a:schemeClr val="dk1"/>
            </a:effectRef>
            <a:fontRef idx="minor">
              <a:schemeClr val="tx1"/>
            </a:fontRef>
          </p:style>
        </p:cxnSp>
        <p:cxnSp>
          <p:nvCxnSpPr>
            <p:cNvPr id="74" name="Straight Connector 73"/>
            <p:cNvCxnSpPr>
              <a:stCxn id="68" idx="4"/>
              <a:endCxn id="71" idx="0"/>
            </p:cNvCxnSpPr>
            <p:nvPr/>
          </p:nvCxnSpPr>
          <p:spPr>
            <a:xfrm>
              <a:off x="3676124" y="2639492"/>
              <a:ext cx="364161" cy="182447"/>
            </a:xfrm>
            <a:prstGeom prst="line">
              <a:avLst/>
            </a:prstGeom>
            <a:ln/>
          </p:spPr>
          <p:style>
            <a:lnRef idx="3">
              <a:schemeClr val="dk1"/>
            </a:lnRef>
            <a:fillRef idx="0">
              <a:schemeClr val="dk1"/>
            </a:fillRef>
            <a:effectRef idx="2">
              <a:schemeClr val="dk1"/>
            </a:effectRef>
            <a:fontRef idx="minor">
              <a:schemeClr val="tx1"/>
            </a:fontRef>
          </p:style>
        </p:cxnSp>
        <p:cxnSp>
          <p:nvCxnSpPr>
            <p:cNvPr id="75" name="Straight Connector 74"/>
            <p:cNvCxnSpPr>
              <a:stCxn id="69" idx="4"/>
              <a:endCxn id="70" idx="0"/>
            </p:cNvCxnSpPr>
            <p:nvPr/>
          </p:nvCxnSpPr>
          <p:spPr>
            <a:xfrm>
              <a:off x="3315357" y="3126739"/>
              <a:ext cx="367059" cy="184222"/>
            </a:xfrm>
            <a:prstGeom prst="line">
              <a:avLst/>
            </a:prstGeom>
            <a:ln/>
          </p:spPr>
          <p:style>
            <a:lnRef idx="3">
              <a:schemeClr val="dk1"/>
            </a:lnRef>
            <a:fillRef idx="0">
              <a:schemeClr val="dk1"/>
            </a:fillRef>
            <a:effectRef idx="2">
              <a:schemeClr val="dk1"/>
            </a:effectRef>
            <a:fontRef idx="minor">
              <a:schemeClr val="tx1"/>
            </a:fontRef>
          </p:style>
        </p:cxnSp>
        <p:sp>
          <p:nvSpPr>
            <p:cNvPr id="101" name="TextBox 100"/>
            <p:cNvSpPr txBox="1"/>
            <p:nvPr/>
          </p:nvSpPr>
          <p:spPr>
            <a:xfrm>
              <a:off x="2980027" y="3611796"/>
              <a:ext cx="1491564" cy="261610"/>
            </a:xfrm>
            <a:prstGeom prst="rect">
              <a:avLst/>
            </a:prstGeom>
            <a:noFill/>
          </p:spPr>
          <p:txBody>
            <a:bodyPr wrap="square" rtlCol="0">
              <a:spAutoFit/>
            </a:bodyPr>
            <a:lstStyle/>
            <a:p>
              <a:r>
                <a:rPr lang="en-US" sz="1100" dirty="0"/>
                <a:t>Logical Execution Plan</a:t>
              </a:r>
            </a:p>
          </p:txBody>
        </p:sp>
      </p:grpSp>
      <p:grpSp>
        <p:nvGrpSpPr>
          <p:cNvPr id="121" name="Group 120"/>
          <p:cNvGrpSpPr/>
          <p:nvPr/>
        </p:nvGrpSpPr>
        <p:grpSpPr>
          <a:xfrm>
            <a:off x="6117976" y="1717698"/>
            <a:ext cx="2489487" cy="2566078"/>
            <a:chOff x="6132722" y="1717698"/>
            <a:chExt cx="2489487" cy="2566078"/>
          </a:xfrm>
        </p:grpSpPr>
        <p:sp>
          <p:nvSpPr>
            <p:cNvPr id="36" name="Rounded Rectangle 35"/>
            <p:cNvSpPr/>
            <p:nvPr/>
          </p:nvSpPr>
          <p:spPr>
            <a:xfrm>
              <a:off x="6132722" y="1717698"/>
              <a:ext cx="2489487" cy="2566078"/>
            </a:xfrm>
            <a:prstGeom prst="round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b="1" dirty="0">
                  <a:solidFill>
                    <a:schemeClr val="tx1"/>
                  </a:solidFill>
                </a:rPr>
                <a:t>DAG Scheduler</a:t>
              </a:r>
            </a:p>
            <a:p>
              <a:pPr algn="ctr"/>
              <a:endParaRPr lang="en-US" sz="1700" b="1" dirty="0">
                <a:solidFill>
                  <a:schemeClr val="tx1"/>
                </a:solidFill>
              </a:endParaRPr>
            </a:p>
            <a:p>
              <a:pPr algn="ctr"/>
              <a:endParaRPr lang="en-US" sz="1700" b="1" dirty="0">
                <a:solidFill>
                  <a:schemeClr val="accent2">
                    <a:lumMod val="50000"/>
                  </a:schemeClr>
                </a:solidFill>
              </a:endParaRPr>
            </a:p>
            <a:p>
              <a:pPr algn="ctr"/>
              <a:endParaRPr lang="en-US" sz="1300" dirty="0"/>
            </a:p>
            <a:p>
              <a:pPr algn="ctr"/>
              <a:endParaRPr lang="en-US" sz="1300" dirty="0"/>
            </a:p>
            <a:p>
              <a:pPr algn="ctr"/>
              <a:endParaRPr lang="en-US" dirty="0"/>
            </a:p>
            <a:p>
              <a:pPr algn="ctr"/>
              <a:endParaRPr lang="en-US" dirty="0"/>
            </a:p>
            <a:p>
              <a:pPr algn="ctr"/>
              <a:endParaRPr lang="en-US" dirty="0"/>
            </a:p>
            <a:p>
              <a:pPr algn="ctr"/>
              <a:endParaRPr lang="en-US" dirty="0"/>
            </a:p>
          </p:txBody>
        </p:sp>
        <p:sp>
          <p:nvSpPr>
            <p:cNvPr id="50" name="Oval 49"/>
            <p:cNvSpPr/>
            <p:nvPr/>
          </p:nvSpPr>
          <p:spPr>
            <a:xfrm>
              <a:off x="6408655" y="2354682"/>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solidFill>
                    <a:schemeClr val="dk1"/>
                  </a:solidFill>
                </a:rPr>
                <a:t>task1</a:t>
              </a:r>
            </a:p>
          </p:txBody>
        </p:sp>
        <p:sp>
          <p:nvSpPr>
            <p:cNvPr id="51" name="Oval 50"/>
            <p:cNvSpPr/>
            <p:nvPr/>
          </p:nvSpPr>
          <p:spPr>
            <a:xfrm>
              <a:off x="6408655" y="2824720"/>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task2</a:t>
              </a:r>
            </a:p>
          </p:txBody>
        </p:sp>
        <p:sp>
          <p:nvSpPr>
            <p:cNvPr id="52" name="Oval 51"/>
            <p:cNvSpPr/>
            <p:nvPr/>
          </p:nvSpPr>
          <p:spPr>
            <a:xfrm>
              <a:off x="6419467" y="3256546"/>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task3</a:t>
              </a:r>
            </a:p>
          </p:txBody>
        </p:sp>
        <p:sp>
          <p:nvSpPr>
            <p:cNvPr id="53" name="Oval 52"/>
            <p:cNvSpPr/>
            <p:nvPr/>
          </p:nvSpPr>
          <p:spPr>
            <a:xfrm>
              <a:off x="6419467" y="3703663"/>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task4</a:t>
              </a:r>
            </a:p>
          </p:txBody>
        </p:sp>
        <p:cxnSp>
          <p:nvCxnSpPr>
            <p:cNvPr id="59" name="Straight Connector 58"/>
            <p:cNvCxnSpPr/>
            <p:nvPr/>
          </p:nvCxnSpPr>
          <p:spPr>
            <a:xfrm flipH="1">
              <a:off x="6737652" y="2667509"/>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H="1">
              <a:off x="6751043" y="3109844"/>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a:off x="6751040" y="3561346"/>
              <a:ext cx="2576" cy="169899"/>
            </a:xfrm>
            <a:prstGeom prst="line">
              <a:avLst/>
            </a:prstGeom>
            <a:ln/>
          </p:spPr>
          <p:style>
            <a:lnRef idx="3">
              <a:schemeClr val="dk1"/>
            </a:lnRef>
            <a:fillRef idx="0">
              <a:schemeClr val="dk1"/>
            </a:fillRef>
            <a:effectRef idx="2">
              <a:schemeClr val="dk1"/>
            </a:effectRef>
            <a:fontRef idx="minor">
              <a:schemeClr val="tx1"/>
            </a:fontRef>
          </p:style>
        </p:cxnSp>
        <p:sp>
          <p:nvSpPr>
            <p:cNvPr id="93" name="Oval 92"/>
            <p:cNvSpPr/>
            <p:nvPr/>
          </p:nvSpPr>
          <p:spPr>
            <a:xfrm>
              <a:off x="7334719" y="2798189"/>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solidFill>
                    <a:schemeClr val="dk1"/>
                  </a:solidFill>
                </a:rPr>
                <a:t>task5</a:t>
              </a:r>
            </a:p>
          </p:txBody>
        </p:sp>
        <p:sp>
          <p:nvSpPr>
            <p:cNvPr id="94" name="Oval 93"/>
            <p:cNvSpPr/>
            <p:nvPr/>
          </p:nvSpPr>
          <p:spPr>
            <a:xfrm>
              <a:off x="7334719" y="3268227"/>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task6</a:t>
              </a:r>
            </a:p>
          </p:txBody>
        </p:sp>
        <p:sp>
          <p:nvSpPr>
            <p:cNvPr id="95" name="Oval 94"/>
            <p:cNvSpPr/>
            <p:nvPr/>
          </p:nvSpPr>
          <p:spPr>
            <a:xfrm>
              <a:off x="7345531" y="3700053"/>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task7</a:t>
              </a:r>
            </a:p>
          </p:txBody>
        </p:sp>
        <p:cxnSp>
          <p:nvCxnSpPr>
            <p:cNvPr id="97" name="Straight Connector 96"/>
            <p:cNvCxnSpPr/>
            <p:nvPr/>
          </p:nvCxnSpPr>
          <p:spPr>
            <a:xfrm flipH="1">
              <a:off x="7674528" y="3105531"/>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H="1">
              <a:off x="7687912" y="3580205"/>
              <a:ext cx="2576" cy="169899"/>
            </a:xfrm>
            <a:prstGeom prst="line">
              <a:avLst/>
            </a:prstGeom>
            <a:ln/>
          </p:spPr>
          <p:style>
            <a:lnRef idx="3">
              <a:schemeClr val="dk1"/>
            </a:lnRef>
            <a:fillRef idx="0">
              <a:schemeClr val="dk1"/>
            </a:fillRef>
            <a:effectRef idx="2">
              <a:schemeClr val="dk1"/>
            </a:effectRef>
            <a:fontRef idx="minor">
              <a:schemeClr val="tx1"/>
            </a:fontRef>
          </p:style>
        </p:cxnSp>
        <p:sp>
          <p:nvSpPr>
            <p:cNvPr id="102" name="TextBox 101"/>
            <p:cNvSpPr txBox="1"/>
            <p:nvPr/>
          </p:nvSpPr>
          <p:spPr>
            <a:xfrm>
              <a:off x="6641393" y="2068852"/>
              <a:ext cx="1496499" cy="261610"/>
            </a:xfrm>
            <a:prstGeom prst="rect">
              <a:avLst/>
            </a:prstGeom>
            <a:noFill/>
          </p:spPr>
          <p:txBody>
            <a:bodyPr wrap="square" rtlCol="0">
              <a:spAutoFit/>
            </a:bodyPr>
            <a:lstStyle/>
            <a:p>
              <a:r>
                <a:rPr lang="en-US" sz="1100" dirty="0"/>
                <a:t>Physical Execution Plan</a:t>
              </a:r>
            </a:p>
          </p:txBody>
        </p:sp>
        <p:sp>
          <p:nvSpPr>
            <p:cNvPr id="104" name="TextBox 103"/>
            <p:cNvSpPr txBox="1"/>
            <p:nvPr/>
          </p:nvSpPr>
          <p:spPr>
            <a:xfrm>
              <a:off x="6452078" y="3962520"/>
              <a:ext cx="751186" cy="261610"/>
            </a:xfrm>
            <a:prstGeom prst="rect">
              <a:avLst/>
            </a:prstGeom>
            <a:noFill/>
          </p:spPr>
          <p:txBody>
            <a:bodyPr wrap="square" rtlCol="0">
              <a:spAutoFit/>
            </a:bodyPr>
            <a:lstStyle/>
            <a:p>
              <a:r>
                <a:rPr lang="en-US" sz="1100" dirty="0"/>
                <a:t>Stage 1</a:t>
              </a:r>
            </a:p>
          </p:txBody>
        </p:sp>
        <p:sp>
          <p:nvSpPr>
            <p:cNvPr id="107" name="TextBox 106"/>
            <p:cNvSpPr txBox="1"/>
            <p:nvPr/>
          </p:nvSpPr>
          <p:spPr>
            <a:xfrm>
              <a:off x="7358214" y="3973980"/>
              <a:ext cx="751186" cy="261610"/>
            </a:xfrm>
            <a:prstGeom prst="rect">
              <a:avLst/>
            </a:prstGeom>
            <a:noFill/>
          </p:spPr>
          <p:txBody>
            <a:bodyPr wrap="square" rtlCol="0">
              <a:spAutoFit/>
            </a:bodyPr>
            <a:lstStyle/>
            <a:p>
              <a:r>
                <a:rPr lang="en-US" sz="1100" dirty="0"/>
                <a:t>Stage 2</a:t>
              </a:r>
            </a:p>
          </p:txBody>
        </p:sp>
      </p:grpSp>
      <p:cxnSp>
        <p:nvCxnSpPr>
          <p:cNvPr id="116" name="Straight Arrow Connector 115"/>
          <p:cNvCxnSpPr/>
          <p:nvPr/>
        </p:nvCxnSpPr>
        <p:spPr>
          <a:xfrm flipV="1">
            <a:off x="8607463" y="3026714"/>
            <a:ext cx="733180" cy="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9363384" y="1717698"/>
            <a:ext cx="2204039" cy="2711631"/>
            <a:chOff x="9363384" y="1717698"/>
            <a:chExt cx="2204039" cy="2711631"/>
          </a:xfrm>
        </p:grpSpPr>
        <p:grpSp>
          <p:nvGrpSpPr>
            <p:cNvPr id="122" name="Group 121"/>
            <p:cNvGrpSpPr/>
            <p:nvPr/>
          </p:nvGrpSpPr>
          <p:grpSpPr>
            <a:xfrm>
              <a:off x="9363384" y="1717698"/>
              <a:ext cx="2204039" cy="2711631"/>
              <a:chOff x="9363384" y="1717698"/>
              <a:chExt cx="2204039" cy="2711631"/>
            </a:xfrm>
          </p:grpSpPr>
          <p:sp>
            <p:nvSpPr>
              <p:cNvPr id="118" name="Rounded Rectangle 117"/>
              <p:cNvSpPr/>
              <p:nvPr/>
            </p:nvSpPr>
            <p:spPr>
              <a:xfrm>
                <a:off x="9363384" y="1717698"/>
                <a:ext cx="2204039" cy="271163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2" name="Snip and Round Single Corner Rectangle 111"/>
              <p:cNvSpPr/>
              <p:nvPr/>
            </p:nvSpPr>
            <p:spPr>
              <a:xfrm>
                <a:off x="9718948" y="2652249"/>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3" name="Snip and Round Single Corner Rectangle 112"/>
              <p:cNvSpPr/>
              <p:nvPr/>
            </p:nvSpPr>
            <p:spPr>
              <a:xfrm>
                <a:off x="9871348" y="2804649"/>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114" name="Snip and Round Single Corner Rectangle 113"/>
              <p:cNvSpPr/>
              <p:nvPr/>
            </p:nvSpPr>
            <p:spPr>
              <a:xfrm>
                <a:off x="10023748" y="2957049"/>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115" name="Snip and Round Single Corner Rectangle 114"/>
              <p:cNvSpPr/>
              <p:nvPr/>
            </p:nvSpPr>
            <p:spPr>
              <a:xfrm>
                <a:off x="10176148" y="3109449"/>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Tasks</a:t>
                </a:r>
              </a:p>
            </p:txBody>
          </p:sp>
        </p:grpSp>
        <p:sp>
          <p:nvSpPr>
            <p:cNvPr id="117" name="TextBox 116"/>
            <p:cNvSpPr txBox="1"/>
            <p:nvPr/>
          </p:nvSpPr>
          <p:spPr>
            <a:xfrm>
              <a:off x="9583954" y="1878466"/>
              <a:ext cx="1762897" cy="369332"/>
            </a:xfrm>
            <a:prstGeom prst="rect">
              <a:avLst/>
            </a:prstGeom>
            <a:noFill/>
          </p:spPr>
          <p:txBody>
            <a:bodyPr wrap="square" rtlCol="0">
              <a:spAutoFit/>
            </a:bodyPr>
            <a:lstStyle/>
            <a:p>
              <a:r>
                <a:rPr lang="en-US" sz="1700" b="1" dirty="0"/>
                <a:t>Task</a:t>
              </a:r>
              <a:r>
                <a:rPr lang="en-US" dirty="0"/>
                <a:t> </a:t>
              </a:r>
              <a:r>
                <a:rPr lang="en-US" sz="1700" b="1" dirty="0"/>
                <a:t>Scheduler</a:t>
              </a:r>
            </a:p>
          </p:txBody>
        </p:sp>
      </p:grpSp>
    </p:spTree>
    <p:extLst>
      <p:ext uri="{BB962C8B-B14F-4D97-AF65-F5344CB8AC3E}">
        <p14:creationId xmlns:p14="http://schemas.microsoft.com/office/powerpoint/2010/main" val="45730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6250" y="814798"/>
            <a:ext cx="11155879" cy="5438899"/>
          </a:xfrm>
          <a:noFill/>
          <a:ln>
            <a:noFill/>
          </a:ln>
        </p:spPr>
        <p:txBody>
          <a:bodyPr>
            <a:noAutofit/>
          </a:bodyPr>
          <a:lstStyle/>
          <a:p>
            <a:pPr marL="457200" indent="-457200">
              <a:buAutoNum type="arabicPeriod"/>
            </a:pPr>
            <a:r>
              <a:rPr lang="en-US" sz="2000" dirty="0"/>
              <a:t>User submits a application job to spark.</a:t>
            </a:r>
          </a:p>
          <a:p>
            <a:pPr marL="457200" indent="-457200">
              <a:buAutoNum type="arabicPeriod"/>
            </a:pPr>
            <a:r>
              <a:rPr lang="en-US" sz="2000" dirty="0"/>
              <a:t>Drivers takes the application and create a Spark Context to process the application.</a:t>
            </a:r>
          </a:p>
          <a:p>
            <a:pPr marL="457200" indent="-457200">
              <a:buAutoNum type="arabicPeriod"/>
            </a:pPr>
            <a:r>
              <a:rPr lang="en-US" sz="2000" dirty="0"/>
              <a:t>Spark Context identifies all the T and A operations present in the application.</a:t>
            </a:r>
          </a:p>
          <a:p>
            <a:pPr marL="457200" indent="-457200">
              <a:buAutoNum type="arabicPeriod"/>
            </a:pPr>
            <a:r>
              <a:rPr lang="en-US" sz="2000" dirty="0"/>
              <a:t>All the operations are arranged in a logical flow of operations called DAG (Logical Execution Plan).</a:t>
            </a:r>
          </a:p>
          <a:p>
            <a:pPr marL="457200" indent="-457200">
              <a:buAutoNum type="arabicPeriod"/>
            </a:pPr>
            <a:r>
              <a:rPr lang="en-US" sz="2000" dirty="0"/>
              <a:t>It stops here if SC doesn’t find any A Operations.</a:t>
            </a:r>
          </a:p>
          <a:p>
            <a:pPr marL="457200" indent="-457200">
              <a:buAutoNum type="arabicPeriod"/>
            </a:pPr>
            <a:r>
              <a:rPr lang="en-US" sz="2000" dirty="0"/>
              <a:t>If it identifies an A operations, spark submit the Operator DAG to DAG scheduler. </a:t>
            </a:r>
          </a:p>
          <a:p>
            <a:pPr marL="457200" indent="-457200">
              <a:buAutoNum type="arabicPeriod"/>
            </a:pPr>
            <a:r>
              <a:rPr lang="en-US" sz="2000" dirty="0"/>
              <a:t>DAG Scheduler converts the Logical Execution plan into Physical Execution plan and creates stages and tasks. Here Narrow T are fused together into one stage. Wide T involving shuffle process creates new stages.</a:t>
            </a:r>
          </a:p>
          <a:p>
            <a:pPr marL="457200" indent="-457200">
              <a:buAutoNum type="arabicPeriod"/>
            </a:pPr>
            <a:r>
              <a:rPr lang="en-US" sz="2000" dirty="0"/>
              <a:t>DAG scheduler bundles all the tasks and send it Task Scheduler which then submit the job to cluster manager for execution.</a:t>
            </a:r>
            <a:br>
              <a:rPr lang="en-US" sz="2000" dirty="0"/>
            </a:br>
            <a:br>
              <a:rPr lang="en-US" sz="2000" dirty="0"/>
            </a:br>
            <a:br>
              <a:rPr lang="en-US" sz="2000" dirty="0"/>
            </a:br>
            <a:br>
              <a:rPr lang="en-US" sz="2000" dirty="0"/>
            </a:br>
            <a:br>
              <a:rPr lang="en-US" sz="2000" dirty="0"/>
            </a:br>
            <a:r>
              <a:rPr lang="en-US" sz="2000" dirty="0"/>
              <a:t>  </a:t>
            </a:r>
            <a:br>
              <a:rPr lang="en-US" sz="2000" dirty="0"/>
            </a:br>
            <a:br>
              <a:rPr lang="en-US" sz="2000" dirty="0"/>
            </a:br>
            <a:r>
              <a:rPr lang="en-US" sz="2000" dirty="0"/>
              <a:t> </a:t>
            </a:r>
            <a:br>
              <a:rPr lang="en-US" sz="2000" dirty="0"/>
            </a:br>
            <a:br>
              <a:rPr lang="en-US" sz="2000" dirty="0"/>
            </a:br>
            <a:endParaRPr lang="en-US" sz="2000" dirty="0"/>
          </a:p>
          <a:p>
            <a:pPr marL="0" indent="0">
              <a:buNone/>
            </a:pPr>
            <a:endParaRPr lang="en-US" sz="2000" b="1" dirty="0"/>
          </a:p>
          <a:p>
            <a:pPr marL="0" indent="0">
              <a:buNone/>
            </a:pPr>
            <a:br>
              <a:rPr lang="en-US" sz="2000" dirty="0"/>
            </a:br>
            <a:br>
              <a:rPr lang="en-US" sz="2000" dirty="0"/>
            </a:br>
            <a:endParaRPr lang="en-US" sz="2000" dirty="0"/>
          </a:p>
        </p:txBody>
      </p:sp>
      <p:sp>
        <p:nvSpPr>
          <p:cNvPr id="4"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a:t>Steps to build a DAG </a:t>
            </a:r>
          </a:p>
        </p:txBody>
      </p:sp>
    </p:spTree>
    <p:extLst>
      <p:ext uri="{BB962C8B-B14F-4D97-AF65-F5344CB8AC3E}">
        <p14:creationId xmlns:p14="http://schemas.microsoft.com/office/powerpoint/2010/main" val="21756015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994" y="702611"/>
            <a:ext cx="10651525" cy="1477328"/>
          </a:xfrm>
          <a:prstGeom prst="rect">
            <a:avLst/>
          </a:prstGeom>
          <a:noFill/>
        </p:spPr>
        <p:txBody>
          <a:bodyPr wrap="square" rtlCol="0">
            <a:spAutoFit/>
          </a:bodyPr>
          <a:lstStyle/>
          <a:p>
            <a:r>
              <a:rPr lang="en-US" b="1" dirty="0"/>
              <a:t>RDD Lineage:</a:t>
            </a:r>
          </a:p>
          <a:p>
            <a:pPr marL="285750" indent="-285750">
              <a:buFont typeface="Arial" panose="020B0604020202020204" pitchFamily="34" charset="0"/>
              <a:buChar char="•"/>
            </a:pPr>
            <a:r>
              <a:rPr lang="en-US" dirty="0"/>
              <a:t>Each RDD maintains a pointer to one or more parent along with metadata about what type of relationship it has with the parent. </a:t>
            </a:r>
          </a:p>
          <a:p>
            <a:pPr marL="285750" indent="-285750">
              <a:buFont typeface="Arial" panose="020B0604020202020204" pitchFamily="34" charset="0"/>
              <a:buChar char="•"/>
            </a:pPr>
            <a:r>
              <a:rPr lang="en-US" dirty="0"/>
              <a:t>Ex - if we call rdd2=rdd1.map(), the rdd2 keeps a reference to its parent rdd1 and this is called RDD lineage.</a:t>
            </a:r>
          </a:p>
          <a:p>
            <a:pPr marL="285750" indent="-285750">
              <a:buFont typeface="Arial" panose="020B0604020202020204" pitchFamily="34" charset="0"/>
              <a:buChar char="•"/>
            </a:pPr>
            <a:r>
              <a:rPr lang="en-US" dirty="0"/>
              <a:t>Print the RDD lineage information using </a:t>
            </a:r>
            <a:r>
              <a:rPr lang="en-US" dirty="0" err="1"/>
              <a:t>toDebugString</a:t>
            </a:r>
            <a:r>
              <a:rPr lang="en-US" dirty="0"/>
              <a:t>() API.</a:t>
            </a:r>
          </a:p>
        </p:txBody>
      </p:sp>
      <p:sp>
        <p:nvSpPr>
          <p:cNvPr id="3" name="Rounded Rectangle 2"/>
          <p:cNvSpPr/>
          <p:nvPr/>
        </p:nvSpPr>
        <p:spPr>
          <a:xfrm>
            <a:off x="2561967" y="2679356"/>
            <a:ext cx="930876" cy="42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rdd1</a:t>
            </a:r>
          </a:p>
        </p:txBody>
      </p:sp>
      <p:sp>
        <p:nvSpPr>
          <p:cNvPr id="24" name="Rounded Rectangle 23"/>
          <p:cNvSpPr/>
          <p:nvPr/>
        </p:nvSpPr>
        <p:spPr>
          <a:xfrm>
            <a:off x="1631091" y="3597875"/>
            <a:ext cx="930876" cy="42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rdd2</a:t>
            </a:r>
          </a:p>
        </p:txBody>
      </p:sp>
      <p:sp>
        <p:nvSpPr>
          <p:cNvPr id="27" name="Rounded Rectangle 26"/>
          <p:cNvSpPr/>
          <p:nvPr/>
        </p:nvSpPr>
        <p:spPr>
          <a:xfrm>
            <a:off x="3422821" y="3597875"/>
            <a:ext cx="930876" cy="42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rdd3</a:t>
            </a:r>
          </a:p>
        </p:txBody>
      </p:sp>
      <p:sp>
        <p:nvSpPr>
          <p:cNvPr id="29" name="Rounded Rectangle 28"/>
          <p:cNvSpPr/>
          <p:nvPr/>
        </p:nvSpPr>
        <p:spPr>
          <a:xfrm>
            <a:off x="2561967" y="4722339"/>
            <a:ext cx="930876" cy="42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rdd4</a:t>
            </a:r>
          </a:p>
        </p:txBody>
      </p:sp>
      <p:cxnSp>
        <p:nvCxnSpPr>
          <p:cNvPr id="6" name="Straight Arrow Connector 5"/>
          <p:cNvCxnSpPr>
            <a:stCxn id="3" idx="2"/>
            <a:endCxn id="24" idx="0"/>
          </p:cNvCxnSpPr>
          <p:nvPr/>
        </p:nvCxnSpPr>
        <p:spPr>
          <a:xfrm flipH="1">
            <a:off x="2096529" y="3107724"/>
            <a:ext cx="930876" cy="4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7" idx="0"/>
          </p:cNvCxnSpPr>
          <p:nvPr/>
        </p:nvCxnSpPr>
        <p:spPr>
          <a:xfrm>
            <a:off x="3027405" y="3105665"/>
            <a:ext cx="860854" cy="492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2"/>
          </p:cNvCxnSpPr>
          <p:nvPr/>
        </p:nvCxnSpPr>
        <p:spPr>
          <a:xfrm>
            <a:off x="2096529" y="4026243"/>
            <a:ext cx="895865" cy="696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29" idx="0"/>
          </p:cNvCxnSpPr>
          <p:nvPr/>
        </p:nvCxnSpPr>
        <p:spPr>
          <a:xfrm flipH="1">
            <a:off x="3027405" y="4026243"/>
            <a:ext cx="881449" cy="696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992394" y="5259513"/>
            <a:ext cx="2141838" cy="369332"/>
          </a:xfrm>
          <a:prstGeom prst="rect">
            <a:avLst/>
          </a:prstGeom>
          <a:noFill/>
        </p:spPr>
        <p:txBody>
          <a:bodyPr wrap="square" rtlCol="0">
            <a:spAutoFit/>
          </a:bodyPr>
          <a:lstStyle/>
          <a:p>
            <a:r>
              <a:rPr lang="en-US" dirty="0"/>
              <a:t>RDD Lineage Graph</a:t>
            </a:r>
          </a:p>
        </p:txBody>
      </p:sp>
      <p:sp>
        <p:nvSpPr>
          <p:cNvPr id="35"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a:t>RDD Lineage</a:t>
            </a:r>
          </a:p>
        </p:txBody>
      </p:sp>
    </p:spTree>
    <p:extLst>
      <p:ext uri="{BB962C8B-B14F-4D97-AF65-F5344CB8AC3E}">
        <p14:creationId xmlns:p14="http://schemas.microsoft.com/office/powerpoint/2010/main" val="105402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27" grpId="0" animBg="1"/>
      <p:bldP spid="29" grpId="0" animBg="1"/>
      <p:bldP spid="10"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2421" y="279910"/>
            <a:ext cx="5774725" cy="4632037"/>
          </a:xfrm>
          <a:prstGeom prst="rect">
            <a:avLst/>
          </a:prstGeom>
        </p:spPr>
        <p:txBody>
          <a:bodyPr wrap="square">
            <a:spAutoFit/>
          </a:bodyPr>
          <a:lstStyle/>
          <a:p>
            <a:r>
              <a:rPr lang="en-US" sz="1500" b="1" dirty="0" err="1"/>
              <a:t>toDebugString</a:t>
            </a:r>
            <a:r>
              <a:rPr lang="en-US" sz="1500" b="1" dirty="0"/>
              <a:t>(self) :</a:t>
            </a:r>
          </a:p>
          <a:p>
            <a:pPr marL="342900" indent="-342900">
              <a:spcBef>
                <a:spcPts val="600"/>
              </a:spcBef>
              <a:buFont typeface="Arial" panose="020B0604020202020204" pitchFamily="34" charset="0"/>
              <a:buChar char="•"/>
            </a:pPr>
            <a:r>
              <a:rPr lang="en-US" sz="1500" dirty="0"/>
              <a:t>Displays Logical Execution Plan.</a:t>
            </a:r>
          </a:p>
          <a:p>
            <a:pPr marL="342900" indent="-342900">
              <a:spcBef>
                <a:spcPts val="600"/>
              </a:spcBef>
              <a:buFont typeface="Arial" panose="020B0604020202020204" pitchFamily="34" charset="0"/>
              <a:buChar char="•"/>
            </a:pPr>
            <a:r>
              <a:rPr lang="en-US" sz="1500" dirty="0"/>
              <a:t>We can learn about a RDD Lineage Graph using API </a:t>
            </a:r>
            <a:r>
              <a:rPr lang="en-US" sz="1500" dirty="0" err="1"/>
              <a:t>toDebugString</a:t>
            </a:r>
            <a:r>
              <a:rPr lang="en-US" sz="1500" dirty="0"/>
              <a:t>.</a:t>
            </a:r>
          </a:p>
          <a:p>
            <a:pPr marL="342900" indent="-342900">
              <a:spcBef>
                <a:spcPts val="600"/>
              </a:spcBef>
              <a:buFont typeface="Arial" panose="020B0604020202020204" pitchFamily="34" charset="0"/>
              <a:buChar char="•"/>
            </a:pPr>
            <a:r>
              <a:rPr lang="en-US" sz="1500" dirty="0"/>
              <a:t>Displays the description of this RDD and its recursive dependencies for debugging.</a:t>
            </a:r>
          </a:p>
          <a:p>
            <a:pPr>
              <a:spcBef>
                <a:spcPts val="600"/>
              </a:spcBef>
            </a:pPr>
            <a:endParaRPr lang="en-US" sz="1500" dirty="0"/>
          </a:p>
          <a:p>
            <a:r>
              <a:rPr lang="en-US" sz="1600" b="1" dirty="0"/>
              <a:t>Word Count Program:</a:t>
            </a:r>
          </a:p>
          <a:p>
            <a:pPr>
              <a:spcBef>
                <a:spcPts val="600"/>
              </a:spcBef>
            </a:pPr>
            <a:r>
              <a:rPr lang="en-US" sz="1600" dirty="0" err="1"/>
              <a:t>text_file</a:t>
            </a:r>
            <a:r>
              <a:rPr lang="en-US" sz="1600" dirty="0"/>
              <a:t> = </a:t>
            </a:r>
            <a:r>
              <a:rPr lang="en-US" sz="1600" dirty="0" err="1"/>
              <a:t>sc.textFile</a:t>
            </a:r>
            <a:r>
              <a:rPr lang="en-US" sz="1600" dirty="0"/>
              <a:t>('practice/</a:t>
            </a:r>
            <a:r>
              <a:rPr lang="en-US" sz="1600" dirty="0" err="1"/>
              <a:t>retail_db</a:t>
            </a:r>
            <a:r>
              <a:rPr lang="en-US" sz="1600" dirty="0"/>
              <a:t>/word')</a:t>
            </a:r>
            <a:endParaRPr lang="en-US" sz="1600" b="1" i="1" dirty="0">
              <a:solidFill>
                <a:schemeClr val="accent6">
                  <a:lumMod val="50000"/>
                </a:schemeClr>
              </a:solidFill>
            </a:endParaRPr>
          </a:p>
          <a:p>
            <a:r>
              <a:rPr lang="en-US" sz="1600" dirty="0" err="1"/>
              <a:t>wordCounts</a:t>
            </a:r>
            <a:r>
              <a:rPr lang="en-US" sz="1600" dirty="0"/>
              <a:t> = </a:t>
            </a:r>
            <a:r>
              <a:rPr lang="en-US" sz="1600" dirty="0" err="1"/>
              <a:t>text_file.flatMap</a:t>
            </a:r>
            <a:r>
              <a:rPr lang="en-US" sz="1600" dirty="0"/>
              <a:t>(lambda line: </a:t>
            </a:r>
            <a:r>
              <a:rPr lang="en-US" sz="1600" dirty="0" err="1"/>
              <a:t>line.split</a:t>
            </a:r>
            <a:r>
              <a:rPr lang="en-US" sz="1600" dirty="0"/>
              <a:t>(",")) \</a:t>
            </a:r>
          </a:p>
          <a:p>
            <a:r>
              <a:rPr lang="en-US" sz="1600" dirty="0"/>
              <a:t>.filter(lambda x : </a:t>
            </a:r>
            <a:r>
              <a:rPr lang="en-US" sz="1600" dirty="0" err="1"/>
              <a:t>x.isdigit</a:t>
            </a:r>
            <a:r>
              <a:rPr lang="en-US" sz="1600" dirty="0"/>
              <a:t>() == False) \</a:t>
            </a:r>
          </a:p>
          <a:p>
            <a:r>
              <a:rPr lang="en-US" sz="1600" dirty="0"/>
              <a:t>.map(lambda word: (word, 1)) \</a:t>
            </a:r>
          </a:p>
          <a:p>
            <a:r>
              <a:rPr lang="en-US" sz="1600" dirty="0"/>
              <a:t>.reduceByKey(lambda a, b: a + b)</a:t>
            </a:r>
          </a:p>
          <a:p>
            <a:r>
              <a:rPr lang="en-US" sz="1600" dirty="0"/>
              <a:t>top3Words = </a:t>
            </a:r>
            <a:r>
              <a:rPr lang="en-US" sz="1600" dirty="0" err="1"/>
              <a:t>wordCounts.takeOrdered</a:t>
            </a:r>
            <a:r>
              <a:rPr lang="en-US" sz="1600" dirty="0"/>
              <a:t>(3,lambda k: -float(k[1]))</a:t>
            </a:r>
          </a:p>
          <a:p>
            <a:endParaRPr lang="en-US" sz="1600" dirty="0"/>
          </a:p>
          <a:p>
            <a:r>
              <a:rPr lang="en-US" sz="1600" dirty="0"/>
              <a:t>for i in </a:t>
            </a:r>
            <a:r>
              <a:rPr lang="en-US" sz="1600" b="1" i="1" dirty="0" err="1"/>
              <a:t>rdd.toDebugString</a:t>
            </a:r>
            <a:r>
              <a:rPr lang="en-US" sz="1600" b="1" i="1" dirty="0"/>
              <a:t>().</a:t>
            </a:r>
            <a:r>
              <a:rPr lang="en-US" sz="1600" dirty="0"/>
              <a:t>split(“\n”) : print(i)</a:t>
            </a:r>
          </a:p>
          <a:p>
            <a:endParaRPr lang="en-US" sz="1600" dirty="0"/>
          </a:p>
          <a:p>
            <a:pPr>
              <a:spcBef>
                <a:spcPts val="600"/>
              </a:spcBef>
            </a:pPr>
            <a:endParaRPr lang="en-US" sz="1500" dirty="0"/>
          </a:p>
        </p:txBody>
      </p:sp>
      <p:grpSp>
        <p:nvGrpSpPr>
          <p:cNvPr id="6" name="Group 5"/>
          <p:cNvGrpSpPr/>
          <p:nvPr/>
        </p:nvGrpSpPr>
        <p:grpSpPr>
          <a:xfrm>
            <a:off x="8270789" y="667265"/>
            <a:ext cx="1565189" cy="576649"/>
            <a:chOff x="8270789" y="667265"/>
            <a:chExt cx="1565189" cy="576649"/>
          </a:xfrm>
        </p:grpSpPr>
        <p:sp>
          <p:nvSpPr>
            <p:cNvPr id="2" name="Frame 1"/>
            <p:cNvSpPr/>
            <p:nvPr/>
          </p:nvSpPr>
          <p:spPr>
            <a:xfrm>
              <a:off x="8270789" y="667265"/>
              <a:ext cx="1565189" cy="57664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8344930" y="757881"/>
              <a:ext cx="1408670"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002060"/>
                  </a:solidFill>
                </a:rPr>
                <a:t>Spark Context</a:t>
              </a:r>
            </a:p>
          </p:txBody>
        </p:sp>
      </p:grpSp>
      <p:sp>
        <p:nvSpPr>
          <p:cNvPr id="7" name="Rectangle 6"/>
          <p:cNvSpPr/>
          <p:nvPr/>
        </p:nvSpPr>
        <p:spPr>
          <a:xfrm>
            <a:off x="8344930" y="1701091"/>
            <a:ext cx="1408670"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err="1">
                <a:solidFill>
                  <a:srgbClr val="002060"/>
                </a:solidFill>
              </a:rPr>
              <a:t>HadoopRDD</a:t>
            </a:r>
            <a:endParaRPr lang="en-US" sz="1500" b="1" dirty="0">
              <a:solidFill>
                <a:srgbClr val="002060"/>
              </a:solidFill>
            </a:endParaRPr>
          </a:p>
        </p:txBody>
      </p:sp>
      <p:cxnSp>
        <p:nvCxnSpPr>
          <p:cNvPr id="9" name="Straight Arrow Connector 8"/>
          <p:cNvCxnSpPr>
            <a:stCxn id="2" idx="2"/>
            <a:endCxn id="7" idx="0"/>
          </p:cNvCxnSpPr>
          <p:nvPr/>
        </p:nvCxnSpPr>
        <p:spPr>
          <a:xfrm flipH="1">
            <a:off x="9049265" y="1243914"/>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7" idx="1"/>
          </p:cNvCxnSpPr>
          <p:nvPr/>
        </p:nvCxnSpPr>
        <p:spPr>
          <a:xfrm flipV="1">
            <a:off x="4217773" y="1898799"/>
            <a:ext cx="4127157" cy="547792"/>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a:xfrm>
            <a:off x="8270789" y="2479675"/>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002060"/>
                </a:solidFill>
              </a:rPr>
              <a:t>mapPartitionsRDD</a:t>
            </a:r>
          </a:p>
        </p:txBody>
      </p:sp>
      <p:cxnSp>
        <p:nvCxnSpPr>
          <p:cNvPr id="17" name="Straight Arrow Connector 16"/>
          <p:cNvCxnSpPr>
            <a:stCxn id="7" idx="2"/>
          </p:cNvCxnSpPr>
          <p:nvPr/>
        </p:nvCxnSpPr>
        <p:spPr>
          <a:xfrm flipH="1">
            <a:off x="9043087" y="2096507"/>
            <a:ext cx="6178" cy="3873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a:endCxn id="16" idx="1"/>
          </p:cNvCxnSpPr>
          <p:nvPr/>
        </p:nvCxnSpPr>
        <p:spPr>
          <a:xfrm>
            <a:off x="5280454" y="2636081"/>
            <a:ext cx="2990335" cy="41302"/>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22" name="Rectangle 21"/>
          <p:cNvSpPr/>
          <p:nvPr/>
        </p:nvSpPr>
        <p:spPr>
          <a:xfrm>
            <a:off x="8270789" y="3258259"/>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002060"/>
                </a:solidFill>
              </a:rPr>
              <a:t>mapPartitionsRDD</a:t>
            </a:r>
          </a:p>
        </p:txBody>
      </p:sp>
      <p:cxnSp>
        <p:nvCxnSpPr>
          <p:cNvPr id="23" name="Straight Arrow Connector 22"/>
          <p:cNvCxnSpPr/>
          <p:nvPr/>
        </p:nvCxnSpPr>
        <p:spPr>
          <a:xfrm flipH="1">
            <a:off x="9038968" y="2842315"/>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endCxn id="22" idx="1"/>
          </p:cNvCxnSpPr>
          <p:nvPr/>
        </p:nvCxnSpPr>
        <p:spPr>
          <a:xfrm>
            <a:off x="3369276" y="2958188"/>
            <a:ext cx="4901513" cy="497779"/>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26" name="Rectangle 25"/>
          <p:cNvSpPr/>
          <p:nvPr/>
        </p:nvSpPr>
        <p:spPr>
          <a:xfrm>
            <a:off x="8270789" y="4057262"/>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002060"/>
                </a:solidFill>
              </a:rPr>
              <a:t>mapPartitionsRDD</a:t>
            </a:r>
          </a:p>
        </p:txBody>
      </p:sp>
      <p:cxnSp>
        <p:nvCxnSpPr>
          <p:cNvPr id="27" name="Straight Arrow Connector 26"/>
          <p:cNvCxnSpPr/>
          <p:nvPr/>
        </p:nvCxnSpPr>
        <p:spPr>
          <a:xfrm flipH="1">
            <a:off x="9053383" y="3626880"/>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endCxn id="26" idx="1"/>
          </p:cNvCxnSpPr>
          <p:nvPr/>
        </p:nvCxnSpPr>
        <p:spPr>
          <a:xfrm>
            <a:off x="2965622" y="3158696"/>
            <a:ext cx="5305167" cy="1096274"/>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30" name="Rectangle 29"/>
          <p:cNvSpPr/>
          <p:nvPr/>
        </p:nvSpPr>
        <p:spPr>
          <a:xfrm>
            <a:off x="8270789" y="4863921"/>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err="1">
                <a:solidFill>
                  <a:srgbClr val="002060"/>
                </a:solidFill>
              </a:rPr>
              <a:t>shuffleRDD</a:t>
            </a:r>
            <a:endParaRPr lang="en-US" sz="1500" b="1" dirty="0">
              <a:solidFill>
                <a:srgbClr val="002060"/>
              </a:solidFill>
            </a:endParaRPr>
          </a:p>
        </p:txBody>
      </p:sp>
      <p:cxnSp>
        <p:nvCxnSpPr>
          <p:cNvPr id="31" name="Straight Arrow Connector 30"/>
          <p:cNvCxnSpPr/>
          <p:nvPr/>
        </p:nvCxnSpPr>
        <p:spPr>
          <a:xfrm flipH="1">
            <a:off x="9053383" y="4406744"/>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a:endCxn id="30" idx="1"/>
          </p:cNvCxnSpPr>
          <p:nvPr/>
        </p:nvCxnSpPr>
        <p:spPr>
          <a:xfrm>
            <a:off x="3064476" y="3455967"/>
            <a:ext cx="5206313" cy="1605662"/>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36" name="Frame 35"/>
          <p:cNvSpPr/>
          <p:nvPr/>
        </p:nvSpPr>
        <p:spPr>
          <a:xfrm>
            <a:off x="6536724" y="5740342"/>
            <a:ext cx="4942703" cy="57664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p:cNvSpPr/>
          <p:nvPr/>
        </p:nvSpPr>
        <p:spPr>
          <a:xfrm>
            <a:off x="6844103" y="5891288"/>
            <a:ext cx="4476225" cy="292388"/>
          </a:xfrm>
          <a:prstGeom prst="rect">
            <a:avLst/>
          </a:prstGeom>
        </p:spPr>
        <p:txBody>
          <a:bodyPr wrap="none">
            <a:spAutoFit/>
          </a:bodyPr>
          <a:lstStyle/>
          <a:p>
            <a:r>
              <a:rPr lang="en-US" sz="1300" dirty="0"/>
              <a:t>top3Words = </a:t>
            </a:r>
            <a:r>
              <a:rPr lang="en-US" sz="1300" dirty="0" err="1"/>
              <a:t>wordCounts.takeOrdered</a:t>
            </a:r>
            <a:r>
              <a:rPr lang="en-US" sz="1300" dirty="0"/>
              <a:t>(3,lambda k: -float(k[1]))</a:t>
            </a:r>
          </a:p>
        </p:txBody>
      </p:sp>
      <p:cxnSp>
        <p:nvCxnSpPr>
          <p:cNvPr id="39" name="Straight Arrow Connector 38"/>
          <p:cNvCxnSpPr/>
          <p:nvPr/>
        </p:nvCxnSpPr>
        <p:spPr>
          <a:xfrm flipH="1">
            <a:off x="9034849" y="5242578"/>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Oval 39"/>
          <p:cNvSpPr/>
          <p:nvPr/>
        </p:nvSpPr>
        <p:spPr>
          <a:xfrm>
            <a:off x="9135761" y="1356376"/>
            <a:ext cx="864973"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err="1">
                <a:solidFill>
                  <a:srgbClr val="002060"/>
                </a:solidFill>
              </a:rPr>
              <a:t>textFile</a:t>
            </a:r>
            <a:endParaRPr lang="en-US" sz="900" dirty="0">
              <a:solidFill>
                <a:srgbClr val="002060"/>
              </a:solidFill>
            </a:endParaRPr>
          </a:p>
        </p:txBody>
      </p:sp>
      <p:sp>
        <p:nvSpPr>
          <p:cNvPr id="41" name="Oval 40"/>
          <p:cNvSpPr/>
          <p:nvPr/>
        </p:nvSpPr>
        <p:spPr>
          <a:xfrm>
            <a:off x="9135762" y="2216462"/>
            <a:ext cx="527222"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a:solidFill>
                  <a:srgbClr val="002060"/>
                </a:solidFill>
              </a:rPr>
              <a:t>N</a:t>
            </a:r>
            <a:r>
              <a:rPr lang="en-US" sz="900" dirty="0"/>
              <a:t> </a:t>
            </a:r>
            <a:r>
              <a:rPr lang="en-US" sz="900" dirty="0">
                <a:solidFill>
                  <a:srgbClr val="002060"/>
                </a:solidFill>
              </a:rPr>
              <a:t>T</a:t>
            </a:r>
          </a:p>
        </p:txBody>
      </p:sp>
      <p:sp>
        <p:nvSpPr>
          <p:cNvPr id="42" name="Oval 41"/>
          <p:cNvSpPr/>
          <p:nvPr/>
        </p:nvSpPr>
        <p:spPr>
          <a:xfrm>
            <a:off x="9135762" y="2958188"/>
            <a:ext cx="527222"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a:solidFill>
                  <a:srgbClr val="002060"/>
                </a:solidFill>
              </a:rPr>
              <a:t>N</a:t>
            </a:r>
            <a:r>
              <a:rPr lang="en-US" sz="900" dirty="0"/>
              <a:t> </a:t>
            </a:r>
            <a:r>
              <a:rPr lang="en-US" sz="900" dirty="0">
                <a:solidFill>
                  <a:srgbClr val="002060"/>
                </a:solidFill>
              </a:rPr>
              <a:t>T</a:t>
            </a:r>
          </a:p>
        </p:txBody>
      </p:sp>
      <p:sp>
        <p:nvSpPr>
          <p:cNvPr id="43" name="Oval 42"/>
          <p:cNvSpPr/>
          <p:nvPr/>
        </p:nvSpPr>
        <p:spPr>
          <a:xfrm>
            <a:off x="9135762" y="3735007"/>
            <a:ext cx="527222"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a:solidFill>
                  <a:srgbClr val="002060"/>
                </a:solidFill>
              </a:rPr>
              <a:t>N</a:t>
            </a:r>
            <a:r>
              <a:rPr lang="en-US" sz="900" dirty="0"/>
              <a:t> </a:t>
            </a:r>
            <a:r>
              <a:rPr lang="en-US" sz="900" dirty="0">
                <a:solidFill>
                  <a:srgbClr val="002060"/>
                </a:solidFill>
              </a:rPr>
              <a:t>T</a:t>
            </a:r>
          </a:p>
        </p:txBody>
      </p:sp>
      <p:sp>
        <p:nvSpPr>
          <p:cNvPr id="44" name="Oval 43"/>
          <p:cNvSpPr/>
          <p:nvPr/>
        </p:nvSpPr>
        <p:spPr>
          <a:xfrm>
            <a:off x="9144000" y="4535078"/>
            <a:ext cx="527222"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a:solidFill>
                  <a:srgbClr val="002060"/>
                </a:solidFill>
              </a:rPr>
              <a:t>W</a:t>
            </a:r>
            <a:r>
              <a:rPr lang="en-US" sz="900" dirty="0"/>
              <a:t> </a:t>
            </a:r>
            <a:r>
              <a:rPr lang="en-US" sz="900" dirty="0">
                <a:solidFill>
                  <a:srgbClr val="002060"/>
                </a:solidFill>
              </a:rPr>
              <a:t>T</a:t>
            </a:r>
          </a:p>
        </p:txBody>
      </p:sp>
      <p:sp>
        <p:nvSpPr>
          <p:cNvPr id="45" name="Oval 44"/>
          <p:cNvSpPr/>
          <p:nvPr/>
        </p:nvSpPr>
        <p:spPr>
          <a:xfrm>
            <a:off x="9144000" y="5387672"/>
            <a:ext cx="280086" cy="2005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solidFill>
                  <a:srgbClr val="002060"/>
                </a:solidFill>
              </a:rPr>
              <a:t>A</a:t>
            </a:r>
          </a:p>
        </p:txBody>
      </p:sp>
      <p:cxnSp>
        <p:nvCxnSpPr>
          <p:cNvPr id="51" name="Straight Arrow Connector 50"/>
          <p:cNvCxnSpPr>
            <a:endCxn id="36" idx="1"/>
          </p:cNvCxnSpPr>
          <p:nvPr/>
        </p:nvCxnSpPr>
        <p:spPr>
          <a:xfrm>
            <a:off x="2887362" y="3787709"/>
            <a:ext cx="3649362" cy="2240958"/>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55" name="Rectangle 54"/>
          <p:cNvSpPr/>
          <p:nvPr/>
        </p:nvSpPr>
        <p:spPr>
          <a:xfrm>
            <a:off x="7809470" y="1556884"/>
            <a:ext cx="2545492" cy="3178702"/>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7842422" y="4823334"/>
            <a:ext cx="2537254" cy="53556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10544432" y="2121619"/>
            <a:ext cx="1095633" cy="369332"/>
          </a:xfrm>
          <a:prstGeom prst="rect">
            <a:avLst/>
          </a:prstGeom>
          <a:noFill/>
        </p:spPr>
        <p:txBody>
          <a:bodyPr wrap="square" rtlCol="0">
            <a:spAutoFit/>
          </a:bodyPr>
          <a:lstStyle/>
          <a:p>
            <a:r>
              <a:rPr lang="en-US" dirty="0"/>
              <a:t>Stage 1</a:t>
            </a:r>
          </a:p>
        </p:txBody>
      </p:sp>
      <p:sp>
        <p:nvSpPr>
          <p:cNvPr id="58" name="TextBox 57"/>
          <p:cNvSpPr txBox="1"/>
          <p:nvPr/>
        </p:nvSpPr>
        <p:spPr>
          <a:xfrm>
            <a:off x="10429102" y="4851136"/>
            <a:ext cx="1095633" cy="369332"/>
          </a:xfrm>
          <a:prstGeom prst="rect">
            <a:avLst/>
          </a:prstGeom>
          <a:noFill/>
        </p:spPr>
        <p:txBody>
          <a:bodyPr wrap="square" rtlCol="0">
            <a:spAutoFit/>
          </a:bodyPr>
          <a:lstStyle/>
          <a:p>
            <a:r>
              <a:rPr lang="en-US" dirty="0"/>
              <a:t>Stage 2</a:t>
            </a:r>
          </a:p>
        </p:txBody>
      </p:sp>
    </p:spTree>
    <p:extLst>
      <p:ext uri="{BB962C8B-B14F-4D97-AF65-F5344CB8AC3E}">
        <p14:creationId xmlns:p14="http://schemas.microsoft.com/office/powerpoint/2010/main" val="185800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5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22" grpId="0" animBg="1"/>
      <p:bldP spid="26" grpId="0" animBg="1"/>
      <p:bldP spid="30" grpId="0" animBg="1"/>
      <p:bldP spid="36" grpId="0" animBg="1"/>
      <p:bldP spid="38" grpId="0"/>
      <p:bldP spid="40" grpId="0" animBg="1"/>
      <p:bldP spid="41" grpId="0" animBg="1"/>
      <p:bldP spid="42" grpId="0" animBg="1"/>
      <p:bldP spid="43" grpId="0" animBg="1"/>
      <p:bldP spid="44" grpId="0" animBg="1"/>
      <p:bldP spid="45" grpId="0" animBg="1"/>
      <p:bldP spid="55" grpId="0" animBg="1"/>
      <p:bldP spid="56" grpId="0" animBg="1"/>
      <p:bldP spid="57" grpId="0"/>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560" y="178130"/>
            <a:ext cx="11155879" cy="5438899"/>
          </a:xfrm>
          <a:noFill/>
          <a:ln>
            <a:noFill/>
          </a:ln>
        </p:spPr>
        <p:txBody>
          <a:bodyPr>
            <a:noAutofit/>
          </a:bodyPr>
          <a:lstStyle/>
          <a:p>
            <a:pPr algn="just"/>
            <a:r>
              <a:rPr lang="en-US" sz="2000" b="1" dirty="0"/>
              <a:t>Unified: </a:t>
            </a:r>
            <a:r>
              <a:rPr lang="en-US" sz="2000" dirty="0"/>
              <a:t>Spark is a unified analytics engine mainly designed for large-scale distributed data processing, on-premises data centers or in the cloud.</a:t>
            </a:r>
          </a:p>
          <a:p>
            <a:r>
              <a:rPr lang="en-US" sz="2000" b="1" dirty="0"/>
              <a:t>Speed: </a:t>
            </a:r>
            <a:r>
              <a:rPr lang="en-US" sz="2000" dirty="0"/>
              <a:t>Spark provides in-memory storage for intermediate computations and limited disk I/O, this gives it a huge performance boost.</a:t>
            </a:r>
            <a:r>
              <a:rPr lang="en-US" sz="2000" b="1" dirty="0"/>
              <a:t> </a:t>
            </a:r>
            <a:r>
              <a:rPr lang="en-US" sz="2000" dirty="0"/>
              <a:t>Run workloads 100x faster. </a:t>
            </a:r>
          </a:p>
          <a:p>
            <a:pPr algn="just"/>
            <a:r>
              <a:rPr lang="en-US" sz="2000" b="1" dirty="0"/>
              <a:t>Ease of Use (Polyglot): </a:t>
            </a:r>
            <a:r>
              <a:rPr lang="en-US" sz="2000" dirty="0"/>
              <a:t>Write applications quickly in Java, Scala, Python, R, and SQL. Scala is the functional programming language spark is written. Spark achieves simplicity by providing a fundamental abstraction of a simple logical RDD upon which all other higher-level structured data abstractions, such as DataFrames and Datasets are constructed.</a:t>
            </a:r>
          </a:p>
          <a:p>
            <a:pPr algn="just"/>
            <a:r>
              <a:rPr lang="en-US" sz="2000" b="1" dirty="0"/>
              <a:t>Generality: </a:t>
            </a:r>
            <a:r>
              <a:rPr lang="en-US" sz="2000" dirty="0"/>
              <a:t>Spark powers a stack of libraries including SQL and DataFrames, </a:t>
            </a:r>
            <a:r>
              <a:rPr lang="en-US" sz="2000" dirty="0" err="1"/>
              <a:t>MLib</a:t>
            </a:r>
            <a:r>
              <a:rPr lang="en-US" sz="2000" dirty="0"/>
              <a:t>  for machine learning, </a:t>
            </a:r>
            <a:r>
              <a:rPr lang="en-US" sz="2000" dirty="0" err="1"/>
              <a:t>GraphX</a:t>
            </a:r>
            <a:r>
              <a:rPr lang="en-US" sz="2000" dirty="0"/>
              <a:t>, and Spark Streaming. You can combine these libraries seamlessly in the same application.</a:t>
            </a:r>
          </a:p>
          <a:p>
            <a:pPr marL="0" indent="0">
              <a:buNone/>
            </a:pPr>
            <a:br>
              <a:rPr lang="en-US" sz="2000" dirty="0"/>
            </a:br>
            <a:br>
              <a:rPr lang="en-US" sz="2000" dirty="0"/>
            </a:br>
            <a:br>
              <a:rPr lang="en-US" sz="2000" dirty="0"/>
            </a:br>
            <a:br>
              <a:rPr lang="en-US" sz="2000" dirty="0"/>
            </a:br>
            <a:br>
              <a:rPr lang="en-US" sz="2000" dirty="0"/>
            </a:br>
            <a:r>
              <a:rPr lang="en-US" sz="2000" dirty="0"/>
              <a:t>  </a:t>
            </a:r>
            <a:br>
              <a:rPr lang="en-US" sz="2000" dirty="0"/>
            </a:br>
            <a:br>
              <a:rPr lang="en-US" sz="2000" dirty="0"/>
            </a:br>
            <a:r>
              <a:rPr lang="en-US" sz="2000" dirty="0"/>
              <a:t> </a:t>
            </a:r>
            <a:br>
              <a:rPr lang="en-US" sz="2000" dirty="0"/>
            </a:br>
            <a:br>
              <a:rPr lang="en-US" sz="2000" dirty="0"/>
            </a:br>
            <a:endParaRPr lang="en-US" sz="2000" dirty="0"/>
          </a:p>
          <a:p>
            <a:pPr marL="0" indent="0">
              <a:buNone/>
            </a:pPr>
            <a:endParaRPr lang="en-US" sz="2000" b="1" dirty="0"/>
          </a:p>
          <a:p>
            <a:pPr marL="0" indent="0">
              <a:buNone/>
            </a:pPr>
            <a:br>
              <a:rPr lang="en-US" sz="2000" dirty="0"/>
            </a:br>
            <a:br>
              <a:rPr lang="en-US" sz="2000" dirty="0"/>
            </a:br>
            <a:endParaRPr lang="en-US" sz="2000" dirty="0"/>
          </a:p>
        </p:txBody>
      </p:sp>
      <p:grpSp>
        <p:nvGrpSpPr>
          <p:cNvPr id="9" name="Group 8"/>
          <p:cNvGrpSpPr/>
          <p:nvPr/>
        </p:nvGrpSpPr>
        <p:grpSpPr>
          <a:xfrm>
            <a:off x="3690551" y="3474957"/>
            <a:ext cx="3797643" cy="1752076"/>
            <a:chOff x="4118919" y="4603540"/>
            <a:chExt cx="3797643" cy="1752076"/>
          </a:xfrm>
        </p:grpSpPr>
        <p:sp>
          <p:nvSpPr>
            <p:cNvPr id="2" name="Rectangle 1"/>
            <p:cNvSpPr/>
            <p:nvPr/>
          </p:nvSpPr>
          <p:spPr>
            <a:xfrm>
              <a:off x="4118919" y="5844870"/>
              <a:ext cx="3797643" cy="510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Apache Spark</a:t>
              </a:r>
            </a:p>
          </p:txBody>
        </p:sp>
        <p:sp>
          <p:nvSpPr>
            <p:cNvPr id="5" name="Rectangle 4"/>
            <p:cNvSpPr/>
            <p:nvPr/>
          </p:nvSpPr>
          <p:spPr>
            <a:xfrm>
              <a:off x="4118919" y="4603542"/>
              <a:ext cx="708454" cy="1127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SQL</a:t>
              </a:r>
            </a:p>
          </p:txBody>
        </p:sp>
        <p:sp>
          <p:nvSpPr>
            <p:cNvPr id="6" name="Rectangle 5"/>
            <p:cNvSpPr/>
            <p:nvPr/>
          </p:nvSpPr>
          <p:spPr>
            <a:xfrm>
              <a:off x="6971181" y="4603540"/>
              <a:ext cx="930929" cy="1127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GraphX</a:t>
              </a:r>
              <a:endParaRPr lang="en-US" dirty="0"/>
            </a:p>
          </p:txBody>
        </p:sp>
        <p:sp>
          <p:nvSpPr>
            <p:cNvPr id="7" name="Rectangle 6"/>
            <p:cNvSpPr/>
            <p:nvPr/>
          </p:nvSpPr>
          <p:spPr>
            <a:xfrm>
              <a:off x="6219540" y="4603540"/>
              <a:ext cx="650789" cy="1127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Mlib</a:t>
              </a:r>
              <a:endParaRPr lang="en-US" dirty="0"/>
            </a:p>
          </p:txBody>
        </p:sp>
        <p:sp>
          <p:nvSpPr>
            <p:cNvPr id="8" name="Rectangle 7"/>
            <p:cNvSpPr/>
            <p:nvPr/>
          </p:nvSpPr>
          <p:spPr>
            <a:xfrm>
              <a:off x="4922094" y="4603541"/>
              <a:ext cx="1202725" cy="1127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Streaming</a:t>
              </a:r>
            </a:p>
          </p:txBody>
        </p:sp>
      </p:grpSp>
    </p:spTree>
    <p:extLst>
      <p:ext uri="{BB962C8B-B14F-4D97-AF65-F5344CB8AC3E}">
        <p14:creationId xmlns:p14="http://schemas.microsoft.com/office/powerpoint/2010/main" val="63592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a:blip r:embed="rId3"/>
          <a:stretch>
            <a:fillRect/>
          </a:stretch>
        </p:blipFill>
        <p:spPr>
          <a:xfrm>
            <a:off x="560173" y="121682"/>
            <a:ext cx="8666205" cy="1961204"/>
          </a:xfrm>
          <a:prstGeom prst="rect">
            <a:avLst/>
          </a:prstGeom>
        </p:spPr>
      </p:pic>
      <p:sp>
        <p:nvSpPr>
          <p:cNvPr id="8" name="Rounded Rectangle 7"/>
          <p:cNvSpPr/>
          <p:nvPr/>
        </p:nvSpPr>
        <p:spPr>
          <a:xfrm>
            <a:off x="3039761" y="2743199"/>
            <a:ext cx="3476367" cy="7578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rgbClr val="002060"/>
                </a:solidFill>
              </a:rPr>
              <a:t>DAG Scheduler</a:t>
            </a:r>
          </a:p>
        </p:txBody>
      </p:sp>
      <p:pic>
        <p:nvPicPr>
          <p:cNvPr id="10" name="Picture 9"/>
          <p:cNvPicPr>
            <a:picLocks noChangeAspect="1"/>
          </p:cNvPicPr>
          <p:nvPr/>
        </p:nvPicPr>
        <p:blipFill>
          <a:blip r:embed="rId4"/>
          <a:stretch>
            <a:fillRect/>
          </a:stretch>
        </p:blipFill>
        <p:spPr>
          <a:xfrm>
            <a:off x="3748215" y="3797646"/>
            <a:ext cx="3085843" cy="2984668"/>
          </a:xfrm>
          <a:prstGeom prst="rect">
            <a:avLst/>
          </a:prstGeom>
        </p:spPr>
      </p:pic>
      <p:sp>
        <p:nvSpPr>
          <p:cNvPr id="3" name="Down Arrow 2"/>
          <p:cNvSpPr/>
          <p:nvPr/>
        </p:nvSpPr>
        <p:spPr>
          <a:xfrm>
            <a:off x="4440194" y="2016983"/>
            <a:ext cx="675502" cy="823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292281" y="1370652"/>
            <a:ext cx="1779373" cy="646331"/>
          </a:xfrm>
          <a:prstGeom prst="rect">
            <a:avLst/>
          </a:prstGeom>
          <a:noFill/>
        </p:spPr>
        <p:txBody>
          <a:bodyPr wrap="square" rtlCol="0">
            <a:spAutoFit/>
          </a:bodyPr>
          <a:lstStyle/>
          <a:p>
            <a:r>
              <a:rPr lang="en-US" dirty="0"/>
              <a:t>Logical Execution Plan</a:t>
            </a:r>
          </a:p>
        </p:txBody>
      </p:sp>
      <p:sp>
        <p:nvSpPr>
          <p:cNvPr id="37" name="TextBox 36"/>
          <p:cNvSpPr txBox="1"/>
          <p:nvPr/>
        </p:nvSpPr>
        <p:spPr>
          <a:xfrm>
            <a:off x="7512908" y="4727571"/>
            <a:ext cx="1779373" cy="646331"/>
          </a:xfrm>
          <a:prstGeom prst="rect">
            <a:avLst/>
          </a:prstGeom>
          <a:noFill/>
        </p:spPr>
        <p:txBody>
          <a:bodyPr wrap="square" rtlCol="0">
            <a:spAutoFit/>
          </a:bodyPr>
          <a:lstStyle/>
          <a:p>
            <a:r>
              <a:rPr lang="en-US" dirty="0"/>
              <a:t>Physical Execution Plan</a:t>
            </a:r>
          </a:p>
        </p:txBody>
      </p:sp>
    </p:spTree>
    <p:extLst>
      <p:ext uri="{BB962C8B-B14F-4D97-AF65-F5344CB8AC3E}">
        <p14:creationId xmlns:p14="http://schemas.microsoft.com/office/powerpoint/2010/main" val="322940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12" grpId="0"/>
      <p:bldP spid="37"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4411363" y="146779"/>
            <a:ext cx="2545492" cy="3800838"/>
            <a:chOff x="4452551" y="309707"/>
            <a:chExt cx="2545492" cy="3800838"/>
          </a:xfrm>
        </p:grpSpPr>
        <p:sp>
          <p:nvSpPr>
            <p:cNvPr id="4" name="Rectangle 3"/>
            <p:cNvSpPr/>
            <p:nvPr/>
          </p:nvSpPr>
          <p:spPr>
            <a:xfrm>
              <a:off x="4988011" y="453914"/>
              <a:ext cx="1408670"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002060"/>
                  </a:solidFill>
                </a:rPr>
                <a:t>Hadoop RDD</a:t>
              </a:r>
            </a:p>
          </p:txBody>
        </p:sp>
        <p:sp>
          <p:nvSpPr>
            <p:cNvPr id="6" name="Rectangle 5"/>
            <p:cNvSpPr/>
            <p:nvPr/>
          </p:nvSpPr>
          <p:spPr>
            <a:xfrm>
              <a:off x="4913870" y="1232498"/>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002060"/>
                  </a:solidFill>
                </a:rPr>
                <a:t>mapPartitionsRDD</a:t>
              </a:r>
            </a:p>
          </p:txBody>
        </p:sp>
        <p:cxnSp>
          <p:nvCxnSpPr>
            <p:cNvPr id="7" name="Straight Arrow Connector 6"/>
            <p:cNvCxnSpPr>
              <a:stCxn id="4" idx="2"/>
            </p:cNvCxnSpPr>
            <p:nvPr/>
          </p:nvCxnSpPr>
          <p:spPr>
            <a:xfrm flipH="1">
              <a:off x="5686168" y="849330"/>
              <a:ext cx="6178" cy="3873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Rectangle 7"/>
            <p:cNvSpPr/>
            <p:nvPr/>
          </p:nvSpPr>
          <p:spPr>
            <a:xfrm>
              <a:off x="4913870" y="2011082"/>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002060"/>
                  </a:solidFill>
                </a:rPr>
                <a:t>mapPartitionsRDD</a:t>
              </a:r>
            </a:p>
          </p:txBody>
        </p:sp>
        <p:cxnSp>
          <p:nvCxnSpPr>
            <p:cNvPr id="9" name="Straight Arrow Connector 8"/>
            <p:cNvCxnSpPr/>
            <p:nvPr/>
          </p:nvCxnSpPr>
          <p:spPr>
            <a:xfrm flipH="1">
              <a:off x="5682049" y="1595138"/>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Rectangle 9"/>
            <p:cNvSpPr/>
            <p:nvPr/>
          </p:nvSpPr>
          <p:spPr>
            <a:xfrm>
              <a:off x="4913870" y="2810085"/>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002060"/>
                  </a:solidFill>
                </a:rPr>
                <a:t>mapPartitionsRDD</a:t>
              </a:r>
            </a:p>
          </p:txBody>
        </p:sp>
        <p:cxnSp>
          <p:nvCxnSpPr>
            <p:cNvPr id="11" name="Straight Arrow Connector 10"/>
            <p:cNvCxnSpPr/>
            <p:nvPr/>
          </p:nvCxnSpPr>
          <p:spPr>
            <a:xfrm flipH="1">
              <a:off x="5696464" y="2379703"/>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Rectangle 11"/>
            <p:cNvSpPr/>
            <p:nvPr/>
          </p:nvSpPr>
          <p:spPr>
            <a:xfrm>
              <a:off x="4913870" y="3616744"/>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err="1">
                  <a:solidFill>
                    <a:srgbClr val="002060"/>
                  </a:solidFill>
                </a:rPr>
                <a:t>shuffleRDD</a:t>
              </a:r>
              <a:endParaRPr lang="en-US" sz="1500" b="1" dirty="0">
                <a:solidFill>
                  <a:srgbClr val="002060"/>
                </a:solidFill>
              </a:endParaRPr>
            </a:p>
          </p:txBody>
        </p:sp>
        <p:cxnSp>
          <p:nvCxnSpPr>
            <p:cNvPr id="13" name="Straight Arrow Connector 12"/>
            <p:cNvCxnSpPr/>
            <p:nvPr/>
          </p:nvCxnSpPr>
          <p:spPr>
            <a:xfrm flipH="1">
              <a:off x="5696464" y="3159567"/>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13"/>
            <p:cNvSpPr/>
            <p:nvPr/>
          </p:nvSpPr>
          <p:spPr>
            <a:xfrm>
              <a:off x="4452551" y="309707"/>
              <a:ext cx="2545492" cy="3178702"/>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60789" y="3574979"/>
              <a:ext cx="2537254" cy="53556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ounded Rectangle 25"/>
          <p:cNvSpPr/>
          <p:nvPr/>
        </p:nvSpPr>
        <p:spPr>
          <a:xfrm>
            <a:off x="374822" y="453914"/>
            <a:ext cx="3476367" cy="7578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rgbClr val="002060"/>
                </a:solidFill>
              </a:rPr>
              <a:t>DAG Scheduler</a:t>
            </a:r>
          </a:p>
        </p:txBody>
      </p:sp>
      <p:sp>
        <p:nvSpPr>
          <p:cNvPr id="27" name="Down Arrow 26"/>
          <p:cNvSpPr/>
          <p:nvPr/>
        </p:nvSpPr>
        <p:spPr>
          <a:xfrm>
            <a:off x="1664043" y="1058539"/>
            <a:ext cx="675502" cy="823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374822" y="1882583"/>
            <a:ext cx="3476367" cy="75788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002060"/>
                </a:solidFill>
              </a:rPr>
              <a:t>Task Scheduler</a:t>
            </a:r>
          </a:p>
        </p:txBody>
      </p:sp>
      <p:grpSp>
        <p:nvGrpSpPr>
          <p:cNvPr id="92" name="Group 91"/>
          <p:cNvGrpSpPr/>
          <p:nvPr/>
        </p:nvGrpSpPr>
        <p:grpSpPr>
          <a:xfrm>
            <a:off x="7560278" y="146779"/>
            <a:ext cx="2545492" cy="3800838"/>
            <a:chOff x="7640594" y="309707"/>
            <a:chExt cx="2545492" cy="3800838"/>
          </a:xfrm>
        </p:grpSpPr>
        <p:sp>
          <p:nvSpPr>
            <p:cNvPr id="29" name="Rectangle 28"/>
            <p:cNvSpPr/>
            <p:nvPr/>
          </p:nvSpPr>
          <p:spPr>
            <a:xfrm>
              <a:off x="7640594" y="309707"/>
              <a:ext cx="2545492" cy="3178702"/>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169873" y="453914"/>
              <a:ext cx="1447801"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1" name="Rectangle 30"/>
            <p:cNvSpPr/>
            <p:nvPr/>
          </p:nvSpPr>
          <p:spPr>
            <a:xfrm>
              <a:off x="8169873" y="1249554"/>
              <a:ext cx="1447801"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2" name="Rectangle 31"/>
            <p:cNvSpPr/>
            <p:nvPr/>
          </p:nvSpPr>
          <p:spPr>
            <a:xfrm>
              <a:off x="8169873" y="2011082"/>
              <a:ext cx="1447802"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3" name="Rectangle 32"/>
            <p:cNvSpPr/>
            <p:nvPr/>
          </p:nvSpPr>
          <p:spPr>
            <a:xfrm>
              <a:off x="8169873" y="2810085"/>
              <a:ext cx="1447802"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4" name="Rectangle 33"/>
            <p:cNvSpPr/>
            <p:nvPr/>
          </p:nvSpPr>
          <p:spPr>
            <a:xfrm>
              <a:off x="8169872" y="3645054"/>
              <a:ext cx="1447801"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5" name="Rectangle 34"/>
            <p:cNvSpPr/>
            <p:nvPr/>
          </p:nvSpPr>
          <p:spPr>
            <a:xfrm>
              <a:off x="7640594" y="3574979"/>
              <a:ext cx="2537254" cy="53556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p:cNvCxnSpPr/>
            <p:nvPr/>
          </p:nvCxnSpPr>
          <p:spPr>
            <a:xfrm>
              <a:off x="8620898" y="801152"/>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p:cNvCxnSpPr/>
            <p:nvPr/>
          </p:nvCxnSpPr>
          <p:spPr>
            <a:xfrm>
              <a:off x="9090454" y="801152"/>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p:cNvCxnSpPr/>
            <p:nvPr/>
          </p:nvCxnSpPr>
          <p:spPr>
            <a:xfrm>
              <a:off x="8637374" y="1601283"/>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p:cNvCxnSpPr/>
            <p:nvPr/>
          </p:nvCxnSpPr>
          <p:spPr>
            <a:xfrm>
              <a:off x="9106930" y="1601283"/>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p:cNvCxnSpPr/>
            <p:nvPr/>
          </p:nvCxnSpPr>
          <p:spPr>
            <a:xfrm>
              <a:off x="8637374" y="2379703"/>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p:cNvCxnSpPr/>
            <p:nvPr/>
          </p:nvCxnSpPr>
          <p:spPr>
            <a:xfrm>
              <a:off x="9106930" y="2379703"/>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p:cNvCxnSpPr/>
            <p:nvPr/>
          </p:nvCxnSpPr>
          <p:spPr>
            <a:xfrm>
              <a:off x="8596184" y="3158155"/>
              <a:ext cx="1" cy="4868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p:cNvCxnSpPr/>
            <p:nvPr/>
          </p:nvCxnSpPr>
          <p:spPr>
            <a:xfrm flipH="1">
              <a:off x="9065741" y="3173099"/>
              <a:ext cx="4119"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p:cNvCxnSpPr/>
            <p:nvPr/>
          </p:nvCxnSpPr>
          <p:spPr>
            <a:xfrm>
              <a:off x="8596185" y="3146893"/>
              <a:ext cx="473675" cy="4910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flipH="1">
              <a:off x="8587946" y="3158155"/>
              <a:ext cx="523103" cy="4926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 name="Rounded Rectangle 76"/>
            <p:cNvSpPr/>
            <p:nvPr/>
          </p:nvSpPr>
          <p:spPr>
            <a:xfrm>
              <a:off x="8439666" y="487282"/>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p1</a:t>
              </a:r>
            </a:p>
          </p:txBody>
        </p:sp>
        <p:sp>
          <p:nvSpPr>
            <p:cNvPr id="78" name="Rounded Rectangle 77"/>
            <p:cNvSpPr/>
            <p:nvPr/>
          </p:nvSpPr>
          <p:spPr>
            <a:xfrm>
              <a:off x="8946292" y="494687"/>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p2</a:t>
              </a:r>
            </a:p>
          </p:txBody>
        </p:sp>
        <p:sp>
          <p:nvSpPr>
            <p:cNvPr id="80" name="Rounded Rectangle 79"/>
            <p:cNvSpPr/>
            <p:nvPr/>
          </p:nvSpPr>
          <p:spPr>
            <a:xfrm>
              <a:off x="8427309" y="1265702"/>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p1</a:t>
              </a:r>
            </a:p>
          </p:txBody>
        </p:sp>
        <p:sp>
          <p:nvSpPr>
            <p:cNvPr id="81" name="Rounded Rectangle 80"/>
            <p:cNvSpPr/>
            <p:nvPr/>
          </p:nvSpPr>
          <p:spPr>
            <a:xfrm>
              <a:off x="8933935" y="1273107"/>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p2</a:t>
              </a:r>
            </a:p>
          </p:txBody>
        </p:sp>
        <p:sp>
          <p:nvSpPr>
            <p:cNvPr id="83" name="Rounded Rectangle 82"/>
            <p:cNvSpPr/>
            <p:nvPr/>
          </p:nvSpPr>
          <p:spPr>
            <a:xfrm>
              <a:off x="8427309" y="2047198"/>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p1</a:t>
              </a:r>
            </a:p>
          </p:txBody>
        </p:sp>
        <p:sp>
          <p:nvSpPr>
            <p:cNvPr id="84" name="Rounded Rectangle 83"/>
            <p:cNvSpPr/>
            <p:nvPr/>
          </p:nvSpPr>
          <p:spPr>
            <a:xfrm>
              <a:off x="8933935" y="2054603"/>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p1</a:t>
              </a:r>
            </a:p>
          </p:txBody>
        </p:sp>
        <p:sp>
          <p:nvSpPr>
            <p:cNvPr id="86" name="Rounded Rectangle 85"/>
            <p:cNvSpPr/>
            <p:nvPr/>
          </p:nvSpPr>
          <p:spPr>
            <a:xfrm>
              <a:off x="8443784" y="2855066"/>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p1</a:t>
              </a:r>
            </a:p>
          </p:txBody>
        </p:sp>
        <p:sp>
          <p:nvSpPr>
            <p:cNvPr id="87" name="Rounded Rectangle 86"/>
            <p:cNvSpPr/>
            <p:nvPr/>
          </p:nvSpPr>
          <p:spPr>
            <a:xfrm>
              <a:off x="8950410" y="2862471"/>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p2</a:t>
              </a:r>
            </a:p>
          </p:txBody>
        </p:sp>
        <p:sp>
          <p:nvSpPr>
            <p:cNvPr id="89" name="Rounded Rectangle 88"/>
            <p:cNvSpPr/>
            <p:nvPr/>
          </p:nvSpPr>
          <p:spPr>
            <a:xfrm>
              <a:off x="8423190" y="3663670"/>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p1</a:t>
              </a:r>
            </a:p>
          </p:txBody>
        </p:sp>
        <p:sp>
          <p:nvSpPr>
            <p:cNvPr id="90" name="Rounded Rectangle 89"/>
            <p:cNvSpPr/>
            <p:nvPr/>
          </p:nvSpPr>
          <p:spPr>
            <a:xfrm>
              <a:off x="8929816" y="3671075"/>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p2</a:t>
              </a:r>
            </a:p>
          </p:txBody>
        </p:sp>
      </p:grpSp>
      <p:sp>
        <p:nvSpPr>
          <p:cNvPr id="93" name="TextBox 92"/>
          <p:cNvSpPr txBox="1"/>
          <p:nvPr/>
        </p:nvSpPr>
        <p:spPr>
          <a:xfrm>
            <a:off x="10503243" y="1211795"/>
            <a:ext cx="1095633" cy="369332"/>
          </a:xfrm>
          <a:prstGeom prst="rect">
            <a:avLst/>
          </a:prstGeom>
          <a:noFill/>
        </p:spPr>
        <p:txBody>
          <a:bodyPr wrap="square" rtlCol="0">
            <a:spAutoFit/>
          </a:bodyPr>
          <a:lstStyle/>
          <a:p>
            <a:r>
              <a:rPr lang="en-US" dirty="0"/>
              <a:t>Stage 1</a:t>
            </a:r>
          </a:p>
        </p:txBody>
      </p:sp>
      <p:sp>
        <p:nvSpPr>
          <p:cNvPr id="94" name="TextBox 93"/>
          <p:cNvSpPr txBox="1"/>
          <p:nvPr/>
        </p:nvSpPr>
        <p:spPr>
          <a:xfrm>
            <a:off x="10449704" y="3445280"/>
            <a:ext cx="1095633" cy="369332"/>
          </a:xfrm>
          <a:prstGeom prst="rect">
            <a:avLst/>
          </a:prstGeom>
          <a:noFill/>
        </p:spPr>
        <p:txBody>
          <a:bodyPr wrap="square" rtlCol="0">
            <a:spAutoFit/>
          </a:bodyPr>
          <a:lstStyle/>
          <a:p>
            <a:r>
              <a:rPr lang="en-US" dirty="0"/>
              <a:t>Stage 2</a:t>
            </a:r>
          </a:p>
        </p:txBody>
      </p:sp>
    </p:spTree>
    <p:extLst>
      <p:ext uri="{BB962C8B-B14F-4D97-AF65-F5344CB8AC3E}">
        <p14:creationId xmlns:p14="http://schemas.microsoft.com/office/powerpoint/2010/main" val="130548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5946" y="428368"/>
            <a:ext cx="10799805" cy="2031325"/>
          </a:xfrm>
          <a:prstGeom prst="rect">
            <a:avLst/>
          </a:prstGeom>
          <a:noFill/>
        </p:spPr>
        <p:txBody>
          <a:bodyPr wrap="square" rtlCol="0">
            <a:spAutoFit/>
          </a:bodyPr>
          <a:lstStyle/>
          <a:p>
            <a:r>
              <a:rPr lang="en-US" b="1" dirty="0"/>
              <a:t>DAG Scheduler to Task Scheduler:</a:t>
            </a:r>
          </a:p>
          <a:p>
            <a:pPr marL="285750" indent="-285750">
              <a:buFont typeface="Arial" panose="020B0604020202020204" pitchFamily="34" charset="0"/>
              <a:buChar char="•"/>
            </a:pPr>
            <a:r>
              <a:rPr lang="en-US" dirty="0"/>
              <a:t>DAG Scheduler submit the stages into task scheduler.</a:t>
            </a:r>
          </a:p>
          <a:p>
            <a:pPr marL="285750" indent="-285750">
              <a:buFont typeface="Arial" panose="020B0604020202020204" pitchFamily="34" charset="0"/>
              <a:buChar char="•"/>
            </a:pPr>
            <a:r>
              <a:rPr lang="en-US" dirty="0"/>
              <a:t>The number of tasks submitted depends on the number of partitions present in the </a:t>
            </a:r>
            <a:r>
              <a:rPr lang="en-US" dirty="0" err="1"/>
              <a:t>textFile</a:t>
            </a:r>
            <a:r>
              <a:rPr lang="en-US" dirty="0"/>
              <a:t>.</a:t>
            </a:r>
          </a:p>
          <a:p>
            <a:pPr marL="285750" indent="-285750">
              <a:buFont typeface="Arial" panose="020B0604020202020204" pitchFamily="34" charset="0"/>
              <a:buChar char="•"/>
            </a:pPr>
            <a:r>
              <a:rPr lang="en-US" dirty="0"/>
              <a:t>For ex – imagine we have 3 partitions, then there will be 3 set of tasks created and submitted in parallel provided there are enough cores.</a:t>
            </a:r>
          </a:p>
          <a:p>
            <a:endParaRPr lang="en-US" dirty="0"/>
          </a:p>
          <a:p>
            <a:endParaRPr lang="en-US" dirty="0"/>
          </a:p>
        </p:txBody>
      </p:sp>
    </p:spTree>
    <p:extLst>
      <p:ext uri="{BB962C8B-B14F-4D97-AF65-F5344CB8AC3E}">
        <p14:creationId xmlns:p14="http://schemas.microsoft.com/office/powerpoint/2010/main" val="39773054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5946" y="428368"/>
            <a:ext cx="10799805" cy="2308324"/>
          </a:xfrm>
          <a:prstGeom prst="rect">
            <a:avLst/>
          </a:prstGeom>
          <a:noFill/>
        </p:spPr>
        <p:txBody>
          <a:bodyPr wrap="square" rtlCol="0">
            <a:spAutoFit/>
          </a:bodyPr>
          <a:lstStyle/>
          <a:p>
            <a:r>
              <a:rPr lang="en-US" b="1" dirty="0"/>
              <a:t>Parallel Execution of Stages:</a:t>
            </a:r>
          </a:p>
          <a:p>
            <a:pPr marL="285750" indent="-285750">
              <a:buFont typeface="Arial" panose="020B0604020202020204" pitchFamily="34" charset="0"/>
              <a:buChar char="•"/>
            </a:pPr>
            <a:r>
              <a:rPr lang="en-US" dirty="0"/>
              <a:t>The stages which are not dependent on each other may be submitted to the cluster for execution in parallel.</a:t>
            </a:r>
          </a:p>
          <a:p>
            <a:endParaRPr lang="en-US" dirty="0"/>
          </a:p>
          <a:p>
            <a:r>
              <a:rPr lang="en-US" dirty="0" err="1">
                <a:solidFill>
                  <a:schemeClr val="accent6">
                    <a:lumMod val="50000"/>
                  </a:schemeClr>
                </a:solidFill>
              </a:rPr>
              <a:t>text_file</a:t>
            </a:r>
            <a:r>
              <a:rPr lang="en-US" dirty="0">
                <a:solidFill>
                  <a:schemeClr val="accent6">
                    <a:lumMod val="50000"/>
                  </a:schemeClr>
                </a:solidFill>
              </a:rPr>
              <a:t> = </a:t>
            </a:r>
            <a:r>
              <a:rPr lang="en-US" dirty="0" err="1">
                <a:solidFill>
                  <a:schemeClr val="accent6">
                    <a:lumMod val="50000"/>
                  </a:schemeClr>
                </a:solidFill>
              </a:rPr>
              <a:t>sc.textFile</a:t>
            </a:r>
            <a:r>
              <a:rPr lang="en-US" dirty="0">
                <a:solidFill>
                  <a:schemeClr val="accent6">
                    <a:lumMod val="50000"/>
                  </a:schemeClr>
                </a:solidFill>
              </a:rPr>
              <a:t>('practice/</a:t>
            </a:r>
            <a:r>
              <a:rPr lang="en-US" dirty="0" err="1">
                <a:solidFill>
                  <a:schemeClr val="accent6">
                    <a:lumMod val="50000"/>
                  </a:schemeClr>
                </a:solidFill>
              </a:rPr>
              <a:t>retail_db</a:t>
            </a:r>
            <a:r>
              <a:rPr lang="en-US" dirty="0">
                <a:solidFill>
                  <a:schemeClr val="accent6">
                    <a:lumMod val="50000"/>
                  </a:schemeClr>
                </a:solidFill>
              </a:rPr>
              <a:t>/orders').map(lambda x : (</a:t>
            </a:r>
            <a:r>
              <a:rPr lang="en-US" dirty="0" err="1">
                <a:solidFill>
                  <a:schemeClr val="accent6">
                    <a:lumMod val="50000"/>
                  </a:schemeClr>
                </a:solidFill>
              </a:rPr>
              <a:t>int</a:t>
            </a:r>
            <a:r>
              <a:rPr lang="en-US" dirty="0">
                <a:solidFill>
                  <a:schemeClr val="accent6">
                    <a:lumMod val="50000"/>
                  </a:schemeClr>
                </a:solidFill>
              </a:rPr>
              <a:t>(</a:t>
            </a:r>
            <a:r>
              <a:rPr lang="en-US" dirty="0" err="1">
                <a:solidFill>
                  <a:schemeClr val="accent6">
                    <a:lumMod val="50000"/>
                  </a:schemeClr>
                </a:solidFill>
              </a:rPr>
              <a:t>x.split</a:t>
            </a:r>
            <a:r>
              <a:rPr lang="en-US" dirty="0">
                <a:solidFill>
                  <a:schemeClr val="accent6">
                    <a:lumMod val="50000"/>
                  </a:schemeClr>
                </a:solidFill>
              </a:rPr>
              <a:t>(',')[0]),</a:t>
            </a:r>
            <a:r>
              <a:rPr lang="en-US" dirty="0" err="1">
                <a:solidFill>
                  <a:schemeClr val="accent6">
                    <a:lumMod val="50000"/>
                  </a:schemeClr>
                </a:solidFill>
              </a:rPr>
              <a:t>x.split</a:t>
            </a:r>
            <a:r>
              <a:rPr lang="en-US" dirty="0">
                <a:solidFill>
                  <a:schemeClr val="accent6">
                    <a:lumMod val="50000"/>
                  </a:schemeClr>
                </a:solidFill>
              </a:rPr>
              <a:t>(',')[3]))</a:t>
            </a:r>
          </a:p>
          <a:p>
            <a:r>
              <a:rPr lang="en-US" dirty="0" err="1">
                <a:solidFill>
                  <a:schemeClr val="accent6">
                    <a:lumMod val="50000"/>
                  </a:schemeClr>
                </a:solidFill>
              </a:rPr>
              <a:t>rdd</a:t>
            </a:r>
            <a:r>
              <a:rPr lang="en-US" dirty="0">
                <a:solidFill>
                  <a:schemeClr val="accent6">
                    <a:lumMod val="50000"/>
                  </a:schemeClr>
                </a:solidFill>
              </a:rPr>
              <a:t> = </a:t>
            </a:r>
            <a:r>
              <a:rPr lang="en-US" dirty="0" err="1">
                <a:solidFill>
                  <a:schemeClr val="accent6">
                    <a:lumMod val="50000"/>
                  </a:schemeClr>
                </a:solidFill>
              </a:rPr>
              <a:t>sc.parallelize</a:t>
            </a:r>
            <a:r>
              <a:rPr lang="en-US" dirty="0">
                <a:solidFill>
                  <a:schemeClr val="accent6">
                    <a:lumMod val="50000"/>
                  </a:schemeClr>
                </a:solidFill>
              </a:rPr>
              <a:t>([1,2,3,4,5,6,7]).map(lambda x : (x,1*1) )</a:t>
            </a:r>
          </a:p>
          <a:p>
            <a:r>
              <a:rPr lang="en-US" dirty="0">
                <a:solidFill>
                  <a:schemeClr val="accent6">
                    <a:lumMod val="50000"/>
                  </a:schemeClr>
                </a:solidFill>
              </a:rPr>
              <a:t>joined = </a:t>
            </a:r>
            <a:r>
              <a:rPr lang="en-US" dirty="0" err="1">
                <a:solidFill>
                  <a:schemeClr val="accent6">
                    <a:lumMod val="50000"/>
                  </a:schemeClr>
                </a:solidFill>
              </a:rPr>
              <a:t>text_file</a:t>
            </a:r>
            <a:r>
              <a:rPr lang="en-US" dirty="0">
                <a:solidFill>
                  <a:schemeClr val="accent6">
                    <a:lumMod val="50000"/>
                  </a:schemeClr>
                </a:solidFill>
              </a:rPr>
              <a:t> .join(</a:t>
            </a:r>
            <a:r>
              <a:rPr lang="en-US" dirty="0" err="1">
                <a:solidFill>
                  <a:schemeClr val="accent6">
                    <a:lumMod val="50000"/>
                  </a:schemeClr>
                </a:solidFill>
              </a:rPr>
              <a:t>rdd</a:t>
            </a:r>
            <a:r>
              <a:rPr lang="en-US" dirty="0">
                <a:solidFill>
                  <a:schemeClr val="accent6">
                    <a:lumMod val="50000"/>
                  </a:schemeClr>
                </a:solidFill>
              </a:rPr>
              <a:t>)</a:t>
            </a:r>
          </a:p>
          <a:p>
            <a:r>
              <a:rPr lang="en-US" dirty="0" err="1">
                <a:solidFill>
                  <a:schemeClr val="accent6">
                    <a:lumMod val="50000"/>
                  </a:schemeClr>
                </a:solidFill>
              </a:rPr>
              <a:t>joined.count</a:t>
            </a:r>
            <a:r>
              <a:rPr lang="en-US" dirty="0">
                <a:solidFill>
                  <a:schemeClr val="accent6">
                    <a:lumMod val="50000"/>
                  </a:schemeClr>
                </a:solidFill>
              </a:rPr>
              <a:t>()</a:t>
            </a:r>
          </a:p>
          <a:p>
            <a:pPr marL="285750" indent="-285750">
              <a:buFont typeface="Arial" panose="020B0604020202020204" pitchFamily="34" charset="0"/>
              <a:buChar char="•"/>
            </a:pPr>
            <a:endParaRPr lang="en-US" dirty="0"/>
          </a:p>
        </p:txBody>
      </p:sp>
      <p:pic>
        <p:nvPicPr>
          <p:cNvPr id="2" name="Picture 1"/>
          <p:cNvPicPr>
            <a:picLocks noChangeAspect="1"/>
          </p:cNvPicPr>
          <p:nvPr/>
        </p:nvPicPr>
        <p:blipFill>
          <a:blip r:embed="rId3"/>
          <a:stretch>
            <a:fillRect/>
          </a:stretch>
        </p:blipFill>
        <p:spPr>
          <a:xfrm>
            <a:off x="3229233" y="2325489"/>
            <a:ext cx="2898044" cy="3340342"/>
          </a:xfrm>
          <a:prstGeom prst="rect">
            <a:avLst/>
          </a:prstGeom>
        </p:spPr>
      </p:pic>
    </p:spTree>
    <p:extLst>
      <p:ext uri="{BB962C8B-B14F-4D97-AF65-F5344CB8AC3E}">
        <p14:creationId xmlns:p14="http://schemas.microsoft.com/office/powerpoint/2010/main" val="328050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47" y="908850"/>
            <a:ext cx="9382000" cy="5949150"/>
          </a:xfrm>
        </p:spPr>
        <p:txBody>
          <a:bodyPr>
            <a:noAutofit/>
          </a:bodyPr>
          <a:lstStyle/>
          <a:p>
            <a:pPr lvl="1">
              <a:buFont typeface="Wingdings" panose="05000000000000000000" pitchFamily="2" charset="2"/>
              <a:buChar char="ü"/>
            </a:pPr>
            <a:r>
              <a:rPr lang="en-US" sz="1700" dirty="0"/>
              <a:t>Go to /etc/</a:t>
            </a:r>
            <a:r>
              <a:rPr lang="en-US" sz="1700" dirty="0" err="1"/>
              <a:t>hadoop</a:t>
            </a:r>
            <a:r>
              <a:rPr lang="en-US" sz="1700" dirty="0"/>
              <a:t>/conf</a:t>
            </a:r>
          </a:p>
          <a:p>
            <a:pPr lvl="1">
              <a:buFont typeface="Wingdings" panose="05000000000000000000" pitchFamily="2" charset="2"/>
              <a:buChar char="ü"/>
            </a:pPr>
            <a:r>
              <a:rPr lang="en-US" sz="1700" dirty="0"/>
              <a:t>Open yarn-site.xml</a:t>
            </a:r>
          </a:p>
          <a:p>
            <a:pPr lvl="1">
              <a:buFont typeface="Wingdings" panose="05000000000000000000" pitchFamily="2" charset="2"/>
              <a:buChar char="ü"/>
            </a:pPr>
            <a:r>
              <a:rPr lang="en-US" sz="1700" dirty="0"/>
              <a:t>Find the resource Manager </a:t>
            </a:r>
            <a:r>
              <a:rPr lang="en-US" sz="1700" dirty="0" err="1"/>
              <a:t>url</a:t>
            </a:r>
            <a:r>
              <a:rPr lang="en-US" sz="1700" dirty="0"/>
              <a:t> by searching name ‘</a:t>
            </a:r>
            <a:r>
              <a:rPr lang="en-US" sz="1700" dirty="0" err="1"/>
              <a:t>yarn.resourcemanager.webapp.address</a:t>
            </a:r>
            <a:r>
              <a:rPr lang="en-US" sz="1700" dirty="0"/>
              <a:t>’</a:t>
            </a:r>
          </a:p>
          <a:p>
            <a:pPr lvl="1">
              <a:buFont typeface="Wingdings" panose="05000000000000000000" pitchFamily="2" charset="2"/>
              <a:buChar char="ü"/>
            </a:pPr>
            <a:r>
              <a:rPr lang="en-US" sz="1700" dirty="0"/>
              <a:t>Default port : 8088</a:t>
            </a:r>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vert="horz" lIns="91440" tIns="45720" rIns="91440" bIns="45720" rtlCol="0" anchor="ctr">
            <a:normAutofit/>
          </a:bodyPr>
          <a:lstStyle/>
          <a:p>
            <a:r>
              <a:rPr lang="en-US" sz="4000" dirty="0"/>
              <a:t>How to find the Resource Manager URL</a:t>
            </a:r>
          </a:p>
        </p:txBody>
      </p:sp>
    </p:spTree>
    <p:extLst>
      <p:ext uri="{BB962C8B-B14F-4D97-AF65-F5344CB8AC3E}">
        <p14:creationId xmlns:p14="http://schemas.microsoft.com/office/powerpoint/2010/main" val="23947328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a:solidFill>
                  <a:schemeClr val="tx1"/>
                </a:solidFill>
              </a:rPr>
              <a:t>RDD Persistence</a:t>
            </a:r>
          </a:p>
        </p:txBody>
      </p:sp>
    </p:spTree>
    <p:extLst>
      <p:ext uri="{BB962C8B-B14F-4D97-AF65-F5344CB8AC3E}">
        <p14:creationId xmlns:p14="http://schemas.microsoft.com/office/powerpoint/2010/main" val="13111781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4390"/>
            <a:ext cx="11851574" cy="4714504"/>
          </a:xfrm>
        </p:spPr>
        <p:txBody>
          <a:bodyPr>
            <a:noAutofit/>
          </a:bodyPr>
          <a:lstStyle/>
          <a:p>
            <a:pPr lvl="1" algn="just"/>
            <a:r>
              <a:rPr lang="en-US" sz="2000" dirty="0"/>
              <a:t>One of the most important capabilities in Spark is persisting (or caching) a dataset in memory. </a:t>
            </a:r>
          </a:p>
          <a:p>
            <a:pPr lvl="1" algn="just"/>
            <a:r>
              <a:rPr lang="en-US" sz="2000" dirty="0"/>
              <a:t>When we persist an RDD, each node stores any partitions of it that it computes in memory and reuses them. </a:t>
            </a:r>
          </a:p>
          <a:p>
            <a:pPr lvl="1" algn="just"/>
            <a:r>
              <a:rPr lang="en-US" sz="2000" dirty="0"/>
              <a:t>We can mark an RDD to be persisted using the </a:t>
            </a:r>
            <a:r>
              <a:rPr lang="en-US" sz="2000" dirty="0">
                <a:solidFill>
                  <a:srgbClr val="FF0000"/>
                </a:solidFill>
              </a:rPr>
              <a:t>persist() or cache() </a:t>
            </a:r>
            <a:r>
              <a:rPr lang="en-US" sz="2000" dirty="0"/>
              <a:t>methods on it. The first time it is computed in an action, it will be kept in memory on the nodes. </a:t>
            </a:r>
          </a:p>
          <a:p>
            <a:pPr lvl="1" algn="just"/>
            <a:r>
              <a:rPr lang="en-US" sz="2000" dirty="0"/>
              <a:t>Spark’s cache is fault-tolerant – if any partition of an RDD is lost, it will automatically be recomputed using the transformations that originally created it.</a:t>
            </a:r>
          </a:p>
          <a:p>
            <a:pPr lvl="1" algn="just"/>
            <a:r>
              <a:rPr lang="en-US" sz="2000" dirty="0"/>
              <a:t>Each persisted RDD can be stored using different storage level.</a:t>
            </a:r>
          </a:p>
          <a:p>
            <a:pPr lvl="1" algn="just"/>
            <a:r>
              <a:rPr lang="en-US" sz="2000" dirty="0"/>
              <a:t>These levels are set by passing a </a:t>
            </a:r>
            <a:r>
              <a:rPr lang="en-US" sz="2000" dirty="0" err="1"/>
              <a:t>StorageLevel</a:t>
            </a:r>
            <a:r>
              <a:rPr lang="en-US" sz="2000" dirty="0"/>
              <a:t> object</a:t>
            </a:r>
          </a:p>
          <a:p>
            <a:pPr lvl="1" algn="just"/>
            <a:endParaRPr lang="en-US" sz="2000" dirty="0"/>
          </a:p>
          <a:p>
            <a:pPr marL="457200" lvl="1" indent="0" algn="just">
              <a:buNone/>
            </a:pPr>
            <a:endParaRPr lang="en-US" sz="1500" b="1" dirty="0"/>
          </a:p>
          <a:p>
            <a:pPr marL="457200" lvl="1" indent="0" algn="just">
              <a:buNone/>
            </a:pPr>
            <a:endParaRPr lang="en-US" sz="1500" b="1" dirty="0"/>
          </a:p>
        </p:txBody>
      </p:sp>
    </p:spTree>
    <p:extLst>
      <p:ext uri="{BB962C8B-B14F-4D97-AF65-F5344CB8AC3E}">
        <p14:creationId xmlns:p14="http://schemas.microsoft.com/office/powerpoint/2010/main" val="342375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330" y="319992"/>
            <a:ext cx="10692713" cy="2277547"/>
          </a:xfrm>
          <a:prstGeom prst="rect">
            <a:avLst/>
          </a:prstGeom>
        </p:spPr>
        <p:txBody>
          <a:bodyPr wrap="square">
            <a:spAutoFit/>
          </a:bodyPr>
          <a:lstStyle/>
          <a:p>
            <a:pPr lvl="1"/>
            <a:r>
              <a:rPr lang="en-US" sz="1500" b="1" dirty="0" err="1"/>
              <a:t>StorageLevel</a:t>
            </a:r>
            <a:r>
              <a:rPr lang="en-US" sz="1500" b="1" dirty="0"/>
              <a:t>(</a:t>
            </a:r>
            <a:r>
              <a:rPr lang="en-US" sz="1600" b="1" i="1" dirty="0" err="1"/>
              <a:t>useDisk</a:t>
            </a:r>
            <a:r>
              <a:rPr lang="en-US" sz="1600" b="1" i="1" dirty="0"/>
              <a:t>, </a:t>
            </a:r>
            <a:r>
              <a:rPr lang="en-US" sz="1600" b="1" i="1" dirty="0" err="1"/>
              <a:t>useMemory</a:t>
            </a:r>
            <a:r>
              <a:rPr lang="en-US" sz="1600" b="1" i="1" dirty="0"/>
              <a:t>, </a:t>
            </a:r>
            <a:r>
              <a:rPr lang="en-US" sz="1600" b="1" i="1" dirty="0" err="1"/>
              <a:t>useOffHeap</a:t>
            </a:r>
            <a:r>
              <a:rPr lang="en-US" sz="1600" b="1" i="1" dirty="0"/>
              <a:t>, deserialized, replication=1</a:t>
            </a:r>
            <a:r>
              <a:rPr lang="en-US" sz="1600" b="1" dirty="0"/>
              <a:t>)</a:t>
            </a:r>
            <a:endParaRPr lang="en-US" sz="1500" b="1" dirty="0"/>
          </a:p>
          <a:p>
            <a:pPr marL="742950" lvl="1" indent="-285750" algn="just">
              <a:spcBef>
                <a:spcPts val="600"/>
              </a:spcBef>
              <a:buFont typeface="Arial" panose="020B0604020202020204" pitchFamily="34" charset="0"/>
              <a:buChar char="•"/>
            </a:pPr>
            <a:r>
              <a:rPr lang="en-US" sz="1500" dirty="0"/>
              <a:t>Data can be stored either in Disk or Memory or off-heap memory or any of these combinations.</a:t>
            </a:r>
          </a:p>
          <a:p>
            <a:pPr marL="742950" lvl="1" indent="-285750" algn="just">
              <a:spcBef>
                <a:spcPts val="600"/>
              </a:spcBef>
              <a:buFont typeface="Arial" panose="020B0604020202020204" pitchFamily="34" charset="0"/>
              <a:buChar char="•"/>
            </a:pPr>
            <a:r>
              <a:rPr lang="en-US" sz="1500" dirty="0"/>
              <a:t>Data can be stored in Serialized or </a:t>
            </a:r>
            <a:r>
              <a:rPr lang="en-US" sz="1600" dirty="0"/>
              <a:t>deserialized</a:t>
            </a:r>
            <a:r>
              <a:rPr lang="en-US" sz="1500" dirty="0"/>
              <a:t>. Serilization is a way to convert a object in memory to series of bits. The deserialization is the process of bringing those bits into memory as an object. Whenever we are talking about 'deserialized' RDD/DF, we are always referring to RDD/DFs in memory.  </a:t>
            </a:r>
          </a:p>
          <a:p>
            <a:pPr marL="742950" lvl="1" indent="-285750" algn="just">
              <a:spcBef>
                <a:spcPts val="600"/>
              </a:spcBef>
              <a:buFont typeface="Arial" panose="020B0604020202020204" pitchFamily="34" charset="0"/>
              <a:buChar char="•"/>
            </a:pPr>
            <a:r>
              <a:rPr lang="en-US" sz="1500" dirty="0"/>
              <a:t>Off-Heap Memory is a segment of memory lies outside the JVM, but is used by JVM for certain use-cases. Off-Heap memory can be used by Spark explicitly as well to store serialized data-frames and RDDs.</a:t>
            </a:r>
          </a:p>
          <a:p>
            <a:pPr marL="742950" lvl="1" indent="-285750" algn="just">
              <a:spcBef>
                <a:spcPts val="600"/>
              </a:spcBef>
              <a:buFont typeface="Arial" panose="020B0604020202020204" pitchFamily="34" charset="0"/>
              <a:buChar char="•"/>
            </a:pPr>
            <a:r>
              <a:rPr lang="en-US" sz="1500" dirty="0"/>
              <a:t>Use the replicated storage levels if you want fast fault recovery.</a:t>
            </a:r>
          </a:p>
        </p:txBody>
      </p:sp>
      <p:grpSp>
        <p:nvGrpSpPr>
          <p:cNvPr id="11" name="Group 10"/>
          <p:cNvGrpSpPr/>
          <p:nvPr/>
        </p:nvGrpSpPr>
        <p:grpSpPr>
          <a:xfrm>
            <a:off x="947940" y="2725947"/>
            <a:ext cx="7198693" cy="3584394"/>
            <a:chOff x="973242" y="2018013"/>
            <a:chExt cx="7198693" cy="3295650"/>
          </a:xfrm>
        </p:grpSpPr>
        <p:pic>
          <p:nvPicPr>
            <p:cNvPr id="3" name="Picture 2"/>
            <p:cNvPicPr>
              <a:picLocks noChangeAspect="1"/>
            </p:cNvPicPr>
            <p:nvPr/>
          </p:nvPicPr>
          <p:blipFill>
            <a:blip r:embed="rId2"/>
            <a:stretch>
              <a:fillRect/>
            </a:stretch>
          </p:blipFill>
          <p:spPr>
            <a:xfrm>
              <a:off x="973242" y="2018013"/>
              <a:ext cx="5476875" cy="3295650"/>
            </a:xfrm>
            <a:prstGeom prst="rect">
              <a:avLst/>
            </a:prstGeom>
            <a:ln>
              <a:solidFill>
                <a:schemeClr val="tx1"/>
              </a:solidFill>
            </a:ln>
          </p:spPr>
        </p:pic>
        <p:sp>
          <p:nvSpPr>
            <p:cNvPr id="9" name="Left Arrow 8"/>
            <p:cNvSpPr/>
            <p:nvPr/>
          </p:nvSpPr>
          <p:spPr>
            <a:xfrm>
              <a:off x="5667633" y="3830594"/>
              <a:ext cx="1301578" cy="2306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69211" y="3665837"/>
              <a:ext cx="1202724" cy="560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Default Storage</a:t>
              </a:r>
            </a:p>
          </p:txBody>
        </p:sp>
      </p:grpSp>
    </p:spTree>
    <p:extLst>
      <p:ext uri="{BB962C8B-B14F-4D97-AF65-F5344CB8AC3E}">
        <p14:creationId xmlns:p14="http://schemas.microsoft.com/office/powerpoint/2010/main" val="19661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7136" y="-263611"/>
            <a:ext cx="10679875" cy="6848029"/>
          </a:xfrm>
          <a:prstGeom prst="rect">
            <a:avLst/>
          </a:prstGeom>
        </p:spPr>
        <p:txBody>
          <a:bodyPr wrap="square">
            <a:spAutoFit/>
          </a:bodyPr>
          <a:lstStyle/>
          <a:p>
            <a:pPr lvl="1"/>
            <a:endParaRPr lang="en-US" sz="1500" dirty="0"/>
          </a:p>
          <a:p>
            <a:pPr lvl="1"/>
            <a:endParaRPr lang="en-US" sz="1500" dirty="0"/>
          </a:p>
          <a:p>
            <a:pPr lvl="1"/>
            <a:r>
              <a:rPr lang="en-US" sz="1500" b="1" dirty="0"/>
              <a:t>persist(</a:t>
            </a:r>
            <a:r>
              <a:rPr lang="en-US" sz="1500" i="1" dirty="0" err="1"/>
              <a:t>storageLevel</a:t>
            </a:r>
            <a:r>
              <a:rPr lang="en-US" sz="1500" i="1" dirty="0"/>
              <a:t>=</a:t>
            </a:r>
            <a:r>
              <a:rPr lang="en-US" sz="1500" i="1" dirty="0" err="1"/>
              <a:t>StorageLevel</a:t>
            </a:r>
            <a:r>
              <a:rPr lang="en-US" sz="1500" i="1" dirty="0"/>
              <a:t>(False, True, False, False, 1)</a:t>
            </a:r>
            <a:r>
              <a:rPr lang="en-US" sz="1500" b="1" dirty="0"/>
              <a:t> ) </a:t>
            </a:r>
          </a:p>
          <a:p>
            <a:pPr marL="742950" lvl="1" indent="-285750">
              <a:buFont typeface="Arial" panose="020B0604020202020204" pitchFamily="34" charset="0"/>
              <a:buChar char="•"/>
            </a:pPr>
            <a:r>
              <a:rPr lang="en-US" sz="1500" dirty="0"/>
              <a:t>Set this RDD's storage level to persist its values across operations after the first time it is computed. This can only be used to assign  a new storage level if the RDD does not have a storage level set yet.</a:t>
            </a:r>
          </a:p>
          <a:p>
            <a:pPr marL="742950" lvl="1" indent="-285750">
              <a:buFont typeface="Arial" panose="020B0604020202020204" pitchFamily="34" charset="0"/>
              <a:buChar char="•"/>
            </a:pPr>
            <a:r>
              <a:rPr lang="en-US" sz="1500" dirty="0"/>
              <a:t>If no storage level is specified defaults to </a:t>
            </a:r>
            <a:r>
              <a:rPr lang="en-US" sz="1500" dirty="0">
                <a:sym typeface="Wingdings" panose="05000000000000000000" pitchFamily="2" charset="2"/>
              </a:rPr>
              <a:t></a:t>
            </a:r>
            <a:r>
              <a:rPr lang="en-US" sz="1500" dirty="0"/>
              <a:t>MEMORY_ONLY.</a:t>
            </a:r>
          </a:p>
          <a:p>
            <a:pPr lvl="1"/>
            <a:endParaRPr lang="en-US" sz="1500" dirty="0"/>
          </a:p>
          <a:p>
            <a:pPr lvl="1"/>
            <a:r>
              <a:rPr lang="en-US" sz="1500" dirty="0" err="1"/>
              <a:t>rdd</a:t>
            </a:r>
            <a:r>
              <a:rPr lang="en-US" sz="1500" dirty="0"/>
              <a:t> = </a:t>
            </a:r>
            <a:r>
              <a:rPr lang="en-US" sz="1500" dirty="0" err="1"/>
              <a:t>sc.parallelize</a:t>
            </a:r>
            <a:r>
              <a:rPr lang="en-US" sz="1500" dirty="0"/>
              <a:t>(("b", "a", "c"))</a:t>
            </a:r>
          </a:p>
          <a:p>
            <a:pPr lvl="1"/>
            <a:r>
              <a:rPr lang="en-US" sz="1500" dirty="0" err="1"/>
              <a:t>rdd.persist</a:t>
            </a:r>
            <a:r>
              <a:rPr lang="en-US" sz="1500" dirty="0"/>
              <a:t>().</a:t>
            </a:r>
            <a:r>
              <a:rPr lang="en-US" sz="1500" dirty="0" err="1"/>
              <a:t>is_cached</a:t>
            </a:r>
            <a:endParaRPr lang="en-US" sz="1500" dirty="0"/>
          </a:p>
          <a:p>
            <a:pPr lvl="1"/>
            <a:r>
              <a:rPr lang="en-US" sz="1500" dirty="0" err="1"/>
              <a:t>rdd.getStorageLevel</a:t>
            </a:r>
            <a:r>
              <a:rPr lang="en-US" sz="1500" dirty="0"/>
              <a:t>()</a:t>
            </a:r>
          </a:p>
          <a:p>
            <a:pPr lvl="1"/>
            <a:endParaRPr lang="en-US" sz="1500" dirty="0"/>
          </a:p>
          <a:p>
            <a:pPr lvl="1"/>
            <a:r>
              <a:rPr lang="en-US" sz="1500" dirty="0"/>
              <a:t>from pyspark import </a:t>
            </a:r>
            <a:r>
              <a:rPr lang="en-US" sz="1500" dirty="0" err="1"/>
              <a:t>StorageLevel</a:t>
            </a:r>
            <a:endParaRPr lang="en-US" sz="1500" dirty="0"/>
          </a:p>
          <a:p>
            <a:pPr lvl="1"/>
            <a:r>
              <a:rPr lang="en-US" sz="1500" dirty="0" err="1"/>
              <a:t>rdd.persist</a:t>
            </a:r>
            <a:r>
              <a:rPr lang="en-US" sz="1500" dirty="0"/>
              <a:t>( StorageLevel.MEMORY_AND_DISK_2 )</a:t>
            </a:r>
          </a:p>
          <a:p>
            <a:pPr lvl="1"/>
            <a:r>
              <a:rPr lang="en-US" sz="1500" dirty="0" err="1"/>
              <a:t>rdd.getStorageLevel</a:t>
            </a:r>
            <a:r>
              <a:rPr lang="en-US" sz="1500" dirty="0"/>
              <a:t>()</a:t>
            </a:r>
          </a:p>
          <a:p>
            <a:pPr lvl="1"/>
            <a:r>
              <a:rPr lang="en-US" sz="1500" dirty="0"/>
              <a:t>print(rdd1.getStorageLevel())</a:t>
            </a:r>
          </a:p>
          <a:p>
            <a:pPr lvl="1"/>
            <a:endParaRPr lang="en-US" sz="1500" dirty="0"/>
          </a:p>
          <a:p>
            <a:pPr lvl="1"/>
            <a:r>
              <a:rPr lang="en-US" sz="1500" b="1" dirty="0" err="1"/>
              <a:t>unpersist</a:t>
            </a:r>
            <a:r>
              <a:rPr lang="en-US" sz="1500" b="1" dirty="0"/>
              <a:t>():</a:t>
            </a:r>
            <a:r>
              <a:rPr lang="en-US" sz="1500" dirty="0"/>
              <a:t> </a:t>
            </a:r>
          </a:p>
          <a:p>
            <a:pPr marL="742950" lvl="1" indent="-285750">
              <a:buFont typeface="Arial" panose="020B0604020202020204" pitchFamily="34" charset="0"/>
              <a:buChar char="•"/>
            </a:pPr>
            <a:r>
              <a:rPr lang="en-US" sz="1500" dirty="0"/>
              <a:t>Mark the RDD as non-persistent, and remove all blocks for it from  memory and disk.</a:t>
            </a:r>
          </a:p>
          <a:p>
            <a:pPr marL="742950" lvl="1" indent="-285750">
              <a:buFont typeface="Arial" panose="020B0604020202020204" pitchFamily="34" charset="0"/>
              <a:buChar char="•"/>
            </a:pPr>
            <a:r>
              <a:rPr lang="en-US" sz="1600" dirty="0"/>
              <a:t>Spark automatically monitors cache usage on each node and drops out old data partitions in a least-recently-used (LRU) fashion. </a:t>
            </a:r>
          </a:p>
          <a:p>
            <a:pPr marL="742950" lvl="1" indent="-285750">
              <a:buFont typeface="Arial" panose="020B0604020202020204" pitchFamily="34" charset="0"/>
              <a:buChar char="•"/>
            </a:pPr>
            <a:r>
              <a:rPr lang="en-US" sz="1600" dirty="0"/>
              <a:t>If you would like to manually remove an RDD instead of waiting for it to fall out of the cache, use the </a:t>
            </a:r>
            <a:r>
              <a:rPr lang="en-US" sz="1600" dirty="0" err="1"/>
              <a:t>RDD.unpersist</a:t>
            </a:r>
            <a:r>
              <a:rPr lang="en-US" sz="1600" dirty="0"/>
              <a:t>() method.</a:t>
            </a:r>
          </a:p>
          <a:p>
            <a:pPr lvl="1"/>
            <a:endParaRPr lang="en-US" sz="1500" dirty="0"/>
          </a:p>
          <a:p>
            <a:pPr lvl="1"/>
            <a:r>
              <a:rPr lang="en-US" sz="1500" dirty="0" err="1"/>
              <a:t>rdd.persist</a:t>
            </a:r>
            <a:r>
              <a:rPr lang="en-US" sz="1500" dirty="0"/>
              <a:t>()</a:t>
            </a:r>
          </a:p>
          <a:p>
            <a:pPr lvl="1"/>
            <a:r>
              <a:rPr lang="en-US" sz="1500" dirty="0" err="1"/>
              <a:t>rdd.is_cached</a:t>
            </a:r>
            <a:r>
              <a:rPr lang="en-US" sz="1500" dirty="0"/>
              <a:t>()</a:t>
            </a:r>
          </a:p>
          <a:p>
            <a:pPr lvl="1"/>
            <a:r>
              <a:rPr lang="en-US" sz="1500" dirty="0" err="1"/>
              <a:t>rdd.unpersist</a:t>
            </a:r>
            <a:r>
              <a:rPr lang="en-US" sz="1500" dirty="0"/>
              <a:t>()</a:t>
            </a:r>
          </a:p>
          <a:p>
            <a:pPr lvl="1"/>
            <a:r>
              <a:rPr lang="en-US" sz="1500" dirty="0" err="1"/>
              <a:t>rdd.is_cached</a:t>
            </a:r>
            <a:endParaRPr lang="en-US" sz="1500" dirty="0"/>
          </a:p>
          <a:p>
            <a:pPr lvl="1"/>
            <a:endParaRPr lang="en-US" sz="1500" dirty="0"/>
          </a:p>
          <a:p>
            <a:pPr lvl="1"/>
            <a:endParaRPr lang="en-US" sz="1500" dirty="0"/>
          </a:p>
        </p:txBody>
      </p:sp>
    </p:spTree>
    <p:extLst>
      <p:ext uri="{BB962C8B-B14F-4D97-AF65-F5344CB8AC3E}">
        <p14:creationId xmlns:p14="http://schemas.microsoft.com/office/powerpoint/2010/main" val="161563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8" end="1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21" end="2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22" end="2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155879" cy="7148558"/>
          </a:xfrm>
        </p:spPr>
        <p:txBody>
          <a:bodyPr>
            <a:noAutofit/>
          </a:bodyPr>
          <a:lstStyle/>
          <a:p>
            <a:pPr marL="457200" lvl="1" indent="0">
              <a:buNone/>
            </a:pPr>
            <a:endParaRPr lang="en-US" sz="1700" dirty="0"/>
          </a:p>
          <a:p>
            <a:pPr marL="457200" lvl="1" indent="0" algn="just">
              <a:buNone/>
            </a:pPr>
            <a:r>
              <a:rPr lang="en-US" sz="1700" b="1" dirty="0"/>
              <a:t>Usage and trade-offs:</a:t>
            </a:r>
          </a:p>
          <a:p>
            <a:pPr lvl="1" algn="just"/>
            <a:r>
              <a:rPr lang="en-US" sz="1700" dirty="0"/>
              <a:t>Spark’s storage levels are meant to provide different trade-offs between memory usage and CPU efficiency. </a:t>
            </a:r>
          </a:p>
          <a:p>
            <a:pPr lvl="1" algn="just"/>
            <a:r>
              <a:rPr lang="en-US" sz="1700" dirty="0"/>
              <a:t>If your RDDs fit comfortably with the default storage level (MEMORY_ONLY), leave them that way. This is the most CPU-efficient option, allowing operations on the RDDs to run as fast as possible.</a:t>
            </a:r>
          </a:p>
          <a:p>
            <a:pPr lvl="1" algn="just"/>
            <a:r>
              <a:rPr lang="en-US" sz="1700" dirty="0"/>
              <a:t>When amount large amount of dataset or dataset operations are very expensive or memory is not sufficient to hold the data, spill it into disk.</a:t>
            </a:r>
          </a:p>
          <a:p>
            <a:pPr lvl="1" algn="just"/>
            <a:r>
              <a:rPr lang="en-US" sz="1700" dirty="0"/>
              <a:t>Use the replicated storage levels if you want fast fault recovery</a:t>
            </a:r>
          </a:p>
          <a:p>
            <a:pPr lvl="1" algn="just"/>
            <a:endParaRPr lang="en-US" sz="1700" dirty="0"/>
          </a:p>
        </p:txBody>
      </p:sp>
    </p:spTree>
    <p:extLst>
      <p:ext uri="{BB962C8B-B14F-4D97-AF65-F5344CB8AC3E}">
        <p14:creationId xmlns:p14="http://schemas.microsoft.com/office/powerpoint/2010/main" val="11786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855" y="173647"/>
            <a:ext cx="11579383"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t>Extensibility: </a:t>
            </a:r>
            <a:r>
              <a:rPr lang="en-US" dirty="0"/>
              <a:t>Decouples Compute and Storage. It focuses on fast and parallel computation engine than on storage. Storage can be extended to read data from other sources. </a:t>
            </a:r>
          </a:p>
        </p:txBody>
      </p:sp>
      <p:sp>
        <p:nvSpPr>
          <p:cNvPr id="6" name="Oval 5"/>
          <p:cNvSpPr/>
          <p:nvPr/>
        </p:nvSpPr>
        <p:spPr>
          <a:xfrm>
            <a:off x="4003589" y="2413686"/>
            <a:ext cx="2520779" cy="210888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stretch>
            <a:fillRect/>
          </a:stretch>
        </p:blipFill>
        <p:spPr>
          <a:xfrm>
            <a:off x="4417545" y="2916194"/>
            <a:ext cx="1692866" cy="893676"/>
          </a:xfrm>
          <a:prstGeom prst="rect">
            <a:avLst/>
          </a:prstGeom>
        </p:spPr>
      </p:pic>
      <p:pic>
        <p:nvPicPr>
          <p:cNvPr id="8" name="Picture 7"/>
          <p:cNvPicPr>
            <a:picLocks noChangeAspect="1"/>
          </p:cNvPicPr>
          <p:nvPr/>
        </p:nvPicPr>
        <p:blipFill>
          <a:blip r:embed="rId3"/>
          <a:stretch>
            <a:fillRect/>
          </a:stretch>
        </p:blipFill>
        <p:spPr>
          <a:xfrm>
            <a:off x="8182089" y="2049162"/>
            <a:ext cx="1056245" cy="969192"/>
          </a:xfrm>
          <a:prstGeom prst="rect">
            <a:avLst/>
          </a:prstGeom>
        </p:spPr>
      </p:pic>
      <p:pic>
        <p:nvPicPr>
          <p:cNvPr id="9" name="Picture 8"/>
          <p:cNvPicPr>
            <a:picLocks noChangeAspect="1"/>
          </p:cNvPicPr>
          <p:nvPr/>
        </p:nvPicPr>
        <p:blipFill>
          <a:blip r:embed="rId4"/>
          <a:stretch>
            <a:fillRect/>
          </a:stretch>
        </p:blipFill>
        <p:spPr>
          <a:xfrm>
            <a:off x="8113876" y="3440072"/>
            <a:ext cx="1124458" cy="581616"/>
          </a:xfrm>
          <a:prstGeom prst="rect">
            <a:avLst/>
          </a:prstGeom>
        </p:spPr>
      </p:pic>
      <p:pic>
        <p:nvPicPr>
          <p:cNvPr id="10" name="Picture 9"/>
          <p:cNvPicPr>
            <a:picLocks noChangeAspect="1"/>
          </p:cNvPicPr>
          <p:nvPr/>
        </p:nvPicPr>
        <p:blipFill>
          <a:blip r:embed="rId5"/>
          <a:stretch>
            <a:fillRect/>
          </a:stretch>
        </p:blipFill>
        <p:spPr>
          <a:xfrm>
            <a:off x="8182089" y="4390172"/>
            <a:ext cx="1128187" cy="1235935"/>
          </a:xfrm>
          <a:prstGeom prst="rect">
            <a:avLst/>
          </a:prstGeom>
        </p:spPr>
      </p:pic>
      <p:pic>
        <p:nvPicPr>
          <p:cNvPr id="11" name="Picture 10"/>
          <p:cNvPicPr>
            <a:picLocks noChangeAspect="1"/>
          </p:cNvPicPr>
          <p:nvPr/>
        </p:nvPicPr>
        <p:blipFill>
          <a:blip r:embed="rId6"/>
          <a:stretch>
            <a:fillRect/>
          </a:stretch>
        </p:blipFill>
        <p:spPr>
          <a:xfrm>
            <a:off x="8132471" y="6006275"/>
            <a:ext cx="1087268" cy="613459"/>
          </a:xfrm>
          <a:prstGeom prst="rect">
            <a:avLst/>
          </a:prstGeom>
        </p:spPr>
      </p:pic>
      <p:pic>
        <p:nvPicPr>
          <p:cNvPr id="12" name="Picture 11"/>
          <p:cNvPicPr>
            <a:picLocks noChangeAspect="1"/>
          </p:cNvPicPr>
          <p:nvPr/>
        </p:nvPicPr>
        <p:blipFill>
          <a:blip r:embed="rId7"/>
          <a:stretch>
            <a:fillRect/>
          </a:stretch>
        </p:blipFill>
        <p:spPr>
          <a:xfrm>
            <a:off x="1414075" y="2046112"/>
            <a:ext cx="1190370" cy="673499"/>
          </a:xfrm>
          <a:prstGeom prst="rect">
            <a:avLst/>
          </a:prstGeom>
        </p:spPr>
      </p:pic>
      <p:pic>
        <p:nvPicPr>
          <p:cNvPr id="13" name="Picture 12"/>
          <p:cNvPicPr>
            <a:picLocks noChangeAspect="1"/>
          </p:cNvPicPr>
          <p:nvPr/>
        </p:nvPicPr>
        <p:blipFill>
          <a:blip r:embed="rId8"/>
          <a:stretch>
            <a:fillRect/>
          </a:stretch>
        </p:blipFill>
        <p:spPr>
          <a:xfrm>
            <a:off x="7848455" y="1169364"/>
            <a:ext cx="1921223" cy="638018"/>
          </a:xfrm>
          <a:prstGeom prst="rect">
            <a:avLst/>
          </a:prstGeom>
        </p:spPr>
      </p:pic>
      <p:pic>
        <p:nvPicPr>
          <p:cNvPr id="14" name="Picture 13"/>
          <p:cNvPicPr>
            <a:picLocks noChangeAspect="1"/>
          </p:cNvPicPr>
          <p:nvPr/>
        </p:nvPicPr>
        <p:blipFill>
          <a:blip r:embed="rId9"/>
          <a:stretch>
            <a:fillRect/>
          </a:stretch>
        </p:blipFill>
        <p:spPr>
          <a:xfrm>
            <a:off x="1600650" y="1089435"/>
            <a:ext cx="817220" cy="777597"/>
          </a:xfrm>
          <a:prstGeom prst="rect">
            <a:avLst/>
          </a:prstGeom>
        </p:spPr>
      </p:pic>
      <p:pic>
        <p:nvPicPr>
          <p:cNvPr id="15" name="Picture 14"/>
          <p:cNvPicPr>
            <a:picLocks noChangeAspect="1"/>
          </p:cNvPicPr>
          <p:nvPr/>
        </p:nvPicPr>
        <p:blipFill>
          <a:blip r:embed="rId10"/>
          <a:stretch>
            <a:fillRect/>
          </a:stretch>
        </p:blipFill>
        <p:spPr>
          <a:xfrm>
            <a:off x="1545189" y="2719611"/>
            <a:ext cx="1255369" cy="1011269"/>
          </a:xfrm>
          <a:prstGeom prst="rect">
            <a:avLst/>
          </a:prstGeom>
        </p:spPr>
      </p:pic>
      <p:pic>
        <p:nvPicPr>
          <p:cNvPr id="16" name="Picture 15"/>
          <p:cNvPicPr>
            <a:picLocks noChangeAspect="1"/>
          </p:cNvPicPr>
          <p:nvPr/>
        </p:nvPicPr>
        <p:blipFill>
          <a:blip r:embed="rId11"/>
          <a:stretch>
            <a:fillRect/>
          </a:stretch>
        </p:blipFill>
        <p:spPr>
          <a:xfrm>
            <a:off x="1699003" y="4106643"/>
            <a:ext cx="1307421" cy="512601"/>
          </a:xfrm>
          <a:prstGeom prst="rect">
            <a:avLst/>
          </a:prstGeom>
        </p:spPr>
      </p:pic>
      <p:pic>
        <p:nvPicPr>
          <p:cNvPr id="17" name="Picture 16"/>
          <p:cNvPicPr>
            <a:picLocks noChangeAspect="1"/>
          </p:cNvPicPr>
          <p:nvPr/>
        </p:nvPicPr>
        <p:blipFill>
          <a:blip r:embed="rId12"/>
          <a:stretch>
            <a:fillRect/>
          </a:stretch>
        </p:blipFill>
        <p:spPr>
          <a:xfrm>
            <a:off x="1731492" y="5594866"/>
            <a:ext cx="1603799" cy="822819"/>
          </a:xfrm>
          <a:prstGeom prst="rect">
            <a:avLst/>
          </a:prstGeom>
        </p:spPr>
      </p:pic>
      <p:pic>
        <p:nvPicPr>
          <p:cNvPr id="18" name="Picture 17"/>
          <p:cNvPicPr>
            <a:picLocks noChangeAspect="1"/>
          </p:cNvPicPr>
          <p:nvPr/>
        </p:nvPicPr>
        <p:blipFill>
          <a:blip r:embed="rId13"/>
          <a:stretch>
            <a:fillRect/>
          </a:stretch>
        </p:blipFill>
        <p:spPr>
          <a:xfrm>
            <a:off x="1886465" y="5017098"/>
            <a:ext cx="1293855" cy="510580"/>
          </a:xfrm>
          <a:prstGeom prst="rect">
            <a:avLst/>
          </a:prstGeom>
        </p:spPr>
      </p:pic>
      <p:cxnSp>
        <p:nvCxnSpPr>
          <p:cNvPr id="20" name="Straight Arrow Connector 19"/>
          <p:cNvCxnSpPr>
            <a:stCxn id="6" idx="1"/>
            <a:endCxn id="14" idx="3"/>
          </p:cNvCxnSpPr>
          <p:nvPr/>
        </p:nvCxnSpPr>
        <p:spPr>
          <a:xfrm flipH="1" flipV="1">
            <a:off x="2417870" y="1478234"/>
            <a:ext cx="1954879" cy="12442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2604445" y="2588191"/>
            <a:ext cx="1440333" cy="622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53795" y="3513761"/>
            <a:ext cx="1249794" cy="767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3072714" y="4094953"/>
            <a:ext cx="1183504" cy="2952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8" idx="3"/>
          </p:cNvCxnSpPr>
          <p:nvPr/>
        </p:nvCxnSpPr>
        <p:spPr>
          <a:xfrm flipH="1">
            <a:off x="3180320" y="4339420"/>
            <a:ext cx="1381876" cy="9329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7" idx="3"/>
          </p:cNvCxnSpPr>
          <p:nvPr/>
        </p:nvCxnSpPr>
        <p:spPr>
          <a:xfrm flipH="1">
            <a:off x="3335291" y="4493797"/>
            <a:ext cx="1611865" cy="15124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6144944" y="1607835"/>
            <a:ext cx="1890086" cy="1104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8" idx="1"/>
          </p:cNvCxnSpPr>
          <p:nvPr/>
        </p:nvCxnSpPr>
        <p:spPr>
          <a:xfrm flipV="1">
            <a:off x="6483178" y="2533758"/>
            <a:ext cx="1698911" cy="6765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9" idx="1"/>
          </p:cNvCxnSpPr>
          <p:nvPr/>
        </p:nvCxnSpPr>
        <p:spPr>
          <a:xfrm>
            <a:off x="6496569" y="3648096"/>
            <a:ext cx="1617307" cy="827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10" idx="1"/>
          </p:cNvCxnSpPr>
          <p:nvPr/>
        </p:nvCxnSpPr>
        <p:spPr>
          <a:xfrm>
            <a:off x="6224975" y="4171203"/>
            <a:ext cx="1957114" cy="836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770285" y="4431493"/>
            <a:ext cx="2549931" cy="1804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14"/>
          <a:stretch>
            <a:fillRect/>
          </a:stretch>
        </p:blipFill>
        <p:spPr>
          <a:xfrm>
            <a:off x="4772544" y="5742933"/>
            <a:ext cx="1724025" cy="657225"/>
          </a:xfrm>
          <a:prstGeom prst="rect">
            <a:avLst/>
          </a:prstGeom>
        </p:spPr>
      </p:pic>
      <p:cxnSp>
        <p:nvCxnSpPr>
          <p:cNvPr id="44" name="Straight Arrow Connector 43"/>
          <p:cNvCxnSpPr/>
          <p:nvPr/>
        </p:nvCxnSpPr>
        <p:spPr>
          <a:xfrm>
            <a:off x="5355195" y="4522573"/>
            <a:ext cx="63033" cy="12203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32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a:solidFill>
                  <a:schemeClr val="tx1"/>
                </a:solidFill>
              </a:rPr>
              <a:t>Spark Shared Variables</a:t>
            </a:r>
          </a:p>
        </p:txBody>
      </p:sp>
    </p:spTree>
    <p:extLst>
      <p:ext uri="{BB962C8B-B14F-4D97-AF65-F5344CB8AC3E}">
        <p14:creationId xmlns:p14="http://schemas.microsoft.com/office/powerpoint/2010/main" val="70141197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118" y="914400"/>
            <a:ext cx="11155879" cy="4258963"/>
          </a:xfrm>
        </p:spPr>
        <p:txBody>
          <a:bodyPr>
            <a:noAutofit/>
          </a:bodyPr>
          <a:lstStyle/>
          <a:p>
            <a:pPr algn="just"/>
            <a:r>
              <a:rPr lang="en-US" sz="1600" dirty="0"/>
              <a:t>Shared variables are the variables that are required to be used by functions and methods in parallel. </a:t>
            </a:r>
          </a:p>
          <a:p>
            <a:pPr algn="just"/>
            <a:r>
              <a:rPr lang="en-US" sz="1600" dirty="0"/>
              <a:t>Shared variables can be used in parallel operations.</a:t>
            </a:r>
          </a:p>
          <a:p>
            <a:pPr algn="just"/>
            <a:r>
              <a:rPr lang="en-US" sz="1600" dirty="0"/>
              <a:t>Spark provides two types of shared variables −</a:t>
            </a:r>
          </a:p>
          <a:p>
            <a:pPr lvl="1" algn="just">
              <a:buFont typeface="Wingdings" panose="05000000000000000000" pitchFamily="2" charset="2"/>
              <a:buChar char="ü"/>
            </a:pPr>
            <a:r>
              <a:rPr lang="en-US" sz="1600" dirty="0"/>
              <a:t>Broadcast</a:t>
            </a:r>
          </a:p>
          <a:p>
            <a:pPr lvl="1" algn="just">
              <a:buFont typeface="Wingdings" panose="05000000000000000000" pitchFamily="2" charset="2"/>
              <a:buChar char="ü"/>
            </a:pPr>
            <a:r>
              <a:rPr lang="en-US" sz="1600" dirty="0"/>
              <a:t>Accumulator</a:t>
            </a:r>
          </a:p>
        </p:txBody>
      </p:sp>
      <p:sp>
        <p:nvSpPr>
          <p:cNvPr id="5"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a:t>Shared Variables</a:t>
            </a:r>
          </a:p>
        </p:txBody>
      </p:sp>
    </p:spTree>
    <p:extLst>
      <p:ext uri="{BB962C8B-B14F-4D97-AF65-F5344CB8AC3E}">
        <p14:creationId xmlns:p14="http://schemas.microsoft.com/office/powerpoint/2010/main" val="352175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183" y="856735"/>
            <a:ext cx="10533547" cy="6572704"/>
          </a:xfrm>
        </p:spPr>
        <p:txBody>
          <a:bodyPr>
            <a:noAutofit/>
          </a:bodyPr>
          <a:lstStyle/>
          <a:p>
            <a:pPr lvl="1" algn="just"/>
            <a:r>
              <a:rPr lang="en-US" sz="1700" dirty="0"/>
              <a:t>Broadcast variables allow the programmer to keep a read-only variable cached on each machine rather than shipping a copy of it with tasks. </a:t>
            </a:r>
          </a:p>
          <a:p>
            <a:pPr lvl="1" algn="just"/>
            <a:r>
              <a:rPr lang="en-US" sz="1700" dirty="0"/>
              <a:t>Immutable and cached on each worker nodes only once.</a:t>
            </a:r>
          </a:p>
          <a:p>
            <a:pPr lvl="1" algn="just"/>
            <a:r>
              <a:rPr lang="en-US" sz="1700" dirty="0"/>
              <a:t>Efficient manner to give a copy of a large dataset to each node.</a:t>
            </a:r>
          </a:p>
          <a:p>
            <a:pPr lvl="1" algn="just"/>
            <a:r>
              <a:rPr lang="en-US" sz="1700" dirty="0"/>
              <a:t>They should fit in memory.</a:t>
            </a:r>
          </a:p>
          <a:p>
            <a:pPr lvl="3" algn="just"/>
            <a:endParaRPr lang="en-US" sz="1300" dirty="0"/>
          </a:p>
          <a:p>
            <a:pPr marL="914400" lvl="2" indent="0" algn="just">
              <a:buNone/>
            </a:pPr>
            <a:endParaRPr lang="en-US" sz="1600" b="1" dirty="0"/>
          </a:p>
          <a:p>
            <a:pPr marL="914400" lvl="2" indent="0" algn="just">
              <a:buNone/>
            </a:pPr>
            <a:endParaRPr lang="en-US" sz="1600" b="1" dirty="0"/>
          </a:p>
          <a:p>
            <a:pPr marL="914400" lvl="2" indent="0" algn="just">
              <a:buNone/>
            </a:pPr>
            <a:endParaRPr lang="en-US" sz="1600" b="1" dirty="0"/>
          </a:p>
        </p:txBody>
      </p:sp>
      <p:sp>
        <p:nvSpPr>
          <p:cNvPr id="5"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a:t>Broadcast Variables</a:t>
            </a:r>
          </a:p>
        </p:txBody>
      </p:sp>
      <p:pic>
        <p:nvPicPr>
          <p:cNvPr id="2" name="Picture 1"/>
          <p:cNvPicPr>
            <a:picLocks noChangeAspect="1"/>
          </p:cNvPicPr>
          <p:nvPr/>
        </p:nvPicPr>
        <p:blipFill>
          <a:blip r:embed="rId2"/>
          <a:stretch>
            <a:fillRect/>
          </a:stretch>
        </p:blipFill>
        <p:spPr>
          <a:xfrm>
            <a:off x="1631092" y="2344900"/>
            <a:ext cx="5503648" cy="3596374"/>
          </a:xfrm>
          <a:prstGeom prst="rect">
            <a:avLst/>
          </a:prstGeom>
          <a:ln>
            <a:solidFill>
              <a:schemeClr val="bg1">
                <a:lumMod val="65000"/>
              </a:schemeClr>
            </a:solidFill>
          </a:ln>
        </p:spPr>
      </p:pic>
    </p:spTree>
    <p:extLst>
      <p:ext uri="{BB962C8B-B14F-4D97-AF65-F5344CB8AC3E}">
        <p14:creationId xmlns:p14="http://schemas.microsoft.com/office/powerpoint/2010/main" val="361391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799" y="172995"/>
            <a:ext cx="10533547" cy="6572704"/>
          </a:xfrm>
        </p:spPr>
        <p:txBody>
          <a:bodyPr>
            <a:noAutofit/>
          </a:bodyPr>
          <a:lstStyle/>
          <a:p>
            <a:pPr marL="457200" lvl="1" indent="0" algn="just">
              <a:buNone/>
            </a:pPr>
            <a:r>
              <a:rPr lang="en-US" sz="1600" b="1" dirty="0"/>
              <a:t>When to use Broadcast Variable:</a:t>
            </a:r>
          </a:p>
          <a:p>
            <a:pPr lvl="1" algn="just"/>
            <a:r>
              <a:rPr lang="en-US" sz="1500" dirty="0"/>
              <a:t>For processing, the executors need information regarding variables or methods. This information is serialized by Spark and sent to each executor and is known as CLOSURE.</a:t>
            </a:r>
          </a:p>
          <a:p>
            <a:pPr lvl="1" algn="just"/>
            <a:r>
              <a:rPr lang="en-US" sz="1500" dirty="0"/>
              <a:t>If we have a huge array that is accessed from spark CLOSURES, for example - </a:t>
            </a:r>
            <a:r>
              <a:rPr lang="en-US" sz="1600" dirty="0"/>
              <a:t>if we have 5 nodes cluster with 100 partitions (20 partitions per node), this Array will be distributed at least 100 times (20 times to each node). If you we broadcast it will be distributed once per node using efficient p2p protocol.</a:t>
            </a:r>
          </a:p>
          <a:p>
            <a:pPr lvl="1" algn="just"/>
            <a:endParaRPr lang="en-US" sz="1600" dirty="0"/>
          </a:p>
          <a:p>
            <a:pPr marL="457200" lvl="1" indent="0" algn="just">
              <a:buNone/>
            </a:pPr>
            <a:r>
              <a:rPr lang="en-US" sz="1600" b="1" dirty="0"/>
              <a:t>What not to do:</a:t>
            </a:r>
          </a:p>
          <a:p>
            <a:pPr lvl="1" algn="just"/>
            <a:r>
              <a:rPr lang="en-US" sz="1600" dirty="0"/>
              <a:t>Once we broadcasted the value to the nodes, we shouldn’t make changes to its value to make sure each node have exact same copy of data. The modified value might be sent to another node later that would give unexpected results.</a:t>
            </a:r>
          </a:p>
          <a:p>
            <a:pPr lvl="2" algn="just"/>
            <a:endParaRPr lang="en-US" sz="1500" dirty="0"/>
          </a:p>
          <a:p>
            <a:pPr marL="457200" lvl="1" indent="0" algn="just">
              <a:buNone/>
            </a:pPr>
            <a:endParaRPr lang="en-US" sz="2000" b="1" dirty="0"/>
          </a:p>
          <a:p>
            <a:pPr marL="457200" lvl="1" indent="0" algn="just">
              <a:buNone/>
            </a:pPr>
            <a:endParaRPr lang="en-US" sz="2000" b="1" dirty="0"/>
          </a:p>
          <a:p>
            <a:pPr marL="457200" lvl="1" indent="0" algn="just">
              <a:buNone/>
            </a:pPr>
            <a:endParaRPr lang="en-US" sz="2000" b="1" dirty="0"/>
          </a:p>
        </p:txBody>
      </p:sp>
    </p:spTree>
    <p:extLst>
      <p:ext uri="{BB962C8B-B14F-4D97-AF65-F5344CB8AC3E}">
        <p14:creationId xmlns:p14="http://schemas.microsoft.com/office/powerpoint/2010/main" val="75471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799" y="172995"/>
            <a:ext cx="10533547" cy="6572704"/>
          </a:xfrm>
        </p:spPr>
        <p:txBody>
          <a:bodyPr>
            <a:noAutofit/>
          </a:bodyPr>
          <a:lstStyle/>
          <a:p>
            <a:pPr marL="457200" lvl="1" indent="0" algn="just">
              <a:buNone/>
            </a:pPr>
            <a:r>
              <a:rPr lang="en-US" sz="1600" b="1" dirty="0"/>
              <a:t>Hands-on:</a:t>
            </a:r>
          </a:p>
          <a:p>
            <a:pPr marL="457200" lvl="1" indent="0" algn="just">
              <a:buNone/>
            </a:pPr>
            <a:endParaRPr lang="en-US" sz="1600" b="1" dirty="0"/>
          </a:p>
          <a:p>
            <a:pPr marL="457200" lvl="1" indent="0" algn="just">
              <a:buNone/>
            </a:pPr>
            <a:r>
              <a:rPr lang="en-US" sz="1600" dirty="0"/>
              <a:t>--Broadcast a Dictionary</a:t>
            </a:r>
          </a:p>
          <a:p>
            <a:pPr marL="457200" lvl="1" indent="0" algn="just">
              <a:buNone/>
            </a:pPr>
            <a:r>
              <a:rPr lang="en-US" sz="1600" dirty="0"/>
              <a:t>days={"sun": "Sunday", "</a:t>
            </a:r>
            <a:r>
              <a:rPr lang="en-US" sz="1600" dirty="0" err="1"/>
              <a:t>mon</a:t>
            </a:r>
            <a:r>
              <a:rPr lang="en-US" sz="1600" dirty="0"/>
              <a:t>" : "Monday", "</a:t>
            </a:r>
            <a:r>
              <a:rPr lang="en-US" sz="1600" dirty="0" err="1"/>
              <a:t>tue</a:t>
            </a:r>
            <a:r>
              <a:rPr lang="en-US" sz="1600" dirty="0"/>
              <a:t>":"Tuesday"}</a:t>
            </a:r>
          </a:p>
          <a:p>
            <a:pPr marL="457200" lvl="1" indent="0" algn="just">
              <a:buNone/>
            </a:pPr>
            <a:r>
              <a:rPr lang="en-US" sz="1600" dirty="0" err="1"/>
              <a:t>bcDays</a:t>
            </a:r>
            <a:r>
              <a:rPr lang="en-US" sz="1600" dirty="0"/>
              <a:t> = </a:t>
            </a:r>
            <a:r>
              <a:rPr lang="en-US" sz="1600" dirty="0" err="1"/>
              <a:t>spark.sparkContext.broadcast</a:t>
            </a:r>
            <a:r>
              <a:rPr lang="en-US" sz="1600" dirty="0"/>
              <a:t>(days)</a:t>
            </a:r>
          </a:p>
          <a:p>
            <a:pPr marL="457200" lvl="1" indent="0" algn="just">
              <a:buNone/>
            </a:pPr>
            <a:r>
              <a:rPr lang="en-US" sz="1600" dirty="0" err="1"/>
              <a:t>bcDays.value</a:t>
            </a:r>
            <a:endParaRPr lang="en-US" sz="1600" dirty="0"/>
          </a:p>
          <a:p>
            <a:pPr marL="457200" lvl="1" indent="0" algn="just">
              <a:buNone/>
            </a:pPr>
            <a:r>
              <a:rPr lang="en-US" sz="1600" dirty="0" err="1"/>
              <a:t>bcDays.value</a:t>
            </a:r>
            <a:r>
              <a:rPr lang="en-US" sz="1600" dirty="0"/>
              <a:t>('sun')</a:t>
            </a:r>
          </a:p>
          <a:p>
            <a:pPr marL="457200" lvl="1" indent="0" algn="just">
              <a:buNone/>
            </a:pPr>
            <a:endParaRPr lang="en-US" sz="1600" dirty="0"/>
          </a:p>
          <a:p>
            <a:pPr marL="457200" lvl="1" indent="0" algn="just">
              <a:buNone/>
            </a:pPr>
            <a:r>
              <a:rPr lang="en-US" sz="1600" dirty="0"/>
              <a:t>--Broadcast a list</a:t>
            </a:r>
          </a:p>
          <a:p>
            <a:pPr marL="457200" lvl="1" indent="0" algn="just">
              <a:buNone/>
            </a:pPr>
            <a:r>
              <a:rPr lang="en-US" sz="1600" dirty="0"/>
              <a:t>numbers = (1,2,3)</a:t>
            </a:r>
          </a:p>
          <a:p>
            <a:pPr marL="457200" lvl="1" indent="0" algn="just">
              <a:buNone/>
            </a:pPr>
            <a:r>
              <a:rPr lang="en-US" sz="1600" dirty="0" err="1"/>
              <a:t>broadcastNumbers</a:t>
            </a:r>
            <a:r>
              <a:rPr lang="en-US" sz="1600" dirty="0"/>
              <a:t>=</a:t>
            </a:r>
            <a:r>
              <a:rPr lang="en-US" sz="1600" dirty="0" err="1"/>
              <a:t>spark.sparkContext.broadcast</a:t>
            </a:r>
            <a:r>
              <a:rPr lang="en-US" sz="1600" dirty="0"/>
              <a:t>(numbers)</a:t>
            </a:r>
          </a:p>
          <a:p>
            <a:pPr marL="457200" lvl="1" indent="0" algn="just">
              <a:buNone/>
            </a:pPr>
            <a:r>
              <a:rPr lang="en-US" sz="1600" dirty="0" err="1"/>
              <a:t>broadcastNumbers.value</a:t>
            </a:r>
            <a:endParaRPr lang="en-US" sz="1600" dirty="0"/>
          </a:p>
          <a:p>
            <a:pPr marL="457200" lvl="1" indent="0" algn="just">
              <a:buNone/>
            </a:pPr>
            <a:r>
              <a:rPr lang="en-US" sz="1600" dirty="0" err="1"/>
              <a:t>broadcastNumbers.value</a:t>
            </a:r>
            <a:r>
              <a:rPr lang="en-US" sz="1600" dirty="0"/>
              <a:t>(0)</a:t>
            </a:r>
          </a:p>
          <a:p>
            <a:pPr marL="457200" lvl="1" indent="0" algn="just">
              <a:buNone/>
            </a:pPr>
            <a:endParaRPr lang="en-US" sz="1600" b="1" dirty="0"/>
          </a:p>
          <a:p>
            <a:pPr lvl="2" algn="just"/>
            <a:endParaRPr lang="en-US" sz="1500" dirty="0"/>
          </a:p>
          <a:p>
            <a:pPr marL="457200" lvl="1" indent="0" algn="just">
              <a:buNone/>
            </a:pPr>
            <a:endParaRPr lang="en-US" sz="2000" b="1" dirty="0"/>
          </a:p>
          <a:p>
            <a:pPr marL="457200" lvl="1" indent="0" algn="just">
              <a:buNone/>
            </a:pPr>
            <a:endParaRPr lang="en-US" sz="2000" b="1" dirty="0"/>
          </a:p>
          <a:p>
            <a:pPr marL="457200" lvl="1" indent="0" algn="just">
              <a:buNone/>
            </a:pPr>
            <a:endParaRPr lang="en-US" sz="2000" b="1" dirty="0"/>
          </a:p>
        </p:txBody>
      </p:sp>
    </p:spTree>
    <p:extLst>
      <p:ext uri="{BB962C8B-B14F-4D97-AF65-F5344CB8AC3E}">
        <p14:creationId xmlns:p14="http://schemas.microsoft.com/office/powerpoint/2010/main" val="39052215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330" y="65903"/>
            <a:ext cx="10533547" cy="6572704"/>
          </a:xfrm>
        </p:spPr>
        <p:txBody>
          <a:bodyPr>
            <a:noAutofit/>
          </a:bodyPr>
          <a:lstStyle/>
          <a:p>
            <a:pPr marL="457200" lvl="1" indent="0" algn="just">
              <a:buNone/>
            </a:pPr>
            <a:endParaRPr lang="en-US" sz="1500" dirty="0"/>
          </a:p>
          <a:p>
            <a:pPr marL="457200" lvl="1" indent="0" algn="just">
              <a:buNone/>
            </a:pPr>
            <a:r>
              <a:rPr lang="en-US" sz="1400" b="1" dirty="0"/>
              <a:t>PS: Convert the 3 bytes days into full days.</a:t>
            </a:r>
          </a:p>
          <a:p>
            <a:pPr marL="457200" lvl="1" indent="0" algn="just">
              <a:buNone/>
            </a:pPr>
            <a:r>
              <a:rPr lang="en-US" sz="1400" i="1" dirty="0"/>
              <a:t>Input data= (("James","Smith","USA","</a:t>
            </a:r>
            <a:r>
              <a:rPr lang="en-US" sz="1400" i="1" dirty="0" err="1"/>
              <a:t>mon</a:t>
            </a:r>
            <a:r>
              <a:rPr lang="en-US" sz="1400" i="1" dirty="0"/>
              <a:t>"),</a:t>
            </a:r>
          </a:p>
          <a:p>
            <a:pPr marL="457200" lvl="1" indent="0" algn="just">
              <a:buNone/>
            </a:pPr>
            <a:r>
              <a:rPr lang="en-US" sz="1400" i="1" dirty="0"/>
              <a:t>        ("Michael","Rose","USA","</a:t>
            </a:r>
            <a:r>
              <a:rPr lang="en-US" sz="1400" i="1" dirty="0" err="1"/>
              <a:t>tue</a:t>
            </a:r>
            <a:r>
              <a:rPr lang="en-US" sz="1400" i="1" dirty="0"/>
              <a:t>"),</a:t>
            </a:r>
          </a:p>
          <a:p>
            <a:pPr marL="457200" lvl="1" indent="0" algn="just">
              <a:buNone/>
            </a:pPr>
            <a:r>
              <a:rPr lang="en-US" sz="1400" i="1" dirty="0"/>
              <a:t>        ("</a:t>
            </a:r>
            <a:r>
              <a:rPr lang="en-US" sz="1400" i="1" dirty="0" err="1"/>
              <a:t>Robert","Williams","USA","sun</a:t>
            </a:r>
            <a:r>
              <a:rPr lang="en-US" sz="1400" i="1" dirty="0"/>
              <a:t>"),</a:t>
            </a:r>
          </a:p>
          <a:p>
            <a:pPr marL="457200" lvl="1" indent="0" algn="just">
              <a:buNone/>
            </a:pPr>
            <a:r>
              <a:rPr lang="en-US" sz="1400" i="1" dirty="0"/>
              <a:t>        ("Maria","Jones","USA","</a:t>
            </a:r>
            <a:r>
              <a:rPr lang="en-US" sz="1400" i="1" dirty="0" err="1"/>
              <a:t>tue</a:t>
            </a:r>
            <a:r>
              <a:rPr lang="en-US" sz="1400" i="1" dirty="0"/>
              <a:t>")</a:t>
            </a:r>
          </a:p>
          <a:p>
            <a:pPr marL="457200" lvl="1" indent="0" algn="just">
              <a:buNone/>
            </a:pPr>
            <a:r>
              <a:rPr lang="en-US" sz="1400" i="1" dirty="0"/>
              <a:t>        )</a:t>
            </a:r>
          </a:p>
          <a:p>
            <a:pPr marL="457200" lvl="1" indent="0" algn="just">
              <a:buNone/>
            </a:pPr>
            <a:endParaRPr lang="en-US" sz="1400" dirty="0"/>
          </a:p>
          <a:p>
            <a:pPr marL="457200" lvl="1" indent="0" algn="just">
              <a:buNone/>
            </a:pPr>
            <a:r>
              <a:rPr lang="en-US" sz="1500" b="1" dirty="0"/>
              <a:t>Solution:</a:t>
            </a:r>
          </a:p>
          <a:p>
            <a:pPr marL="457200" lvl="1" indent="0" algn="just">
              <a:buNone/>
            </a:pPr>
            <a:r>
              <a:rPr lang="en-US" sz="1500" dirty="0"/>
              <a:t>days={"sun": "Sunday", "</a:t>
            </a:r>
            <a:r>
              <a:rPr lang="en-US" sz="1500" dirty="0" err="1"/>
              <a:t>mon</a:t>
            </a:r>
            <a:r>
              <a:rPr lang="en-US" sz="1500" dirty="0"/>
              <a:t>" : "Monday", "</a:t>
            </a:r>
            <a:r>
              <a:rPr lang="en-US" sz="1500" dirty="0" err="1"/>
              <a:t>tue</a:t>
            </a:r>
            <a:r>
              <a:rPr lang="en-US" sz="1500" dirty="0"/>
              <a:t>":"Tuesday"}</a:t>
            </a:r>
          </a:p>
          <a:p>
            <a:pPr marL="457200" lvl="1" indent="0" algn="just">
              <a:buNone/>
            </a:pPr>
            <a:r>
              <a:rPr lang="en-US" sz="1500" dirty="0" err="1"/>
              <a:t>bcDays</a:t>
            </a:r>
            <a:r>
              <a:rPr lang="en-US" sz="1500" dirty="0"/>
              <a:t> = </a:t>
            </a:r>
            <a:r>
              <a:rPr lang="en-US" sz="1500" dirty="0" err="1"/>
              <a:t>spark.sparkContext.broadcast</a:t>
            </a:r>
            <a:r>
              <a:rPr lang="en-US" sz="1500" dirty="0"/>
              <a:t>(days)</a:t>
            </a:r>
          </a:p>
          <a:p>
            <a:pPr marL="457200" lvl="1" indent="0" algn="just">
              <a:buNone/>
            </a:pPr>
            <a:endParaRPr lang="en-US" sz="1500" dirty="0"/>
          </a:p>
          <a:p>
            <a:pPr marL="457200" lvl="1" indent="0" algn="just">
              <a:buNone/>
            </a:pPr>
            <a:r>
              <a:rPr lang="en-US" sz="1500" dirty="0"/>
              <a:t>data = (("James","Smith","USA","</a:t>
            </a:r>
            <a:r>
              <a:rPr lang="en-US" sz="1500" dirty="0" err="1"/>
              <a:t>mon</a:t>
            </a:r>
            <a:r>
              <a:rPr lang="en-US" sz="1500" dirty="0"/>
              <a:t>"),</a:t>
            </a:r>
          </a:p>
          <a:p>
            <a:pPr marL="457200" lvl="1" indent="0" algn="just">
              <a:buNone/>
            </a:pPr>
            <a:r>
              <a:rPr lang="en-US" sz="1500" dirty="0"/>
              <a:t>        ("Michael","Rose","USA","</a:t>
            </a:r>
            <a:r>
              <a:rPr lang="en-US" sz="1500" dirty="0" err="1"/>
              <a:t>tue</a:t>
            </a:r>
            <a:r>
              <a:rPr lang="en-US" sz="1500" dirty="0"/>
              <a:t>"),</a:t>
            </a:r>
          </a:p>
          <a:p>
            <a:pPr marL="457200" lvl="1" indent="0" algn="just">
              <a:buNone/>
            </a:pPr>
            <a:r>
              <a:rPr lang="en-US" sz="1500" dirty="0"/>
              <a:t>        ("</a:t>
            </a:r>
            <a:r>
              <a:rPr lang="en-US" sz="1500" dirty="0" err="1"/>
              <a:t>Robert","Williams","USA","sun</a:t>
            </a:r>
            <a:r>
              <a:rPr lang="en-US" sz="1500" dirty="0"/>
              <a:t>"),</a:t>
            </a:r>
          </a:p>
          <a:p>
            <a:pPr marL="457200" lvl="1" indent="0" algn="just">
              <a:buNone/>
            </a:pPr>
            <a:r>
              <a:rPr lang="en-US" sz="1500" dirty="0"/>
              <a:t>        ("Maria","Jones","USA","</a:t>
            </a:r>
            <a:r>
              <a:rPr lang="en-US" sz="1500" dirty="0" err="1"/>
              <a:t>tue</a:t>
            </a:r>
            <a:r>
              <a:rPr lang="en-US" sz="1500" dirty="0"/>
              <a:t>")</a:t>
            </a:r>
          </a:p>
          <a:p>
            <a:pPr marL="457200" lvl="1" indent="0" algn="just">
              <a:buNone/>
            </a:pPr>
            <a:r>
              <a:rPr lang="en-US" sz="1500" dirty="0"/>
              <a:t>        )</a:t>
            </a:r>
          </a:p>
          <a:p>
            <a:pPr marL="457200" lvl="1" indent="0" algn="just">
              <a:buNone/>
            </a:pPr>
            <a:endParaRPr lang="en-US" sz="1500" dirty="0"/>
          </a:p>
          <a:p>
            <a:pPr marL="457200" lvl="1" indent="0" algn="just">
              <a:buNone/>
            </a:pPr>
            <a:r>
              <a:rPr lang="en-US" sz="1500" dirty="0" err="1"/>
              <a:t>rdd</a:t>
            </a:r>
            <a:r>
              <a:rPr lang="en-US" sz="1500" dirty="0"/>
              <a:t> = </a:t>
            </a:r>
            <a:r>
              <a:rPr lang="en-US" sz="1500" dirty="0" err="1"/>
              <a:t>spark.sparkContext.parallelize</a:t>
            </a:r>
            <a:r>
              <a:rPr lang="en-US" sz="1500" dirty="0"/>
              <a:t>(data)</a:t>
            </a:r>
          </a:p>
          <a:p>
            <a:pPr marL="457200" lvl="1" indent="0" algn="just">
              <a:buNone/>
            </a:pPr>
            <a:endParaRPr lang="en-US" sz="1500" dirty="0"/>
          </a:p>
          <a:p>
            <a:pPr marL="457200" lvl="1" indent="0" algn="just">
              <a:buNone/>
            </a:pPr>
            <a:r>
              <a:rPr lang="en-US" sz="1500" dirty="0" err="1"/>
              <a:t>def</a:t>
            </a:r>
            <a:r>
              <a:rPr lang="en-US" sz="1500" dirty="0"/>
              <a:t> </a:t>
            </a:r>
            <a:r>
              <a:rPr lang="en-US" sz="1500" dirty="0" err="1"/>
              <a:t>days_convert</a:t>
            </a:r>
            <a:r>
              <a:rPr lang="en-US" sz="1500" dirty="0"/>
              <a:t>(</a:t>
            </a:r>
            <a:r>
              <a:rPr lang="en-US" sz="1500" dirty="0" err="1"/>
              <a:t>dict</a:t>
            </a:r>
            <a:r>
              <a:rPr lang="en-US" sz="1500" dirty="0"/>
              <a:t>):</a:t>
            </a:r>
          </a:p>
          <a:p>
            <a:pPr marL="457200" lvl="1" indent="0" algn="just">
              <a:buNone/>
            </a:pPr>
            <a:r>
              <a:rPr lang="en-US" sz="1500" dirty="0"/>
              <a:t>    return </a:t>
            </a:r>
            <a:r>
              <a:rPr lang="en-US" sz="1500" dirty="0" err="1"/>
              <a:t>bcDays.value</a:t>
            </a:r>
            <a:r>
              <a:rPr lang="en-US" sz="1500" dirty="0"/>
              <a:t>(</a:t>
            </a:r>
            <a:r>
              <a:rPr lang="en-US" sz="1500" dirty="0" err="1"/>
              <a:t>dict</a:t>
            </a:r>
            <a:r>
              <a:rPr lang="en-US" sz="1500" dirty="0"/>
              <a:t>)</a:t>
            </a:r>
          </a:p>
          <a:p>
            <a:pPr marL="457200" lvl="1" indent="0" algn="just">
              <a:buNone/>
            </a:pPr>
            <a:endParaRPr lang="en-US" sz="1500" dirty="0"/>
          </a:p>
          <a:p>
            <a:pPr marL="457200" lvl="1" indent="0" algn="just">
              <a:buNone/>
            </a:pPr>
            <a:r>
              <a:rPr lang="en-US" sz="1500" dirty="0"/>
              <a:t>input  = </a:t>
            </a:r>
            <a:r>
              <a:rPr lang="en-US" sz="1500" dirty="0" err="1"/>
              <a:t>rdd.map</a:t>
            </a:r>
            <a:r>
              <a:rPr lang="en-US" sz="1500" dirty="0"/>
              <a:t>(lambda x: (x(0),x(1),x(2),x(3))).collect()</a:t>
            </a:r>
          </a:p>
          <a:p>
            <a:pPr marL="457200" lvl="1" indent="0" algn="just">
              <a:buNone/>
            </a:pPr>
            <a:r>
              <a:rPr lang="en-US" sz="1500" dirty="0"/>
              <a:t>output = </a:t>
            </a:r>
            <a:r>
              <a:rPr lang="en-US" sz="1500" dirty="0" err="1"/>
              <a:t>rdd.map</a:t>
            </a:r>
            <a:r>
              <a:rPr lang="en-US" sz="1500" dirty="0"/>
              <a:t>(lambda x: (x(0),x(1),x(2),</a:t>
            </a:r>
            <a:r>
              <a:rPr lang="en-US" sz="1500" dirty="0" err="1"/>
              <a:t>days_convert</a:t>
            </a:r>
            <a:r>
              <a:rPr lang="en-US" sz="1500" dirty="0"/>
              <a:t>(x(3)))).collect()</a:t>
            </a:r>
          </a:p>
          <a:p>
            <a:pPr marL="457200" lvl="1" indent="0" algn="just">
              <a:buNone/>
            </a:pPr>
            <a:endParaRPr lang="en-US" sz="1500" dirty="0"/>
          </a:p>
          <a:p>
            <a:pPr marL="457200" lvl="1" indent="0" algn="just">
              <a:buNone/>
            </a:pPr>
            <a:endParaRPr lang="en-US" sz="1500" dirty="0"/>
          </a:p>
        </p:txBody>
      </p:sp>
    </p:spTree>
    <p:extLst>
      <p:ext uri="{BB962C8B-B14F-4D97-AF65-F5344CB8AC3E}">
        <p14:creationId xmlns:p14="http://schemas.microsoft.com/office/powerpoint/2010/main" val="23186593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262" y="811763"/>
            <a:ext cx="11155879" cy="6661958"/>
          </a:xfrm>
        </p:spPr>
        <p:txBody>
          <a:bodyPr>
            <a:noAutofit/>
          </a:bodyPr>
          <a:lstStyle/>
          <a:p>
            <a:pPr lvl="1" algn="just"/>
            <a:r>
              <a:rPr lang="en-US" sz="1800" dirty="0"/>
              <a:t>Accumulator is a shared variable to perform sum and counter operations. </a:t>
            </a:r>
          </a:p>
          <a:p>
            <a:pPr lvl="1" algn="just"/>
            <a:r>
              <a:rPr lang="en-US" sz="1800" dirty="0"/>
              <a:t>These variables are shared by all executors to update and add information through associative or commutative operations.</a:t>
            </a:r>
          </a:p>
          <a:p>
            <a:pPr marL="457200" lvl="1" indent="0" algn="just">
              <a:buNone/>
            </a:pPr>
            <a:endParaRPr lang="en-US" sz="1800" dirty="0"/>
          </a:p>
          <a:p>
            <a:pPr marL="457200" lvl="1" indent="0" algn="just">
              <a:buNone/>
            </a:pPr>
            <a:endParaRPr lang="en-US" sz="1800" dirty="0"/>
          </a:p>
          <a:p>
            <a:pPr marL="457200" lvl="1" indent="0" algn="just">
              <a:buNone/>
            </a:pPr>
            <a:endParaRPr lang="en-US" sz="1800" dirty="0"/>
          </a:p>
          <a:p>
            <a:pPr marL="457200" lvl="1" indent="0" algn="just">
              <a:buNone/>
            </a:pPr>
            <a:endParaRPr lang="en-US" sz="1800" dirty="0"/>
          </a:p>
          <a:p>
            <a:pPr marL="457200" lvl="1" indent="0" algn="just">
              <a:buNone/>
            </a:pPr>
            <a:endParaRPr lang="en-US" sz="1800" dirty="0"/>
          </a:p>
          <a:p>
            <a:pPr marL="457200" lvl="1" indent="0" algn="just">
              <a:buNone/>
            </a:pPr>
            <a:endParaRPr lang="en-US" sz="1800" dirty="0"/>
          </a:p>
          <a:p>
            <a:pPr marL="457200" lvl="1" indent="0" algn="just">
              <a:buNone/>
            </a:pPr>
            <a:r>
              <a:rPr lang="en-US" sz="1800" dirty="0"/>
              <a:t> </a:t>
            </a:r>
          </a:p>
          <a:p>
            <a:pPr marL="457200" lvl="1" indent="0" algn="just">
              <a:buNone/>
            </a:pPr>
            <a:endParaRPr lang="en-US" sz="1800" dirty="0"/>
          </a:p>
          <a:p>
            <a:pPr marL="457200" lvl="1" indent="0" algn="just">
              <a:buNone/>
            </a:pPr>
            <a:endParaRPr lang="en-US" sz="1800" dirty="0"/>
          </a:p>
          <a:p>
            <a:pPr marL="457200" lvl="1" indent="0" algn="just">
              <a:buNone/>
            </a:pPr>
            <a:endParaRPr lang="en-US" sz="1800" b="1" dirty="0"/>
          </a:p>
        </p:txBody>
      </p:sp>
      <p:sp>
        <p:nvSpPr>
          <p:cNvPr id="4"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a:t>Accumulator Variables</a:t>
            </a:r>
          </a:p>
        </p:txBody>
      </p:sp>
      <p:sp>
        <p:nvSpPr>
          <p:cNvPr id="10" name="Rectangle 9"/>
          <p:cNvSpPr/>
          <p:nvPr/>
        </p:nvSpPr>
        <p:spPr>
          <a:xfrm>
            <a:off x="533292" y="1889658"/>
            <a:ext cx="6276417" cy="2308324"/>
          </a:xfrm>
          <a:prstGeom prst="rect">
            <a:avLst/>
          </a:prstGeom>
        </p:spPr>
        <p:txBody>
          <a:bodyPr wrap="square">
            <a:spAutoFit/>
          </a:bodyPr>
          <a:lstStyle/>
          <a:p>
            <a:r>
              <a:rPr lang="en-US" i="1" dirty="0"/>
              <a:t>Commutative -&gt; f(x, y) = f(y, x)</a:t>
            </a:r>
          </a:p>
          <a:p>
            <a:r>
              <a:rPr lang="en-US" i="1" dirty="0"/>
              <a:t>  Ex : sum(5 ,7 ) = sum(7, 5)</a:t>
            </a:r>
          </a:p>
          <a:p>
            <a:r>
              <a:rPr lang="en-US" dirty="0">
                <a:solidFill>
                  <a:srgbClr val="4A4A4A"/>
                </a:solidFill>
                <a:latin typeface="Open Sans" panose="020B0606030504020204" pitchFamily="34" charset="0"/>
              </a:rPr>
              <a:t>         </a:t>
            </a:r>
          </a:p>
          <a:p>
            <a:endParaRPr lang="en-US" dirty="0">
              <a:solidFill>
                <a:srgbClr val="4A4A4A"/>
              </a:solidFill>
              <a:latin typeface="Open Sans" panose="020B0606030504020204" pitchFamily="34" charset="0"/>
            </a:endParaRPr>
          </a:p>
          <a:p>
            <a:r>
              <a:rPr lang="en-US" dirty="0"/>
              <a:t>Associative -&gt; </a:t>
            </a:r>
            <a:r>
              <a:rPr lang="en-US" i="1" dirty="0"/>
              <a:t>f(f(x, y), z) = f(f(x, z), y) = f(f(y, z), x)</a:t>
            </a:r>
          </a:p>
          <a:p>
            <a:r>
              <a:rPr lang="en-US" i="1" dirty="0"/>
              <a:t>  Ex : sum(multiply(5,6),7) = sum(multiply(6,7),5)  </a:t>
            </a:r>
            <a:endParaRPr lang="en-US" sz="2500" i="1" dirty="0">
              <a:solidFill>
                <a:srgbClr val="FF0000"/>
              </a:solidFill>
            </a:endParaRPr>
          </a:p>
          <a:p>
            <a:r>
              <a:rPr lang="en-US" i="1" dirty="0"/>
              <a:t>          sum(sum(5,6),7) = sum(sum(6,7),5)</a:t>
            </a:r>
          </a:p>
          <a:p>
            <a:endParaRPr lang="en-US" dirty="0"/>
          </a:p>
        </p:txBody>
      </p:sp>
      <p:pic>
        <p:nvPicPr>
          <p:cNvPr id="14" name="Picture 13"/>
          <p:cNvPicPr>
            <a:picLocks noChangeAspect="1"/>
          </p:cNvPicPr>
          <p:nvPr/>
        </p:nvPicPr>
        <p:blipFill>
          <a:blip r:embed="rId2" cstate="print"/>
          <a:stretch>
            <a:fillRect/>
          </a:stretch>
        </p:blipFill>
        <p:spPr>
          <a:xfrm>
            <a:off x="5195222" y="3274033"/>
            <a:ext cx="338909" cy="346883"/>
          </a:xfrm>
          <a:prstGeom prst="rect">
            <a:avLst/>
          </a:prstGeom>
        </p:spPr>
      </p:pic>
      <p:pic>
        <p:nvPicPr>
          <p:cNvPr id="15" name="Picture 14"/>
          <p:cNvPicPr>
            <a:picLocks noChangeAspect="1"/>
          </p:cNvPicPr>
          <p:nvPr/>
        </p:nvPicPr>
        <p:blipFill>
          <a:blip r:embed="rId3"/>
          <a:stretch>
            <a:fillRect/>
          </a:stretch>
        </p:blipFill>
        <p:spPr>
          <a:xfrm>
            <a:off x="4472389" y="3525795"/>
            <a:ext cx="414194" cy="391683"/>
          </a:xfrm>
          <a:prstGeom prst="rect">
            <a:avLst/>
          </a:prstGeom>
        </p:spPr>
      </p:pic>
      <p:pic>
        <p:nvPicPr>
          <p:cNvPr id="16" name="Picture 15"/>
          <p:cNvPicPr>
            <a:picLocks noChangeAspect="1"/>
          </p:cNvPicPr>
          <p:nvPr/>
        </p:nvPicPr>
        <p:blipFill>
          <a:blip r:embed="rId4" cstate="print"/>
          <a:stretch>
            <a:fillRect/>
          </a:stretch>
        </p:blipFill>
        <p:spPr>
          <a:xfrm>
            <a:off x="3163330" y="2166422"/>
            <a:ext cx="359890" cy="340330"/>
          </a:xfrm>
          <a:prstGeom prst="rect">
            <a:avLst/>
          </a:prstGeom>
        </p:spPr>
      </p:pic>
    </p:spTree>
    <p:extLst>
      <p:ext uri="{BB962C8B-B14F-4D97-AF65-F5344CB8AC3E}">
        <p14:creationId xmlns:p14="http://schemas.microsoft.com/office/powerpoint/2010/main" val="68517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262" y="811763"/>
            <a:ext cx="11155879" cy="6661958"/>
          </a:xfrm>
        </p:spPr>
        <p:txBody>
          <a:bodyPr>
            <a:noAutofit/>
          </a:bodyPr>
          <a:lstStyle/>
          <a:p>
            <a:pPr lvl="1" algn="just"/>
            <a:r>
              <a:rPr lang="en-US" sz="1500" b="1" dirty="0"/>
              <a:t>Why it is needed as we can use the normal variables?</a:t>
            </a:r>
          </a:p>
          <a:p>
            <a:pPr marL="457200" lvl="1" indent="0" algn="just">
              <a:buNone/>
            </a:pPr>
            <a:endParaRPr lang="en-US" sz="1600" dirty="0"/>
          </a:p>
          <a:p>
            <a:pPr marL="457200" lvl="1" indent="0" algn="just">
              <a:buNone/>
            </a:pPr>
            <a:endParaRPr lang="en-US" sz="1600" dirty="0"/>
          </a:p>
          <a:p>
            <a:pPr marL="457200" lvl="1" indent="0" algn="just">
              <a:buNone/>
            </a:pPr>
            <a:endParaRPr lang="en-US" sz="1600" dirty="0"/>
          </a:p>
          <a:p>
            <a:pPr marL="457200" lvl="1" indent="0" algn="just">
              <a:buNone/>
            </a:pPr>
            <a:endParaRPr lang="en-US" sz="1600" dirty="0"/>
          </a:p>
          <a:p>
            <a:pPr marL="457200" lvl="1" indent="0" algn="just">
              <a:buNone/>
            </a:pPr>
            <a:endParaRPr lang="en-US" sz="1600" dirty="0"/>
          </a:p>
          <a:p>
            <a:pPr marL="457200" lvl="1" indent="0" algn="just">
              <a:buNone/>
            </a:pPr>
            <a:endParaRPr lang="en-US" sz="1600" dirty="0"/>
          </a:p>
          <a:p>
            <a:pPr marL="457200" lvl="1" indent="0" algn="just">
              <a:buNone/>
            </a:pPr>
            <a:endParaRPr lang="en-US" sz="1600" dirty="0"/>
          </a:p>
          <a:p>
            <a:pPr marL="457200" lvl="1" indent="0" algn="just">
              <a:buNone/>
            </a:pPr>
            <a:r>
              <a:rPr lang="en-US" sz="1500" dirty="0"/>
              <a:t>The counter Variable will not added or changed, because when spark ships this code to every executor the variables become local to that executor. So the variable is updated for that executor but do not send it back to the driver. To avoid this problems, we need ac accumulator. All the updates to accumulator variable in every executor is send it back to the driver.</a:t>
            </a:r>
          </a:p>
          <a:p>
            <a:pPr marL="457200" lvl="1" indent="0" algn="just">
              <a:buNone/>
            </a:pPr>
            <a:endParaRPr lang="en-US" sz="1600" dirty="0"/>
          </a:p>
          <a:p>
            <a:pPr marL="457200" lvl="1" indent="0" algn="just">
              <a:buNone/>
            </a:pPr>
            <a:endParaRPr lang="en-US" sz="1600" dirty="0"/>
          </a:p>
          <a:p>
            <a:pPr marL="457200" lvl="1" indent="0" algn="just">
              <a:buNone/>
            </a:pPr>
            <a:endParaRPr lang="en-US" sz="1600" b="1" dirty="0"/>
          </a:p>
        </p:txBody>
      </p:sp>
      <p:sp>
        <p:nvSpPr>
          <p:cNvPr id="4"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a:t>Accumulator Variables</a:t>
            </a:r>
          </a:p>
        </p:txBody>
      </p:sp>
      <p:sp>
        <p:nvSpPr>
          <p:cNvPr id="8" name="Rectangle 7"/>
          <p:cNvSpPr/>
          <p:nvPr/>
        </p:nvSpPr>
        <p:spPr>
          <a:xfrm>
            <a:off x="659027" y="1127694"/>
            <a:ext cx="4349579" cy="1903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600" dirty="0">
                <a:solidFill>
                  <a:schemeClr val="tx1"/>
                </a:solidFill>
              </a:rPr>
              <a:t>counter = 0</a:t>
            </a:r>
          </a:p>
          <a:p>
            <a:pPr lvl="1" algn="just"/>
            <a:r>
              <a:rPr lang="en-US" sz="1600" dirty="0" err="1">
                <a:solidFill>
                  <a:schemeClr val="tx1"/>
                </a:solidFill>
              </a:rPr>
              <a:t>def</a:t>
            </a:r>
            <a:r>
              <a:rPr lang="en-US" sz="1600" dirty="0">
                <a:solidFill>
                  <a:schemeClr val="tx1"/>
                </a:solidFill>
              </a:rPr>
              <a:t> f1(x):</a:t>
            </a:r>
          </a:p>
          <a:p>
            <a:pPr lvl="1" algn="just"/>
            <a:r>
              <a:rPr lang="en-US" sz="1600" dirty="0">
                <a:solidFill>
                  <a:schemeClr val="tx1"/>
                </a:solidFill>
              </a:rPr>
              <a:t>   global counter</a:t>
            </a:r>
          </a:p>
          <a:p>
            <a:pPr lvl="1" algn="just"/>
            <a:r>
              <a:rPr lang="en-US" sz="1600" dirty="0">
                <a:solidFill>
                  <a:schemeClr val="tx1"/>
                </a:solidFill>
              </a:rPr>
              <a:t>   counter += 1</a:t>
            </a:r>
          </a:p>
          <a:p>
            <a:pPr lvl="1" algn="just"/>
            <a:r>
              <a:rPr lang="en-US" sz="1600" dirty="0" err="1">
                <a:solidFill>
                  <a:schemeClr val="tx1"/>
                </a:solidFill>
              </a:rPr>
              <a:t>rdd</a:t>
            </a:r>
            <a:r>
              <a:rPr lang="en-US" sz="1600" dirty="0">
                <a:solidFill>
                  <a:schemeClr val="tx1"/>
                </a:solidFill>
              </a:rPr>
              <a:t> = </a:t>
            </a:r>
            <a:r>
              <a:rPr lang="en-US" sz="1600" dirty="0" err="1">
                <a:solidFill>
                  <a:schemeClr val="tx1"/>
                </a:solidFill>
              </a:rPr>
              <a:t>spark.sparkContext.parallelize</a:t>
            </a:r>
            <a:r>
              <a:rPr lang="en-US" sz="1600" dirty="0">
                <a:solidFill>
                  <a:schemeClr val="tx1"/>
                </a:solidFill>
              </a:rPr>
              <a:t>((1,2,3))</a:t>
            </a:r>
          </a:p>
          <a:p>
            <a:pPr lvl="1" algn="just"/>
            <a:r>
              <a:rPr lang="en-US" sz="1600" dirty="0" err="1">
                <a:solidFill>
                  <a:schemeClr val="tx1"/>
                </a:solidFill>
              </a:rPr>
              <a:t>rdd.foreach</a:t>
            </a:r>
            <a:r>
              <a:rPr lang="en-US" sz="1600" dirty="0">
                <a:solidFill>
                  <a:schemeClr val="tx1"/>
                </a:solidFill>
              </a:rPr>
              <a:t>(f1)</a:t>
            </a:r>
          </a:p>
          <a:p>
            <a:pPr lvl="1" algn="just"/>
            <a:r>
              <a:rPr lang="en-US" sz="1600" dirty="0" err="1">
                <a:solidFill>
                  <a:schemeClr val="tx1"/>
                </a:solidFill>
              </a:rPr>
              <a:t>counter.value</a:t>
            </a:r>
            <a:endParaRPr lang="en-US" sz="1600" dirty="0">
              <a:solidFill>
                <a:schemeClr val="tx1"/>
              </a:solidFill>
            </a:endParaRPr>
          </a:p>
        </p:txBody>
      </p:sp>
      <p:sp>
        <p:nvSpPr>
          <p:cNvPr id="9" name="Rectangle 8"/>
          <p:cNvSpPr/>
          <p:nvPr/>
        </p:nvSpPr>
        <p:spPr>
          <a:xfrm>
            <a:off x="659027" y="3780166"/>
            <a:ext cx="7817708" cy="2521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sz="1600" i="1" dirty="0">
                <a:solidFill>
                  <a:schemeClr val="tx1"/>
                </a:solidFill>
              </a:rPr>
              <a:t> ### </a:t>
            </a:r>
            <a:r>
              <a:rPr lang="en-US" sz="1600" i="1" dirty="0" err="1">
                <a:solidFill>
                  <a:schemeClr val="tx1"/>
                </a:solidFill>
              </a:rPr>
              <a:t>sparkContext.accumulator</a:t>
            </a:r>
            <a:r>
              <a:rPr lang="en-US" sz="1600" i="1" dirty="0">
                <a:solidFill>
                  <a:schemeClr val="tx1"/>
                </a:solidFill>
              </a:rPr>
              <a:t>() is used to define accumulator variables</a:t>
            </a:r>
          </a:p>
          <a:p>
            <a:pPr lvl="1" algn="just"/>
            <a:r>
              <a:rPr lang="en-US" sz="1600" dirty="0">
                <a:solidFill>
                  <a:schemeClr val="tx1"/>
                </a:solidFill>
              </a:rPr>
              <a:t>counter = </a:t>
            </a:r>
            <a:r>
              <a:rPr lang="en-US" sz="1600" dirty="0" err="1">
                <a:solidFill>
                  <a:schemeClr val="tx1"/>
                </a:solidFill>
              </a:rPr>
              <a:t>spark.sparkContext.accumulator</a:t>
            </a:r>
            <a:r>
              <a:rPr lang="en-US" sz="1600" dirty="0">
                <a:solidFill>
                  <a:schemeClr val="tx1"/>
                </a:solidFill>
              </a:rPr>
              <a:t>(0) </a:t>
            </a:r>
          </a:p>
          <a:p>
            <a:pPr lvl="1" algn="just"/>
            <a:r>
              <a:rPr lang="en-US" sz="1600" dirty="0" err="1">
                <a:solidFill>
                  <a:schemeClr val="tx1"/>
                </a:solidFill>
              </a:rPr>
              <a:t>def</a:t>
            </a:r>
            <a:r>
              <a:rPr lang="en-US" sz="1600" dirty="0">
                <a:solidFill>
                  <a:schemeClr val="tx1"/>
                </a:solidFill>
              </a:rPr>
              <a:t> f2(x):</a:t>
            </a:r>
          </a:p>
          <a:p>
            <a:pPr lvl="1" algn="just"/>
            <a:r>
              <a:rPr lang="en-US" sz="1600" dirty="0">
                <a:solidFill>
                  <a:schemeClr val="tx1"/>
                </a:solidFill>
              </a:rPr>
              <a:t>...     global counter</a:t>
            </a:r>
          </a:p>
          <a:p>
            <a:pPr lvl="1" algn="just"/>
            <a:r>
              <a:rPr lang="en-US" sz="1600" dirty="0">
                <a:solidFill>
                  <a:schemeClr val="tx1"/>
                </a:solidFill>
              </a:rPr>
              <a:t>...     </a:t>
            </a:r>
            <a:r>
              <a:rPr lang="en-US" sz="1600" dirty="0" err="1">
                <a:solidFill>
                  <a:schemeClr val="tx1"/>
                </a:solidFill>
              </a:rPr>
              <a:t>counter.add</a:t>
            </a:r>
            <a:r>
              <a:rPr lang="en-US" sz="1600" dirty="0">
                <a:solidFill>
                  <a:schemeClr val="tx1"/>
                </a:solidFill>
              </a:rPr>
              <a:t>(1)  </a:t>
            </a:r>
            <a:r>
              <a:rPr lang="en-US" sz="1600" i="1" dirty="0">
                <a:solidFill>
                  <a:schemeClr val="tx1"/>
                </a:solidFill>
              </a:rPr>
              <a:t>### add() function is used to add/update a value in accumulator</a:t>
            </a:r>
          </a:p>
          <a:p>
            <a:pPr lvl="1" algn="just"/>
            <a:endParaRPr lang="en-US" sz="1600" dirty="0">
              <a:solidFill>
                <a:schemeClr val="tx1"/>
              </a:solidFill>
            </a:endParaRPr>
          </a:p>
          <a:p>
            <a:pPr lvl="1" algn="just"/>
            <a:r>
              <a:rPr lang="en-US" sz="1600" dirty="0" err="1">
                <a:solidFill>
                  <a:schemeClr val="tx1"/>
                </a:solidFill>
              </a:rPr>
              <a:t>rdd.foreach</a:t>
            </a:r>
            <a:r>
              <a:rPr lang="en-US" sz="1600" dirty="0">
                <a:solidFill>
                  <a:schemeClr val="tx1"/>
                </a:solidFill>
              </a:rPr>
              <a:t>(f1)</a:t>
            </a:r>
          </a:p>
          <a:p>
            <a:pPr lvl="1" algn="just"/>
            <a:r>
              <a:rPr lang="en-US" sz="1600" dirty="0" err="1">
                <a:solidFill>
                  <a:schemeClr val="tx1"/>
                </a:solidFill>
              </a:rPr>
              <a:t>counter.value</a:t>
            </a:r>
            <a:r>
              <a:rPr lang="en-US" sz="1600" dirty="0">
                <a:solidFill>
                  <a:schemeClr val="tx1"/>
                </a:solidFill>
              </a:rPr>
              <a:t> </a:t>
            </a:r>
            <a:r>
              <a:rPr lang="en-US" sz="1600" i="1" dirty="0">
                <a:solidFill>
                  <a:schemeClr val="tx1"/>
                </a:solidFill>
              </a:rPr>
              <a:t>### Only accessed by Driver</a:t>
            </a:r>
          </a:p>
        </p:txBody>
      </p:sp>
    </p:spTree>
    <p:extLst>
      <p:ext uri="{BB962C8B-B14F-4D97-AF65-F5344CB8AC3E}">
        <p14:creationId xmlns:p14="http://schemas.microsoft.com/office/powerpoint/2010/main" val="144727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346" y="1397540"/>
            <a:ext cx="11155879" cy="6661958"/>
          </a:xfrm>
        </p:spPr>
        <p:txBody>
          <a:bodyPr>
            <a:noAutofit/>
          </a:bodyPr>
          <a:lstStyle/>
          <a:p>
            <a:pPr marL="457200" lvl="1" indent="0" algn="just">
              <a:buNone/>
            </a:pPr>
            <a:endParaRPr lang="en-US" sz="1600" dirty="0"/>
          </a:p>
          <a:p>
            <a:pPr marL="457200" lvl="1" indent="0" algn="just">
              <a:buNone/>
            </a:pPr>
            <a:endParaRPr lang="en-US" sz="1600" b="1" dirty="0"/>
          </a:p>
        </p:txBody>
      </p:sp>
      <p:sp>
        <p:nvSpPr>
          <p:cNvPr id="4"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a:t>Accumulator Variables</a:t>
            </a:r>
          </a:p>
        </p:txBody>
      </p:sp>
      <p:sp>
        <p:nvSpPr>
          <p:cNvPr id="2" name="TextBox 1"/>
          <p:cNvSpPr txBox="1"/>
          <p:nvPr/>
        </p:nvSpPr>
        <p:spPr>
          <a:xfrm>
            <a:off x="238897" y="1013254"/>
            <a:ext cx="11088130" cy="2862322"/>
          </a:xfrm>
          <a:prstGeom prst="rect">
            <a:avLst/>
          </a:prstGeom>
          <a:noFill/>
        </p:spPr>
        <p:txBody>
          <a:bodyPr wrap="square" rtlCol="0">
            <a:spAutoFit/>
          </a:bodyPr>
          <a:lstStyle/>
          <a:p>
            <a:r>
              <a:rPr lang="en-US" dirty="0"/>
              <a:t>Lets check one more example:</a:t>
            </a:r>
          </a:p>
          <a:p>
            <a:endParaRPr lang="en-US" dirty="0"/>
          </a:p>
          <a:p>
            <a:endParaRPr lang="en-US" dirty="0"/>
          </a:p>
          <a:p>
            <a:endParaRPr lang="en-US" dirty="0"/>
          </a:p>
          <a:p>
            <a:endParaRPr lang="en-US" dirty="0"/>
          </a:p>
          <a:p>
            <a:endParaRPr lang="en-US" dirty="0"/>
          </a:p>
          <a:p>
            <a:endParaRPr lang="en-US" dirty="0"/>
          </a:p>
          <a:p>
            <a:r>
              <a:rPr lang="en-US" dirty="0" err="1"/>
              <a:t>foreach</a:t>
            </a:r>
            <a:r>
              <a:rPr lang="en-US" dirty="0"/>
              <a:t>() is an action which is applied to each element of the </a:t>
            </a:r>
            <a:r>
              <a:rPr lang="en-US" dirty="0" err="1"/>
              <a:t>rdd</a:t>
            </a:r>
            <a:r>
              <a:rPr lang="en-US" dirty="0"/>
              <a:t> and then adding each element to </a:t>
            </a:r>
            <a:r>
              <a:rPr lang="en-US" dirty="0" err="1"/>
              <a:t>accum</a:t>
            </a:r>
            <a:r>
              <a:rPr lang="en-US" dirty="0"/>
              <a:t> variable.</a:t>
            </a:r>
          </a:p>
          <a:p>
            <a:r>
              <a:rPr lang="en-US" dirty="0" err="1"/>
              <a:t>rdd.foreach</a:t>
            </a:r>
            <a:r>
              <a:rPr lang="en-US" dirty="0"/>
              <a:t>()  is executed on workers and </a:t>
            </a:r>
            <a:r>
              <a:rPr lang="en-US" dirty="0" err="1"/>
              <a:t>accum.value</a:t>
            </a:r>
            <a:r>
              <a:rPr lang="en-US" dirty="0"/>
              <a:t> is called from driver.</a:t>
            </a:r>
          </a:p>
          <a:p>
            <a:endParaRPr lang="en-US" dirty="0"/>
          </a:p>
        </p:txBody>
      </p:sp>
      <p:sp>
        <p:nvSpPr>
          <p:cNvPr id="7" name="Rectangle 6"/>
          <p:cNvSpPr/>
          <p:nvPr/>
        </p:nvSpPr>
        <p:spPr>
          <a:xfrm>
            <a:off x="238897" y="1474571"/>
            <a:ext cx="3896498" cy="1309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err="1">
                <a:solidFill>
                  <a:schemeClr val="tx1"/>
                </a:solidFill>
              </a:rPr>
              <a:t>accum</a:t>
            </a:r>
            <a:r>
              <a:rPr lang="en-US" sz="1500" dirty="0">
                <a:solidFill>
                  <a:schemeClr val="tx1"/>
                </a:solidFill>
              </a:rPr>
              <a:t>=</a:t>
            </a:r>
            <a:r>
              <a:rPr lang="en-US" sz="1500" dirty="0" err="1">
                <a:solidFill>
                  <a:schemeClr val="tx1"/>
                </a:solidFill>
              </a:rPr>
              <a:t>sc.accumulator</a:t>
            </a:r>
            <a:r>
              <a:rPr lang="en-US" sz="1500" dirty="0">
                <a:solidFill>
                  <a:schemeClr val="tx1"/>
                </a:solidFill>
              </a:rPr>
              <a:t>(0)</a:t>
            </a:r>
          </a:p>
          <a:p>
            <a:r>
              <a:rPr lang="en-US" sz="1500" dirty="0" err="1">
                <a:solidFill>
                  <a:schemeClr val="tx1"/>
                </a:solidFill>
              </a:rPr>
              <a:t>rdd</a:t>
            </a:r>
            <a:r>
              <a:rPr lang="en-US" sz="1500" dirty="0">
                <a:solidFill>
                  <a:schemeClr val="tx1"/>
                </a:solidFill>
              </a:rPr>
              <a:t>=</a:t>
            </a:r>
            <a:r>
              <a:rPr lang="en-US" sz="1500" dirty="0" err="1">
                <a:solidFill>
                  <a:schemeClr val="tx1"/>
                </a:solidFill>
              </a:rPr>
              <a:t>spark.sparkContext.parallelize</a:t>
            </a:r>
            <a:r>
              <a:rPr lang="en-US" sz="1500" dirty="0">
                <a:solidFill>
                  <a:schemeClr val="tx1"/>
                </a:solidFill>
              </a:rPr>
              <a:t>((1,2,3,4,5))</a:t>
            </a:r>
          </a:p>
          <a:p>
            <a:r>
              <a:rPr lang="en-US" sz="1500" dirty="0" err="1">
                <a:solidFill>
                  <a:schemeClr val="tx1"/>
                </a:solidFill>
              </a:rPr>
              <a:t>rdd.foreach</a:t>
            </a:r>
            <a:r>
              <a:rPr lang="en-US" sz="1500" dirty="0">
                <a:solidFill>
                  <a:schemeClr val="tx1"/>
                </a:solidFill>
              </a:rPr>
              <a:t>(lambda x:accum.add(x))</a:t>
            </a:r>
          </a:p>
          <a:p>
            <a:r>
              <a:rPr lang="en-US" sz="1500" dirty="0">
                <a:solidFill>
                  <a:schemeClr val="tx1"/>
                </a:solidFill>
              </a:rPr>
              <a:t>print(</a:t>
            </a:r>
            <a:r>
              <a:rPr lang="en-US" sz="1500" dirty="0" err="1">
                <a:solidFill>
                  <a:schemeClr val="tx1"/>
                </a:solidFill>
              </a:rPr>
              <a:t>accum.value</a:t>
            </a:r>
            <a:r>
              <a:rPr lang="en-US" sz="1500" dirty="0">
                <a:solidFill>
                  <a:schemeClr val="tx1"/>
                </a:solidFill>
              </a:rPr>
              <a:t>) #Accessed by driver</a:t>
            </a:r>
          </a:p>
        </p:txBody>
      </p:sp>
    </p:spTree>
    <p:extLst>
      <p:ext uri="{BB962C8B-B14F-4D97-AF65-F5344CB8AC3E}">
        <p14:creationId xmlns:p14="http://schemas.microsoft.com/office/powerpoint/2010/main" val="172189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282" y="871544"/>
            <a:ext cx="11155879" cy="6661958"/>
          </a:xfrm>
        </p:spPr>
        <p:txBody>
          <a:bodyPr>
            <a:noAutofit/>
          </a:bodyPr>
          <a:lstStyle/>
          <a:p>
            <a:pPr lvl="1" algn="just"/>
            <a:r>
              <a:rPr lang="en-US" sz="1500" dirty="0"/>
              <a:t>Spark natively supports accumulators of numeric types (</a:t>
            </a:r>
            <a:r>
              <a:rPr lang="en-US" sz="1500" dirty="0" err="1"/>
              <a:t>int</a:t>
            </a:r>
            <a:r>
              <a:rPr lang="en-US" sz="1500" dirty="0"/>
              <a:t>, float) and programmers can add support for new custom types using </a:t>
            </a:r>
            <a:r>
              <a:rPr lang="en-US" sz="1500" dirty="0" err="1"/>
              <a:t>AccumulatorParam</a:t>
            </a:r>
            <a:r>
              <a:rPr lang="en-US" sz="1500" dirty="0"/>
              <a:t> class of PySpark.</a:t>
            </a:r>
          </a:p>
          <a:p>
            <a:pPr lvl="1" algn="just"/>
            <a:r>
              <a:rPr lang="en-US" sz="1500" dirty="0"/>
              <a:t>Accumulators do not change the lazy evaluation model of Spark. If they are being updated within an operation on an RDD, their value is only updated once that RDD is computed as part of an action.</a:t>
            </a:r>
          </a:p>
          <a:p>
            <a:pPr marL="457200" lvl="1" indent="0" algn="just">
              <a:buNone/>
            </a:pPr>
            <a:r>
              <a:rPr lang="en-US" sz="1500" dirty="0"/>
              <a:t>      counter = </a:t>
            </a:r>
            <a:r>
              <a:rPr lang="en-US" sz="1500" dirty="0" err="1"/>
              <a:t>spark.sparkContext.accumulator</a:t>
            </a:r>
            <a:r>
              <a:rPr lang="en-US" sz="1500" dirty="0"/>
              <a:t>(0) </a:t>
            </a:r>
          </a:p>
          <a:p>
            <a:pPr marL="457200" lvl="1" indent="0" algn="just">
              <a:buNone/>
            </a:pPr>
            <a:r>
              <a:rPr lang="en-US" sz="1500" dirty="0"/>
              <a:t>      </a:t>
            </a:r>
            <a:r>
              <a:rPr lang="en-US" sz="1500" dirty="0" err="1"/>
              <a:t>def</a:t>
            </a:r>
            <a:r>
              <a:rPr lang="en-US" sz="1500" dirty="0"/>
              <a:t> f2(x):</a:t>
            </a:r>
          </a:p>
          <a:p>
            <a:pPr marL="457200" lvl="1" indent="0" algn="just">
              <a:buNone/>
            </a:pPr>
            <a:r>
              <a:rPr lang="en-US" sz="1500" dirty="0"/>
              <a:t>         global counter</a:t>
            </a:r>
          </a:p>
          <a:p>
            <a:pPr marL="457200" lvl="1" indent="0" algn="just">
              <a:buNone/>
            </a:pPr>
            <a:r>
              <a:rPr lang="en-US" sz="1500" dirty="0"/>
              <a:t>         </a:t>
            </a:r>
            <a:r>
              <a:rPr lang="en-US" sz="1500" dirty="0" err="1"/>
              <a:t>counter.add</a:t>
            </a:r>
            <a:r>
              <a:rPr lang="en-US" sz="1500" dirty="0"/>
              <a:t>(1)</a:t>
            </a:r>
          </a:p>
          <a:p>
            <a:pPr marL="457200" lvl="1" indent="0" algn="just">
              <a:buNone/>
            </a:pPr>
            <a:r>
              <a:rPr lang="en-US" sz="1500" dirty="0"/>
              <a:t>      </a:t>
            </a:r>
            <a:r>
              <a:rPr lang="en-US" sz="1500" dirty="0" err="1"/>
              <a:t>rdd.map</a:t>
            </a:r>
            <a:r>
              <a:rPr lang="en-US" sz="1500" dirty="0"/>
              <a:t>(f2)</a:t>
            </a:r>
          </a:p>
          <a:p>
            <a:pPr lvl="1" algn="just"/>
            <a:r>
              <a:rPr lang="en-US" sz="1500" dirty="0"/>
              <a:t>Computations inside transformations are evaluated lazily, so unless an action happens on an RDD the transformations are not executed. As a result of this, accumulators used inside functions like map() or filter() wont get executed unless some action happen on the RDD. Spark guarantees to update accumulators inside actions only once</a:t>
            </a:r>
            <a:r>
              <a:rPr lang="en-US" sz="1500"/>
              <a:t>. </a:t>
            </a:r>
            <a:endParaRPr lang="en-US" sz="1500" dirty="0"/>
          </a:p>
          <a:p>
            <a:pPr marL="457200" lvl="1" indent="0">
              <a:buNone/>
            </a:pPr>
            <a:r>
              <a:rPr lang="en-US" sz="1500" b="1" dirty="0"/>
              <a:t>     Always use accumulators inside actions ONLY (ex – </a:t>
            </a:r>
            <a:r>
              <a:rPr lang="en-US" sz="1500" b="1" dirty="0" err="1"/>
              <a:t>foreach</a:t>
            </a:r>
            <a:r>
              <a:rPr lang="en-US" sz="1500" b="1" dirty="0"/>
              <a:t>).</a:t>
            </a:r>
          </a:p>
          <a:p>
            <a:pPr marL="914400" lvl="2" indent="0" algn="just">
              <a:buNone/>
            </a:pPr>
            <a:endParaRPr lang="en-US" sz="1100" dirty="0"/>
          </a:p>
        </p:txBody>
      </p:sp>
      <p:sp>
        <p:nvSpPr>
          <p:cNvPr id="4"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a:t>Accumulator Variables</a:t>
            </a:r>
          </a:p>
        </p:txBody>
      </p:sp>
    </p:spTree>
    <p:extLst>
      <p:ext uri="{BB962C8B-B14F-4D97-AF65-F5344CB8AC3E}">
        <p14:creationId xmlns:p14="http://schemas.microsoft.com/office/powerpoint/2010/main" val="174042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561" y="258082"/>
            <a:ext cx="2646298" cy="5845835"/>
          </a:xfrm>
          <a:noFill/>
        </p:spPr>
        <p:txBody>
          <a:bodyPr>
            <a:noAutofit/>
          </a:bodyPr>
          <a:lstStyle/>
          <a:p>
            <a:r>
              <a:rPr lang="en-US" sz="2000" b="1" dirty="0"/>
              <a:t>Runs Everywhere: </a:t>
            </a:r>
          </a:p>
          <a:p>
            <a:pPr lvl="1">
              <a:buFont typeface="Wingdings" panose="05000000000000000000" pitchFamily="2" charset="2"/>
              <a:buChar char="ü"/>
            </a:pPr>
            <a:r>
              <a:rPr lang="en-US" sz="1600" dirty="0"/>
              <a:t>YARN    </a:t>
            </a:r>
          </a:p>
          <a:p>
            <a:pPr lvl="1">
              <a:buFont typeface="Wingdings" panose="05000000000000000000" pitchFamily="2" charset="2"/>
              <a:buChar char="ü"/>
            </a:pPr>
            <a:r>
              <a:rPr lang="en-US" sz="1600" dirty="0" err="1"/>
              <a:t>Mesos</a:t>
            </a:r>
            <a:endParaRPr lang="en-US" sz="1600" dirty="0"/>
          </a:p>
          <a:p>
            <a:pPr lvl="1">
              <a:buFont typeface="Wingdings" panose="05000000000000000000" pitchFamily="2" charset="2"/>
              <a:buChar char="ü"/>
            </a:pPr>
            <a:r>
              <a:rPr lang="en-US" sz="1600" dirty="0"/>
              <a:t>Standalone</a:t>
            </a:r>
          </a:p>
          <a:p>
            <a:r>
              <a:rPr lang="en-US" sz="2000" b="1" dirty="0"/>
              <a:t>Open Source</a:t>
            </a:r>
          </a:p>
          <a:p>
            <a:r>
              <a:rPr lang="en-US" sz="2000" b="1" dirty="0"/>
              <a:t>Scalable</a:t>
            </a:r>
          </a:p>
          <a:p>
            <a:r>
              <a:rPr lang="en-US" sz="2000" b="1" dirty="0"/>
              <a:t>Distributed</a:t>
            </a:r>
          </a:p>
          <a:p>
            <a:r>
              <a:rPr lang="en-US" sz="2000" b="1" dirty="0"/>
              <a:t>Powerful Caching</a:t>
            </a:r>
          </a:p>
          <a:p>
            <a:r>
              <a:rPr lang="en-US" sz="2000" b="1" dirty="0"/>
              <a:t>Real Time and Batch Processing</a:t>
            </a:r>
            <a:br>
              <a:rPr lang="en-US" sz="2000" b="1" dirty="0"/>
            </a:br>
            <a:endParaRPr lang="en-US" sz="2000" dirty="0"/>
          </a:p>
          <a:p>
            <a:pPr>
              <a:buFont typeface="Wingdings" panose="05000000000000000000" pitchFamily="2" charset="2"/>
              <a:buChar char="ü"/>
            </a:pPr>
            <a:endParaRPr lang="en-US" sz="2000" dirty="0"/>
          </a:p>
          <a:p>
            <a:pPr marL="0" indent="0">
              <a:buNone/>
            </a:pPr>
            <a:r>
              <a:rPr lang="en-US" sz="2000" b="1" dirty="0"/>
              <a:t> </a:t>
            </a:r>
            <a:br>
              <a:rPr lang="en-US" sz="2000" dirty="0"/>
            </a:br>
            <a:br>
              <a:rPr lang="en-US" sz="2000" dirty="0"/>
            </a:br>
            <a:endParaRPr lang="en-US" sz="2000" dirty="0"/>
          </a:p>
        </p:txBody>
      </p:sp>
      <p:sp>
        <p:nvSpPr>
          <p:cNvPr id="4" name="Content Placeholder 2"/>
          <p:cNvSpPr txBox="1">
            <a:spLocks/>
          </p:cNvSpPr>
          <p:nvPr/>
        </p:nvSpPr>
        <p:spPr>
          <a:xfrm>
            <a:off x="2094579" y="192180"/>
            <a:ext cx="2646298" cy="584583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endParaRPr lang="en-US" sz="2000" dirty="0"/>
          </a:p>
          <a:p>
            <a:pPr>
              <a:buFont typeface="Wingdings" panose="05000000000000000000" pitchFamily="2" charset="2"/>
              <a:buChar char="ü"/>
            </a:pPr>
            <a:r>
              <a:rPr lang="en-US" sz="1600" dirty="0"/>
              <a:t>Kubernetes</a:t>
            </a:r>
          </a:p>
          <a:p>
            <a:pPr>
              <a:buFont typeface="Wingdings" panose="05000000000000000000" pitchFamily="2" charset="2"/>
              <a:buChar char="ü"/>
            </a:pPr>
            <a:r>
              <a:rPr lang="en-US" sz="1600" dirty="0"/>
              <a:t>EC2 (AWS)</a:t>
            </a:r>
          </a:p>
          <a:p>
            <a:pPr>
              <a:buFont typeface="Wingdings" panose="05000000000000000000" pitchFamily="2" charset="2"/>
              <a:buChar char="ü"/>
            </a:pPr>
            <a:endParaRPr lang="en-US" sz="2000" dirty="0"/>
          </a:p>
          <a:p>
            <a:pPr marL="0" indent="0">
              <a:buFont typeface="Arial" panose="020B0604020202020204" pitchFamily="34" charset="0"/>
              <a:buNone/>
            </a:pPr>
            <a:r>
              <a:rPr lang="en-US" sz="2000" b="1" dirty="0"/>
              <a:t> </a:t>
            </a:r>
            <a:br>
              <a:rPr lang="en-US" sz="2000" dirty="0"/>
            </a:br>
            <a:br>
              <a:rPr lang="en-US" sz="2000" dirty="0"/>
            </a:br>
            <a:endParaRPr lang="en-US" sz="2000" dirty="0"/>
          </a:p>
        </p:txBody>
      </p:sp>
    </p:spTree>
    <p:extLst>
      <p:ext uri="{BB962C8B-B14F-4D97-AF65-F5344CB8AC3E}">
        <p14:creationId xmlns:p14="http://schemas.microsoft.com/office/powerpoint/2010/main" val="157690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79805" y="2026509"/>
            <a:ext cx="5791199" cy="1589902"/>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100" dirty="0">
                <a:solidFill>
                  <a:schemeClr val="tx1"/>
                </a:solidFill>
              </a:rPr>
              <a:t>SparkSQL Architecture</a:t>
            </a:r>
          </a:p>
        </p:txBody>
      </p:sp>
    </p:spTree>
    <p:extLst>
      <p:ext uri="{BB962C8B-B14F-4D97-AF65-F5344CB8AC3E}">
        <p14:creationId xmlns:p14="http://schemas.microsoft.com/office/powerpoint/2010/main" val="3996894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a:t>Spark SQL Architecture</a:t>
            </a:r>
          </a:p>
        </p:txBody>
      </p:sp>
      <p:sp>
        <p:nvSpPr>
          <p:cNvPr id="12" name="TextBox 11"/>
          <p:cNvSpPr txBox="1"/>
          <p:nvPr/>
        </p:nvSpPr>
        <p:spPr>
          <a:xfrm>
            <a:off x="8940832" y="4923001"/>
            <a:ext cx="2966933" cy="784830"/>
          </a:xfrm>
          <a:prstGeom prst="rect">
            <a:avLst/>
          </a:prstGeom>
          <a:noFill/>
        </p:spPr>
        <p:txBody>
          <a:bodyPr wrap="square" rtlCol="0">
            <a:spAutoFit/>
          </a:bodyPr>
          <a:lstStyle/>
          <a:p>
            <a:r>
              <a:rPr lang="en-US" sz="1500" i="1" dirty="0"/>
              <a:t>Flexible Data Access Layer. Data is acquired from various input formats.</a:t>
            </a:r>
          </a:p>
        </p:txBody>
      </p:sp>
      <p:sp>
        <p:nvSpPr>
          <p:cNvPr id="16" name="TextBox 15"/>
          <p:cNvSpPr txBox="1"/>
          <p:nvPr/>
        </p:nvSpPr>
        <p:spPr>
          <a:xfrm>
            <a:off x="8940832" y="3841105"/>
            <a:ext cx="2704981" cy="553998"/>
          </a:xfrm>
          <a:prstGeom prst="rect">
            <a:avLst/>
          </a:prstGeom>
          <a:noFill/>
        </p:spPr>
        <p:txBody>
          <a:bodyPr wrap="square" rtlCol="0">
            <a:spAutoFit/>
          </a:bodyPr>
          <a:lstStyle/>
          <a:p>
            <a:r>
              <a:rPr lang="en-US" sz="1500" i="1" dirty="0"/>
              <a:t>Read and Store Structured or Semi-structured data</a:t>
            </a:r>
          </a:p>
        </p:txBody>
      </p:sp>
      <p:sp>
        <p:nvSpPr>
          <p:cNvPr id="20" name="TextBox 19"/>
          <p:cNvSpPr txBox="1"/>
          <p:nvPr/>
        </p:nvSpPr>
        <p:spPr>
          <a:xfrm>
            <a:off x="8940832" y="2528377"/>
            <a:ext cx="2704981" cy="784830"/>
          </a:xfrm>
          <a:prstGeom prst="rect">
            <a:avLst/>
          </a:prstGeom>
          <a:noFill/>
        </p:spPr>
        <p:txBody>
          <a:bodyPr wrap="square" rtlCol="0">
            <a:spAutoFit/>
          </a:bodyPr>
          <a:lstStyle/>
          <a:p>
            <a:r>
              <a:rPr lang="en-US" sz="1500" i="1" dirty="0"/>
              <a:t>Equivalent to a relational table in SQL to perform SQL Operations</a:t>
            </a:r>
          </a:p>
        </p:txBody>
      </p:sp>
      <p:sp>
        <p:nvSpPr>
          <p:cNvPr id="23" name="TextBox 22"/>
          <p:cNvSpPr txBox="1"/>
          <p:nvPr/>
        </p:nvSpPr>
        <p:spPr>
          <a:xfrm>
            <a:off x="7693592" y="1164587"/>
            <a:ext cx="3053939" cy="323165"/>
          </a:xfrm>
          <a:prstGeom prst="rect">
            <a:avLst/>
          </a:prstGeom>
          <a:noFill/>
        </p:spPr>
        <p:txBody>
          <a:bodyPr wrap="square" rtlCol="0">
            <a:spAutoFit/>
          </a:bodyPr>
          <a:lstStyle/>
          <a:p>
            <a:r>
              <a:rPr lang="en-US" sz="1500" i="1" dirty="0"/>
              <a:t>Processing data in DataFrame</a:t>
            </a:r>
          </a:p>
        </p:txBody>
      </p:sp>
      <p:sp>
        <p:nvSpPr>
          <p:cNvPr id="42" name="TextBox 41"/>
          <p:cNvSpPr txBox="1"/>
          <p:nvPr/>
        </p:nvSpPr>
        <p:spPr>
          <a:xfrm>
            <a:off x="229873" y="1053236"/>
            <a:ext cx="3053939" cy="323165"/>
          </a:xfrm>
          <a:prstGeom prst="rect">
            <a:avLst/>
          </a:prstGeom>
          <a:noFill/>
        </p:spPr>
        <p:txBody>
          <a:bodyPr wrap="square" rtlCol="0">
            <a:spAutoFit/>
          </a:bodyPr>
          <a:lstStyle/>
          <a:p>
            <a:r>
              <a:rPr lang="en-US" sz="1500" i="1" dirty="0"/>
              <a:t>Processing data in DataFrame</a:t>
            </a:r>
          </a:p>
        </p:txBody>
      </p:sp>
      <p:grpSp>
        <p:nvGrpSpPr>
          <p:cNvPr id="21" name="Group 20"/>
          <p:cNvGrpSpPr/>
          <p:nvPr/>
        </p:nvGrpSpPr>
        <p:grpSpPr>
          <a:xfrm>
            <a:off x="299821" y="1603169"/>
            <a:ext cx="8372104" cy="4612962"/>
            <a:chOff x="299821" y="1603169"/>
            <a:chExt cx="8372104" cy="4612962"/>
          </a:xfrm>
        </p:grpSpPr>
        <p:sp>
          <p:nvSpPr>
            <p:cNvPr id="2" name="TextBox 1"/>
            <p:cNvSpPr txBox="1"/>
            <p:nvPr/>
          </p:nvSpPr>
          <p:spPr>
            <a:xfrm>
              <a:off x="5671726" y="5502876"/>
              <a:ext cx="2154220" cy="369332"/>
            </a:xfrm>
            <a:prstGeom prst="rect">
              <a:avLst/>
            </a:prstGeom>
            <a:noFill/>
          </p:spPr>
          <p:txBody>
            <a:bodyPr wrap="square" rtlCol="0">
              <a:spAutoFit/>
            </a:bodyPr>
            <a:lstStyle/>
            <a:p>
              <a:r>
                <a:rPr lang="en-US" dirty="0"/>
                <a:t>… and many more.</a:t>
              </a:r>
            </a:p>
          </p:txBody>
        </p:sp>
        <p:grpSp>
          <p:nvGrpSpPr>
            <p:cNvPr id="19" name="Group 18"/>
            <p:cNvGrpSpPr/>
            <p:nvPr/>
          </p:nvGrpSpPr>
          <p:grpSpPr>
            <a:xfrm>
              <a:off x="299821" y="1603169"/>
              <a:ext cx="8372104" cy="4612962"/>
              <a:chOff x="299821" y="1603169"/>
              <a:chExt cx="8372104" cy="4612962"/>
            </a:xfrm>
          </p:grpSpPr>
          <p:sp>
            <p:nvSpPr>
              <p:cNvPr id="41" name="Rectangle 40"/>
              <p:cNvSpPr/>
              <p:nvPr/>
            </p:nvSpPr>
            <p:spPr>
              <a:xfrm>
                <a:off x="299821" y="1603169"/>
                <a:ext cx="8372104" cy="46129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25254" y="1649668"/>
                <a:ext cx="8078616" cy="4392147"/>
                <a:chOff x="425254" y="1649668"/>
                <a:chExt cx="8078616" cy="4392147"/>
              </a:xfrm>
            </p:grpSpPr>
            <p:grpSp>
              <p:nvGrpSpPr>
                <p:cNvPr id="15" name="Group 14"/>
                <p:cNvGrpSpPr/>
                <p:nvPr/>
              </p:nvGrpSpPr>
              <p:grpSpPr>
                <a:xfrm>
                  <a:off x="425254" y="2198521"/>
                  <a:ext cx="8078616" cy="3843294"/>
                  <a:chOff x="425254" y="2198521"/>
                  <a:chExt cx="8078616" cy="3843294"/>
                </a:xfrm>
              </p:grpSpPr>
              <p:grpSp>
                <p:nvGrpSpPr>
                  <p:cNvPr id="35" name="Group 34"/>
                  <p:cNvGrpSpPr/>
                  <p:nvPr/>
                </p:nvGrpSpPr>
                <p:grpSpPr>
                  <a:xfrm>
                    <a:off x="425254" y="2198521"/>
                    <a:ext cx="8078616" cy="3082203"/>
                    <a:chOff x="377698" y="1216663"/>
                    <a:chExt cx="8078616" cy="3082203"/>
                  </a:xfrm>
                </p:grpSpPr>
                <p:pic>
                  <p:nvPicPr>
                    <p:cNvPr id="10" name="Picture 9"/>
                    <p:cNvPicPr>
                      <a:picLocks noChangeAspect="1"/>
                    </p:cNvPicPr>
                    <p:nvPr/>
                  </p:nvPicPr>
                  <p:blipFill>
                    <a:blip r:embed="rId2"/>
                    <a:stretch>
                      <a:fillRect/>
                    </a:stretch>
                  </p:blipFill>
                  <p:spPr>
                    <a:xfrm>
                      <a:off x="377698" y="1216663"/>
                      <a:ext cx="8078616" cy="3082203"/>
                    </a:xfrm>
                    <a:prstGeom prst="rect">
                      <a:avLst/>
                    </a:prstGeom>
                  </p:spPr>
                </p:pic>
                <p:pic>
                  <p:nvPicPr>
                    <p:cNvPr id="34" name="Picture 33"/>
                    <p:cNvPicPr>
                      <a:picLocks noChangeAspect="1"/>
                    </p:cNvPicPr>
                    <p:nvPr/>
                  </p:nvPicPr>
                  <p:blipFill>
                    <a:blip r:embed="rId3"/>
                    <a:stretch>
                      <a:fillRect/>
                    </a:stretch>
                  </p:blipFill>
                  <p:spPr>
                    <a:xfrm>
                      <a:off x="419970" y="3310766"/>
                      <a:ext cx="8036344" cy="988099"/>
                    </a:xfrm>
                    <a:prstGeom prst="rect">
                      <a:avLst/>
                    </a:prstGeom>
                  </p:spPr>
                </p:pic>
                <p:sp>
                  <p:nvSpPr>
                    <p:cNvPr id="28" name="Can 27"/>
                    <p:cNvSpPr/>
                    <p:nvPr/>
                  </p:nvSpPr>
                  <p:spPr>
                    <a:xfrm>
                      <a:off x="1282650" y="3389716"/>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CSV</a:t>
                      </a:r>
                    </a:p>
                  </p:txBody>
                </p:sp>
              </p:grpSp>
              <p:sp>
                <p:nvSpPr>
                  <p:cNvPr id="29" name="Can 28"/>
                  <p:cNvSpPr/>
                  <p:nvPr/>
                </p:nvSpPr>
                <p:spPr>
                  <a:xfrm>
                    <a:off x="2241491" y="4362940"/>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JSON</a:t>
                    </a:r>
                  </a:p>
                </p:txBody>
              </p:sp>
              <p:sp>
                <p:nvSpPr>
                  <p:cNvPr id="30" name="Can 29"/>
                  <p:cNvSpPr/>
                  <p:nvPr/>
                </p:nvSpPr>
                <p:spPr>
                  <a:xfrm>
                    <a:off x="3157857" y="4364235"/>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JDBC</a:t>
                    </a:r>
                  </a:p>
                </p:txBody>
              </p:sp>
              <p:sp>
                <p:nvSpPr>
                  <p:cNvPr id="31" name="Can 30"/>
                  <p:cNvSpPr/>
                  <p:nvPr/>
                </p:nvSpPr>
                <p:spPr>
                  <a:xfrm>
                    <a:off x="4113888" y="4362940"/>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PARQUET</a:t>
                    </a:r>
                  </a:p>
                </p:txBody>
              </p:sp>
              <p:sp>
                <p:nvSpPr>
                  <p:cNvPr id="32" name="Can 31"/>
                  <p:cNvSpPr/>
                  <p:nvPr/>
                </p:nvSpPr>
                <p:spPr>
                  <a:xfrm>
                    <a:off x="5110050" y="4362939"/>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Hive</a:t>
                    </a:r>
                  </a:p>
                </p:txBody>
              </p:sp>
              <p:sp>
                <p:nvSpPr>
                  <p:cNvPr id="33" name="Can 32"/>
                  <p:cNvSpPr/>
                  <p:nvPr/>
                </p:nvSpPr>
                <p:spPr>
                  <a:xfrm>
                    <a:off x="6106212" y="4362939"/>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AVRO</a:t>
                    </a:r>
                  </a:p>
                </p:txBody>
              </p:sp>
              <p:sp>
                <p:nvSpPr>
                  <p:cNvPr id="36" name="Can 35"/>
                  <p:cNvSpPr/>
                  <p:nvPr/>
                </p:nvSpPr>
                <p:spPr>
                  <a:xfrm>
                    <a:off x="2554499" y="5246168"/>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Elastic Search</a:t>
                    </a:r>
                  </a:p>
                </p:txBody>
              </p:sp>
              <p:sp>
                <p:nvSpPr>
                  <p:cNvPr id="37" name="Can 36"/>
                  <p:cNvSpPr/>
                  <p:nvPr/>
                </p:nvSpPr>
                <p:spPr>
                  <a:xfrm>
                    <a:off x="3514536" y="5246167"/>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Cassandra</a:t>
                    </a:r>
                  </a:p>
                </p:txBody>
              </p:sp>
              <p:sp>
                <p:nvSpPr>
                  <p:cNvPr id="38" name="Can 37"/>
                  <p:cNvSpPr/>
                  <p:nvPr/>
                </p:nvSpPr>
                <p:spPr>
                  <a:xfrm>
                    <a:off x="4485488" y="5246167"/>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HDFS</a:t>
                    </a:r>
                  </a:p>
                </p:txBody>
              </p:sp>
            </p:grpSp>
            <p:grpSp>
              <p:nvGrpSpPr>
                <p:cNvPr id="13" name="Group 12"/>
                <p:cNvGrpSpPr/>
                <p:nvPr/>
              </p:nvGrpSpPr>
              <p:grpSpPr>
                <a:xfrm>
                  <a:off x="1566001" y="1649668"/>
                  <a:ext cx="5782316" cy="548854"/>
                  <a:chOff x="1566001" y="1649668"/>
                  <a:chExt cx="5782316" cy="548854"/>
                </a:xfrm>
              </p:grpSpPr>
              <p:sp>
                <p:nvSpPr>
                  <p:cNvPr id="50" name="Rectangle 49"/>
                  <p:cNvSpPr/>
                  <p:nvPr/>
                </p:nvSpPr>
                <p:spPr>
                  <a:xfrm>
                    <a:off x="1566001" y="1649668"/>
                    <a:ext cx="2646893" cy="54885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Catalyst Optimizer</a:t>
                    </a:r>
                  </a:p>
                </p:txBody>
              </p:sp>
              <p:sp>
                <p:nvSpPr>
                  <p:cNvPr id="39" name="Rectangle 38"/>
                  <p:cNvSpPr/>
                  <p:nvPr/>
                </p:nvSpPr>
                <p:spPr>
                  <a:xfrm>
                    <a:off x="4701424" y="1649669"/>
                    <a:ext cx="2646893" cy="54885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Tungsten Execution Engine</a:t>
                    </a:r>
                  </a:p>
                </p:txBody>
              </p:sp>
              <p:sp>
                <p:nvSpPr>
                  <p:cNvPr id="4" name="Right Arrow 3"/>
                  <p:cNvSpPr/>
                  <p:nvPr/>
                </p:nvSpPr>
                <p:spPr>
                  <a:xfrm>
                    <a:off x="4221011" y="1777284"/>
                    <a:ext cx="535806" cy="2629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grpSp>
      </p:grpSp>
      <p:cxnSp>
        <p:nvCxnSpPr>
          <p:cNvPr id="40" name="Straight Connector 39"/>
          <p:cNvCxnSpPr/>
          <p:nvPr/>
        </p:nvCxnSpPr>
        <p:spPr>
          <a:xfrm>
            <a:off x="8240831" y="4070472"/>
            <a:ext cx="713432" cy="60569"/>
          </a:xfrm>
          <a:prstGeom prst="line">
            <a:avLst/>
          </a:prstGeom>
          <a:ln/>
        </p:spPr>
        <p:style>
          <a:lnRef idx="3">
            <a:schemeClr val="dk1"/>
          </a:lnRef>
          <a:fillRef idx="0">
            <a:schemeClr val="dk1"/>
          </a:fillRef>
          <a:effectRef idx="2">
            <a:schemeClr val="dk1"/>
          </a:effectRef>
          <a:fontRef idx="minor">
            <a:schemeClr val="tx1"/>
          </a:fontRef>
        </p:style>
      </p:cxnSp>
      <p:cxnSp>
        <p:nvCxnSpPr>
          <p:cNvPr id="43" name="Straight Connector 42"/>
          <p:cNvCxnSpPr>
            <a:endCxn id="20" idx="1"/>
          </p:cNvCxnSpPr>
          <p:nvPr/>
        </p:nvCxnSpPr>
        <p:spPr>
          <a:xfrm flipV="1">
            <a:off x="8272587" y="2920792"/>
            <a:ext cx="668245" cy="346747"/>
          </a:xfrm>
          <a:prstGeom prst="line">
            <a:avLst/>
          </a:prstGeom>
          <a:ln/>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flipV="1">
            <a:off x="7770213" y="1487752"/>
            <a:ext cx="615888" cy="933716"/>
          </a:xfrm>
          <a:prstGeom prst="line">
            <a:avLst/>
          </a:prstGeom>
          <a:ln/>
        </p:spPr>
        <p:style>
          <a:lnRef idx="3">
            <a:schemeClr val="dk1"/>
          </a:lnRef>
          <a:fillRef idx="0">
            <a:schemeClr val="dk1"/>
          </a:fillRef>
          <a:effectRef idx="2">
            <a:schemeClr val="dk1"/>
          </a:effectRef>
          <a:fontRef idx="minor">
            <a:schemeClr val="tx1"/>
          </a:fontRef>
        </p:style>
      </p:cxnSp>
      <p:cxnSp>
        <p:nvCxnSpPr>
          <p:cNvPr id="45" name="Straight Connector 44"/>
          <p:cNvCxnSpPr/>
          <p:nvPr/>
        </p:nvCxnSpPr>
        <p:spPr>
          <a:xfrm flipH="1" flipV="1">
            <a:off x="741405" y="1289383"/>
            <a:ext cx="228972" cy="1116997"/>
          </a:xfrm>
          <a:prstGeom prst="line">
            <a:avLst/>
          </a:prstGeom>
          <a:ln/>
        </p:spPr>
        <p:style>
          <a:lnRef idx="3">
            <a:schemeClr val="dk1"/>
          </a:lnRef>
          <a:fillRef idx="0">
            <a:schemeClr val="dk1"/>
          </a:fillRef>
          <a:effectRef idx="2">
            <a:schemeClr val="dk1"/>
          </a:effectRef>
          <a:fontRef idx="minor">
            <a:schemeClr val="tx1"/>
          </a:fontRef>
        </p:style>
      </p:cxnSp>
      <p:cxnSp>
        <p:nvCxnSpPr>
          <p:cNvPr id="52" name="Straight Connector 51"/>
          <p:cNvCxnSpPr>
            <a:endCxn id="12" idx="1"/>
          </p:cNvCxnSpPr>
          <p:nvPr/>
        </p:nvCxnSpPr>
        <p:spPr>
          <a:xfrm>
            <a:off x="7540831" y="5246167"/>
            <a:ext cx="1400001" cy="69249"/>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4880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0" grpId="0"/>
      <p:bldP spid="23" grpId="0"/>
      <p:bldP spid="4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a:t>How Catalyst and Tungsten Works : An Overview</a:t>
            </a:r>
          </a:p>
        </p:txBody>
      </p:sp>
      <p:sp>
        <p:nvSpPr>
          <p:cNvPr id="58" name="TextBox 57"/>
          <p:cNvSpPr txBox="1"/>
          <p:nvPr/>
        </p:nvSpPr>
        <p:spPr>
          <a:xfrm>
            <a:off x="8500760" y="6096000"/>
            <a:ext cx="2290808" cy="261610"/>
          </a:xfrm>
          <a:prstGeom prst="rect">
            <a:avLst/>
          </a:prstGeom>
          <a:noFill/>
        </p:spPr>
        <p:txBody>
          <a:bodyPr wrap="square" rtlCol="0">
            <a:spAutoFit/>
          </a:bodyPr>
          <a:lstStyle/>
          <a:p>
            <a:r>
              <a:rPr lang="en-US" sz="1100" i="1" dirty="0"/>
              <a:t>Reference: databricks.com summit</a:t>
            </a:r>
          </a:p>
        </p:txBody>
      </p:sp>
      <p:grpSp>
        <p:nvGrpSpPr>
          <p:cNvPr id="23" name="Group 22"/>
          <p:cNvGrpSpPr/>
          <p:nvPr/>
        </p:nvGrpSpPr>
        <p:grpSpPr>
          <a:xfrm>
            <a:off x="1079956" y="825459"/>
            <a:ext cx="8254314" cy="4217773"/>
            <a:chOff x="1541275" y="799195"/>
            <a:chExt cx="8254314" cy="4217773"/>
          </a:xfrm>
        </p:grpSpPr>
        <p:sp>
          <p:nvSpPr>
            <p:cNvPr id="8" name="Rectangle 7"/>
            <p:cNvSpPr/>
            <p:nvPr/>
          </p:nvSpPr>
          <p:spPr>
            <a:xfrm>
              <a:off x="1541275" y="799195"/>
              <a:ext cx="8254314" cy="42177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 name="Group 3"/>
            <p:cNvGrpSpPr/>
            <p:nvPr/>
          </p:nvGrpSpPr>
          <p:grpSpPr>
            <a:xfrm>
              <a:off x="2059460" y="1365431"/>
              <a:ext cx="7736129" cy="3334475"/>
              <a:chOff x="648889" y="1385237"/>
              <a:chExt cx="7440357" cy="3133110"/>
            </a:xfrm>
          </p:grpSpPr>
          <p:sp>
            <p:nvSpPr>
              <p:cNvPr id="13" name="Rectangle 12"/>
              <p:cNvSpPr/>
              <p:nvPr/>
            </p:nvSpPr>
            <p:spPr>
              <a:xfrm>
                <a:off x="648889" y="2304008"/>
                <a:ext cx="1334289" cy="65294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SQL Query </a:t>
                </a:r>
                <a:r>
                  <a:rPr lang="en-US" sz="1300" dirty="0">
                    <a:solidFill>
                      <a:schemeClr val="tx1"/>
                    </a:solidFill>
                    <a:sym typeface="Wingdings" panose="05000000000000000000" pitchFamily="2" charset="2"/>
                  </a:rPr>
                  <a:t> Parsed</a:t>
                </a:r>
                <a:endParaRPr lang="en-US" sz="1300" dirty="0">
                  <a:solidFill>
                    <a:schemeClr val="tx1"/>
                  </a:solidFill>
                </a:endParaRPr>
              </a:p>
            </p:txBody>
          </p:sp>
          <p:sp>
            <p:nvSpPr>
              <p:cNvPr id="14" name="Rectangle 13"/>
              <p:cNvSpPr/>
              <p:nvPr/>
            </p:nvSpPr>
            <p:spPr>
              <a:xfrm>
                <a:off x="648889" y="3317896"/>
                <a:ext cx="1334290" cy="6331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DataFrame</a:t>
                </a:r>
              </a:p>
            </p:txBody>
          </p:sp>
          <p:sp>
            <p:nvSpPr>
              <p:cNvPr id="15" name="Rounded Rectangle 14"/>
              <p:cNvSpPr/>
              <p:nvPr/>
            </p:nvSpPr>
            <p:spPr>
              <a:xfrm>
                <a:off x="2398816" y="2660073"/>
                <a:ext cx="1140031" cy="67689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Query Plan</a:t>
                </a:r>
              </a:p>
            </p:txBody>
          </p:sp>
          <p:sp>
            <p:nvSpPr>
              <p:cNvPr id="17" name="Rounded Rectangle 16"/>
              <p:cNvSpPr/>
              <p:nvPr/>
            </p:nvSpPr>
            <p:spPr>
              <a:xfrm>
                <a:off x="4465876" y="2645703"/>
                <a:ext cx="1018708" cy="67689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Optimized Query Plan</a:t>
                </a:r>
              </a:p>
            </p:txBody>
          </p:sp>
          <p:sp>
            <p:nvSpPr>
              <p:cNvPr id="24" name="Rectangle 23"/>
              <p:cNvSpPr/>
              <p:nvPr/>
            </p:nvSpPr>
            <p:spPr>
              <a:xfrm>
                <a:off x="6071049" y="2525848"/>
                <a:ext cx="1151301" cy="89804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RDDs</a:t>
                </a:r>
              </a:p>
            </p:txBody>
          </p:sp>
          <p:cxnSp>
            <p:nvCxnSpPr>
              <p:cNvPr id="40" name="Straight Arrow Connector 39"/>
              <p:cNvCxnSpPr>
                <a:stCxn id="17" idx="3"/>
                <a:endCxn id="24" idx="1"/>
              </p:cNvCxnSpPr>
              <p:nvPr/>
            </p:nvCxnSpPr>
            <p:spPr>
              <a:xfrm flipV="1">
                <a:off x="5484584" y="2974869"/>
                <a:ext cx="586466" cy="92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flipH="1">
                <a:off x="2298966" y="2077899"/>
                <a:ext cx="8238" cy="1952368"/>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829663" y="1998685"/>
                <a:ext cx="8238" cy="1952368"/>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538847" y="1385237"/>
                <a:ext cx="2092411" cy="477054"/>
              </a:xfrm>
              <a:prstGeom prst="rect">
                <a:avLst/>
              </a:prstGeom>
              <a:noFill/>
            </p:spPr>
            <p:txBody>
              <a:bodyPr wrap="square" rtlCol="0">
                <a:spAutoFit/>
              </a:bodyPr>
              <a:lstStyle/>
              <a:p>
                <a:r>
                  <a:rPr lang="en-US" sz="2500" dirty="0">
                    <a:solidFill>
                      <a:srgbClr val="FF0000"/>
                    </a:solidFill>
                  </a:rPr>
                  <a:t>Catalyst</a:t>
                </a:r>
              </a:p>
            </p:txBody>
          </p:sp>
          <p:cxnSp>
            <p:nvCxnSpPr>
              <p:cNvPr id="35" name="Straight Arrow Connector 34"/>
              <p:cNvCxnSpPr/>
              <p:nvPr/>
            </p:nvCxnSpPr>
            <p:spPr>
              <a:xfrm>
                <a:off x="4002361" y="2304008"/>
                <a:ext cx="0" cy="694511"/>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138943" y="2077899"/>
                <a:ext cx="2092411" cy="553998"/>
              </a:xfrm>
              <a:prstGeom prst="rect">
                <a:avLst/>
              </a:prstGeom>
              <a:noFill/>
            </p:spPr>
            <p:txBody>
              <a:bodyPr wrap="square" rtlCol="0">
                <a:spAutoFit/>
              </a:bodyPr>
              <a:lstStyle/>
              <a:p>
                <a:r>
                  <a:rPr lang="en-US" sz="1500" dirty="0"/>
                  <a:t>Series of Transformations</a:t>
                </a:r>
              </a:p>
            </p:txBody>
          </p:sp>
          <p:cxnSp>
            <p:nvCxnSpPr>
              <p:cNvPr id="46" name="Straight Arrow Connector 45"/>
              <p:cNvCxnSpPr>
                <a:endCxn id="15" idx="2"/>
              </p:cNvCxnSpPr>
              <p:nvPr/>
            </p:nvCxnSpPr>
            <p:spPr>
              <a:xfrm flipH="1" flipV="1">
                <a:off x="2968832" y="3336966"/>
                <a:ext cx="886476" cy="683099"/>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4002361" y="3310996"/>
                <a:ext cx="912209" cy="709069"/>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058597" y="3997804"/>
                <a:ext cx="1801569" cy="520543"/>
              </a:xfrm>
              <a:prstGeom prst="rect">
                <a:avLst/>
              </a:prstGeom>
              <a:noFill/>
            </p:spPr>
            <p:txBody>
              <a:bodyPr wrap="square" rtlCol="0">
                <a:spAutoFit/>
              </a:bodyPr>
              <a:lstStyle/>
              <a:p>
                <a:r>
                  <a:rPr lang="en-US" sz="1500" dirty="0"/>
                  <a:t>Abstractions of User Programs (Trees)</a:t>
                </a:r>
              </a:p>
            </p:txBody>
          </p:sp>
          <p:sp>
            <p:nvSpPr>
              <p:cNvPr id="56" name="TextBox 55"/>
              <p:cNvSpPr txBox="1"/>
              <p:nvPr/>
            </p:nvSpPr>
            <p:spPr>
              <a:xfrm>
                <a:off x="5996835" y="1760158"/>
                <a:ext cx="2092411" cy="477054"/>
              </a:xfrm>
              <a:prstGeom prst="rect">
                <a:avLst/>
              </a:prstGeom>
              <a:noFill/>
            </p:spPr>
            <p:txBody>
              <a:bodyPr wrap="square" rtlCol="0">
                <a:spAutoFit/>
              </a:bodyPr>
              <a:lstStyle/>
              <a:p>
                <a:r>
                  <a:rPr lang="en-US" sz="2500" dirty="0">
                    <a:solidFill>
                      <a:srgbClr val="FF0000"/>
                    </a:solidFill>
                  </a:rPr>
                  <a:t>Tungsten</a:t>
                </a:r>
              </a:p>
            </p:txBody>
          </p:sp>
        </p:grpSp>
        <p:sp>
          <p:nvSpPr>
            <p:cNvPr id="57" name="TextBox 56"/>
            <p:cNvSpPr txBox="1"/>
            <p:nvPr/>
          </p:nvSpPr>
          <p:spPr>
            <a:xfrm>
              <a:off x="1896583" y="1607425"/>
              <a:ext cx="2092411" cy="415498"/>
            </a:xfrm>
            <a:prstGeom prst="rect">
              <a:avLst/>
            </a:prstGeom>
            <a:noFill/>
          </p:spPr>
          <p:txBody>
            <a:bodyPr wrap="square" rtlCol="0">
              <a:spAutoFit/>
            </a:bodyPr>
            <a:lstStyle/>
            <a:p>
              <a:r>
                <a:rPr lang="en-US" sz="2100" dirty="0">
                  <a:solidFill>
                    <a:srgbClr val="FF0000"/>
                  </a:solidFill>
                </a:rPr>
                <a:t>User Programs</a:t>
              </a:r>
            </a:p>
          </p:txBody>
        </p:sp>
        <p:cxnSp>
          <p:nvCxnSpPr>
            <p:cNvPr id="28" name="Straight Arrow Connector 27"/>
            <p:cNvCxnSpPr>
              <a:endCxn id="17" idx="1"/>
            </p:cNvCxnSpPr>
            <p:nvPr/>
          </p:nvCxnSpPr>
          <p:spPr>
            <a:xfrm flipV="1">
              <a:off x="5064301" y="3067106"/>
              <a:ext cx="963880" cy="152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endCxn id="15" idx="1"/>
            </p:cNvCxnSpPr>
            <p:nvPr/>
          </p:nvCxnSpPr>
          <p:spPr>
            <a:xfrm flipV="1">
              <a:off x="3468319" y="3082400"/>
              <a:ext cx="410632" cy="6700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p:cNvCxnSpPr>
              <a:endCxn id="15" idx="1"/>
            </p:cNvCxnSpPr>
            <p:nvPr/>
          </p:nvCxnSpPr>
          <p:spPr>
            <a:xfrm>
              <a:off x="3468319" y="2706907"/>
              <a:ext cx="410632" cy="3754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Rounded Rectangle 8"/>
            <p:cNvSpPr/>
            <p:nvPr/>
          </p:nvSpPr>
          <p:spPr>
            <a:xfrm>
              <a:off x="1572622" y="877993"/>
              <a:ext cx="939115" cy="30248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Spark 2.x</a:t>
              </a:r>
            </a:p>
          </p:txBody>
        </p:sp>
      </p:grpSp>
      <p:sp>
        <p:nvSpPr>
          <p:cNvPr id="20" name="Rectangle 19"/>
          <p:cNvSpPr/>
          <p:nvPr/>
        </p:nvSpPr>
        <p:spPr>
          <a:xfrm>
            <a:off x="360043" y="5321151"/>
            <a:ext cx="1651791" cy="6542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SQL Query/DF API</a:t>
            </a:r>
          </a:p>
        </p:txBody>
      </p:sp>
      <p:sp>
        <p:nvSpPr>
          <p:cNvPr id="41" name="Rectangle 40"/>
          <p:cNvSpPr/>
          <p:nvPr/>
        </p:nvSpPr>
        <p:spPr>
          <a:xfrm>
            <a:off x="2451850" y="5321151"/>
            <a:ext cx="1651791" cy="654204"/>
          </a:xfrm>
          <a:prstGeom prst="rect">
            <a:avLst/>
          </a:prstGeom>
          <a:solidFill>
            <a:schemeClr val="accent3">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Query Plan</a:t>
            </a:r>
          </a:p>
        </p:txBody>
      </p:sp>
      <p:sp>
        <p:nvSpPr>
          <p:cNvPr id="42" name="Rectangle 41"/>
          <p:cNvSpPr/>
          <p:nvPr/>
        </p:nvSpPr>
        <p:spPr>
          <a:xfrm>
            <a:off x="4606740" y="5321151"/>
            <a:ext cx="1879797" cy="654204"/>
          </a:xfrm>
          <a:prstGeom prst="rect">
            <a:avLst/>
          </a:prstGeom>
          <a:solidFill>
            <a:schemeClr val="accent6">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Optimized Query Plan</a:t>
            </a:r>
          </a:p>
        </p:txBody>
      </p:sp>
      <p:sp>
        <p:nvSpPr>
          <p:cNvPr id="43" name="Rectangle 42"/>
          <p:cNvSpPr/>
          <p:nvPr/>
        </p:nvSpPr>
        <p:spPr>
          <a:xfrm>
            <a:off x="7021661" y="5314214"/>
            <a:ext cx="1879797" cy="6542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Code</a:t>
            </a:r>
          </a:p>
        </p:txBody>
      </p:sp>
      <p:sp>
        <p:nvSpPr>
          <p:cNvPr id="45" name="Rectangle 44"/>
          <p:cNvSpPr/>
          <p:nvPr/>
        </p:nvSpPr>
        <p:spPr>
          <a:xfrm>
            <a:off x="9478280" y="5314214"/>
            <a:ext cx="1879797" cy="6542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Execution</a:t>
            </a:r>
          </a:p>
        </p:txBody>
      </p:sp>
      <p:cxnSp>
        <p:nvCxnSpPr>
          <p:cNvPr id="47" name="Straight Arrow Connector 46"/>
          <p:cNvCxnSpPr/>
          <p:nvPr/>
        </p:nvCxnSpPr>
        <p:spPr>
          <a:xfrm flipV="1">
            <a:off x="1842071" y="5641977"/>
            <a:ext cx="609779" cy="9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p:nvPr/>
        </p:nvCxnSpPr>
        <p:spPr>
          <a:xfrm flipV="1">
            <a:off x="3988994" y="5661295"/>
            <a:ext cx="609779" cy="9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p:cNvCxnSpPr/>
          <p:nvPr/>
        </p:nvCxnSpPr>
        <p:spPr>
          <a:xfrm flipV="1">
            <a:off x="6421265" y="5646915"/>
            <a:ext cx="609779" cy="9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p:cNvCxnSpPr/>
          <p:nvPr/>
        </p:nvCxnSpPr>
        <p:spPr>
          <a:xfrm flipV="1">
            <a:off x="8868501" y="5628329"/>
            <a:ext cx="609779" cy="9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4526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1" grpId="0" animBg="1"/>
      <p:bldP spid="42" grpId="0" animBg="1"/>
      <p:bldP spid="43" grpId="0" animBg="1"/>
      <p:bldP spid="45"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a:t>Spark SQL Architecture</a:t>
            </a:r>
          </a:p>
        </p:txBody>
      </p:sp>
      <p:sp>
        <p:nvSpPr>
          <p:cNvPr id="2" name="TextBox 1"/>
          <p:cNvSpPr txBox="1"/>
          <p:nvPr/>
        </p:nvSpPr>
        <p:spPr>
          <a:xfrm>
            <a:off x="239004" y="708240"/>
            <a:ext cx="10708739" cy="6463308"/>
          </a:xfrm>
          <a:prstGeom prst="rect">
            <a:avLst/>
          </a:prstGeom>
          <a:noFill/>
        </p:spPr>
        <p:txBody>
          <a:bodyPr wrap="square" rtlCol="0">
            <a:spAutoFit/>
          </a:bodyPr>
          <a:lstStyle/>
          <a:p>
            <a:r>
              <a:rPr lang="en-US" b="1" dirty="0"/>
              <a:t>SQL, DataFrames </a:t>
            </a:r>
            <a:r>
              <a:rPr lang="en-US" dirty="0"/>
              <a:t>are high-level APIs. It means the user programs just describe what data operations are needed without specifying how to execute these operations.</a:t>
            </a:r>
          </a:p>
          <a:p>
            <a:endParaRPr lang="en-US" b="1" dirty="0"/>
          </a:p>
          <a:p>
            <a:r>
              <a:rPr lang="en-US" b="1" dirty="0"/>
              <a:t>Optimizer: </a:t>
            </a:r>
            <a:r>
              <a:rPr lang="en-US" dirty="0"/>
              <a:t>An optimizer can automatically find out the most efficient plan to execute a query.</a:t>
            </a:r>
          </a:p>
          <a:p>
            <a:endParaRPr lang="en-US" b="1" dirty="0"/>
          </a:p>
          <a:p>
            <a:r>
              <a:rPr lang="en-US" b="1" dirty="0"/>
              <a:t>Catalyst Optimizer:</a:t>
            </a:r>
          </a:p>
          <a:p>
            <a:pPr marL="742950" lvl="1" indent="-285750">
              <a:buFont typeface="Arial" panose="020B0604020202020204" pitchFamily="34" charset="0"/>
              <a:buChar char="•"/>
            </a:pPr>
            <a:r>
              <a:rPr lang="en-US" dirty="0"/>
              <a:t>Spark SQL is designed with Catalyst Optimizer which is based on functional programming of Scala. </a:t>
            </a:r>
          </a:p>
          <a:p>
            <a:pPr marL="742950" lvl="1" indent="-285750">
              <a:buFont typeface="Arial" panose="020B0604020202020204" pitchFamily="34" charset="0"/>
              <a:buChar char="•"/>
            </a:pPr>
            <a:r>
              <a:rPr lang="en-US" dirty="0"/>
              <a:t>Responsible to improve the performance of user programs (SQL Query/DataFrame APIs).</a:t>
            </a:r>
          </a:p>
          <a:p>
            <a:pPr marL="742950" lvl="1" indent="-285750">
              <a:buFont typeface="Arial" panose="020B0604020202020204" pitchFamily="34" charset="0"/>
              <a:buChar char="•"/>
            </a:pPr>
            <a:r>
              <a:rPr lang="en-US" dirty="0"/>
              <a:t>It converts a query plan into optimized query plan.</a:t>
            </a:r>
          </a:p>
          <a:p>
            <a:pPr marL="742950" lvl="1" indent="-285750">
              <a:buFont typeface="Arial" panose="020B0604020202020204" pitchFamily="34" charset="0"/>
              <a:buChar char="•"/>
            </a:pPr>
            <a:r>
              <a:rPr lang="en-US" dirty="0"/>
              <a:t>Two main Purpose:</a:t>
            </a:r>
          </a:p>
          <a:p>
            <a:pPr marL="1200150" lvl="2" indent="-285750">
              <a:buFont typeface="Wingdings" panose="05000000000000000000" pitchFamily="2" charset="2"/>
              <a:buChar char="ü"/>
            </a:pPr>
            <a:r>
              <a:rPr lang="en-US" dirty="0"/>
              <a:t>Add new optimization techniques to solve big data problems.</a:t>
            </a:r>
          </a:p>
          <a:p>
            <a:pPr marL="1200150" lvl="2" indent="-285750">
              <a:buFont typeface="Wingdings" panose="05000000000000000000" pitchFamily="2" charset="2"/>
              <a:buChar char="ü"/>
            </a:pPr>
            <a:r>
              <a:rPr lang="en-US" dirty="0"/>
              <a:t>Allows developers/spark community to implement and extend the optimizer with new features.</a:t>
            </a:r>
          </a:p>
          <a:p>
            <a:pPr marL="742950" lvl="1" indent="-285750">
              <a:buFont typeface="Arial" panose="020B0604020202020204" pitchFamily="34" charset="0"/>
              <a:buChar char="•"/>
            </a:pPr>
            <a:r>
              <a:rPr lang="en-US" dirty="0"/>
              <a:t>Offers both rule-based and cost-based optimization (Spark 2.0).</a:t>
            </a:r>
          </a:p>
          <a:p>
            <a:pPr marL="1200150" lvl="2" indent="-285750">
              <a:buFont typeface="Wingdings" panose="05000000000000000000" pitchFamily="2" charset="2"/>
              <a:buChar char="ü"/>
            </a:pPr>
            <a:r>
              <a:rPr lang="en-US" dirty="0"/>
              <a:t> Rule Based : How to execute the query from a set of defined rules.</a:t>
            </a:r>
          </a:p>
          <a:p>
            <a:pPr marL="1200150" lvl="2" indent="-285750">
              <a:buFont typeface="Wingdings" panose="05000000000000000000" pitchFamily="2" charset="2"/>
              <a:buChar char="ü"/>
            </a:pPr>
            <a:r>
              <a:rPr lang="en-US" dirty="0"/>
              <a:t>Cost-Based: Generates multiple execution plans and chose the lowest cost plan. </a:t>
            </a:r>
          </a:p>
          <a:p>
            <a:endParaRPr lang="en-US" b="1" dirty="0"/>
          </a:p>
          <a:p>
            <a:r>
              <a:rPr lang="en-US" b="1" dirty="0"/>
              <a:t>Tungsten Execution Engine: </a:t>
            </a:r>
          </a:p>
          <a:p>
            <a:pPr marL="742950" lvl="1" indent="-285750">
              <a:buFont typeface="Arial" panose="020B0604020202020204" pitchFamily="34" charset="0"/>
              <a:buChar char="•"/>
            </a:pPr>
            <a:r>
              <a:rPr lang="en-US" dirty="0"/>
              <a:t>Generates code and execute it in the cluster in the distributed fashion.</a:t>
            </a:r>
          </a:p>
          <a:p>
            <a:pPr marL="742950" lvl="1" indent="-285750">
              <a:buFont typeface="Arial" panose="020B0604020202020204" pitchFamily="34" charset="0"/>
              <a:buChar char="•"/>
            </a:pPr>
            <a:r>
              <a:rPr lang="en-US" dirty="0"/>
              <a:t>The engine builds upon ideas from modern compilers and MPP databases.</a:t>
            </a:r>
          </a:p>
          <a:p>
            <a:pPr lvl="3"/>
            <a:endParaRPr lang="en-US" dirty="0"/>
          </a:p>
          <a:p>
            <a:pPr lvl="3"/>
            <a:r>
              <a:rPr lang="en-US" dirty="0"/>
              <a:t>      </a:t>
            </a:r>
          </a:p>
          <a:p>
            <a:r>
              <a:rPr lang="en-US" b="1" dirty="0"/>
              <a:t>  </a:t>
            </a:r>
            <a:endParaRPr lang="en-US" dirty="0"/>
          </a:p>
          <a:p>
            <a:r>
              <a:rPr lang="en-US" dirty="0"/>
              <a:t> </a:t>
            </a:r>
          </a:p>
        </p:txBody>
      </p:sp>
    </p:spTree>
    <p:extLst>
      <p:ext uri="{BB962C8B-B14F-4D97-AF65-F5344CB8AC3E}">
        <p14:creationId xmlns:p14="http://schemas.microsoft.com/office/powerpoint/2010/main" val="391748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a:t>Trees: </a:t>
            </a:r>
            <a:r>
              <a:rPr lang="en-US" sz="4000" dirty="0"/>
              <a:t>Abstractions of Users Programs </a:t>
            </a:r>
          </a:p>
        </p:txBody>
      </p:sp>
      <p:pic>
        <p:nvPicPr>
          <p:cNvPr id="5" name="Picture 4"/>
          <p:cNvPicPr>
            <a:picLocks noChangeAspect="1"/>
          </p:cNvPicPr>
          <p:nvPr/>
        </p:nvPicPr>
        <p:blipFill rotWithShape="1">
          <a:blip r:embed="rId2"/>
          <a:srcRect r="50755"/>
          <a:stretch/>
        </p:blipFill>
        <p:spPr>
          <a:xfrm>
            <a:off x="8979858" y="1518317"/>
            <a:ext cx="2915418" cy="2779923"/>
          </a:xfrm>
          <a:prstGeom prst="rect">
            <a:avLst/>
          </a:prstGeom>
          <a:effectLst>
            <a:glow rad="139700">
              <a:schemeClr val="accent2">
                <a:satMod val="175000"/>
                <a:alpha val="40000"/>
              </a:schemeClr>
            </a:glow>
          </a:effectLst>
        </p:spPr>
      </p:pic>
      <p:pic>
        <p:nvPicPr>
          <p:cNvPr id="2" name="Picture 1"/>
          <p:cNvPicPr>
            <a:picLocks noChangeAspect="1"/>
          </p:cNvPicPr>
          <p:nvPr/>
        </p:nvPicPr>
        <p:blipFill>
          <a:blip r:embed="rId3"/>
          <a:stretch>
            <a:fillRect/>
          </a:stretch>
        </p:blipFill>
        <p:spPr>
          <a:xfrm>
            <a:off x="389142" y="1506482"/>
            <a:ext cx="3616023" cy="2675476"/>
          </a:xfrm>
          <a:prstGeom prst="rect">
            <a:avLst/>
          </a:prstGeom>
          <a:effectLst>
            <a:glow rad="139700">
              <a:schemeClr val="accent2">
                <a:satMod val="175000"/>
                <a:alpha val="40000"/>
              </a:schemeClr>
            </a:glow>
          </a:effectLst>
        </p:spPr>
      </p:pic>
      <p:sp>
        <p:nvSpPr>
          <p:cNvPr id="4" name="Right Arrow 3"/>
          <p:cNvSpPr/>
          <p:nvPr/>
        </p:nvSpPr>
        <p:spPr>
          <a:xfrm>
            <a:off x="4213075" y="2400907"/>
            <a:ext cx="1050130" cy="28008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TextBox 5"/>
          <p:cNvSpPr txBox="1"/>
          <p:nvPr/>
        </p:nvSpPr>
        <p:spPr>
          <a:xfrm>
            <a:off x="4139709" y="1754576"/>
            <a:ext cx="1392583" cy="646331"/>
          </a:xfrm>
          <a:prstGeom prst="rect">
            <a:avLst/>
          </a:prstGeom>
          <a:noFill/>
        </p:spPr>
        <p:txBody>
          <a:bodyPr wrap="square" rtlCol="0">
            <a:spAutoFit/>
          </a:bodyPr>
          <a:lstStyle/>
          <a:p>
            <a:r>
              <a:rPr lang="en-US" i="1" dirty="0">
                <a:solidFill>
                  <a:srgbClr val="FF0000"/>
                </a:solidFill>
              </a:rPr>
              <a:t>Identify Expressions</a:t>
            </a:r>
          </a:p>
        </p:txBody>
      </p:sp>
      <p:sp>
        <p:nvSpPr>
          <p:cNvPr id="8" name="TextBox 7"/>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pic>
        <p:nvPicPr>
          <p:cNvPr id="10" name="Picture 9"/>
          <p:cNvPicPr>
            <a:picLocks noChangeAspect="1"/>
          </p:cNvPicPr>
          <p:nvPr/>
        </p:nvPicPr>
        <p:blipFill rotWithShape="1">
          <a:blip r:embed="rId2"/>
          <a:srcRect l="49797"/>
          <a:stretch/>
        </p:blipFill>
        <p:spPr>
          <a:xfrm>
            <a:off x="5532292" y="1506482"/>
            <a:ext cx="2972147" cy="2779923"/>
          </a:xfrm>
          <a:prstGeom prst="rect">
            <a:avLst/>
          </a:prstGeom>
          <a:effectLst>
            <a:glow rad="139700">
              <a:schemeClr val="accent2">
                <a:satMod val="175000"/>
                <a:alpha val="40000"/>
              </a:schemeClr>
            </a:glow>
          </a:effectLst>
        </p:spPr>
      </p:pic>
    </p:spTree>
    <p:extLst>
      <p:ext uri="{BB962C8B-B14F-4D97-AF65-F5344CB8AC3E}">
        <p14:creationId xmlns:p14="http://schemas.microsoft.com/office/powerpoint/2010/main" val="262181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a:t>Query Plan</a:t>
            </a:r>
            <a:endParaRPr lang="en-US" sz="4000" dirty="0"/>
          </a:p>
        </p:txBody>
      </p:sp>
      <p:sp>
        <p:nvSpPr>
          <p:cNvPr id="50" name="TextBox 49"/>
          <p:cNvSpPr txBox="1"/>
          <p:nvPr/>
        </p:nvSpPr>
        <p:spPr>
          <a:xfrm>
            <a:off x="209002" y="686266"/>
            <a:ext cx="9371603" cy="553998"/>
          </a:xfrm>
          <a:prstGeom prst="rect">
            <a:avLst/>
          </a:prstGeom>
          <a:noFill/>
        </p:spPr>
        <p:txBody>
          <a:bodyPr wrap="square" rtlCol="0">
            <a:spAutoFit/>
          </a:bodyPr>
          <a:lstStyle/>
          <a:p>
            <a:r>
              <a:rPr lang="en-US" sz="1500" dirty="0"/>
              <a:t>Describe data operation like aggregates, joins, filters etc. and these operations essentially generate a new dataset based on a input dataset.</a:t>
            </a:r>
          </a:p>
        </p:txBody>
      </p:sp>
      <p:pic>
        <p:nvPicPr>
          <p:cNvPr id="7" name="Picture 6"/>
          <p:cNvPicPr>
            <a:picLocks noChangeAspect="1"/>
          </p:cNvPicPr>
          <p:nvPr/>
        </p:nvPicPr>
        <p:blipFill rotWithShape="1">
          <a:blip r:embed="rId2"/>
          <a:srcRect t="15788"/>
          <a:stretch/>
        </p:blipFill>
        <p:spPr>
          <a:xfrm>
            <a:off x="1882948" y="1680519"/>
            <a:ext cx="4735768" cy="3603236"/>
          </a:xfrm>
          <a:prstGeom prst="rect">
            <a:avLst/>
          </a:prstGeom>
          <a:effectLst>
            <a:glow rad="139700">
              <a:schemeClr val="accent2">
                <a:satMod val="175000"/>
                <a:alpha val="40000"/>
              </a:schemeClr>
            </a:glow>
          </a:effectLst>
        </p:spPr>
      </p:pic>
      <p:sp>
        <p:nvSpPr>
          <p:cNvPr id="5" name="TextBox 4"/>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spTree>
    <p:extLst>
      <p:ext uri="{BB962C8B-B14F-4D97-AF65-F5344CB8AC3E}">
        <p14:creationId xmlns:p14="http://schemas.microsoft.com/office/powerpoint/2010/main" val="24257535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a:t>Query Plan</a:t>
            </a:r>
            <a:endParaRPr lang="en-US" sz="4000" dirty="0"/>
          </a:p>
        </p:txBody>
      </p:sp>
      <p:pic>
        <p:nvPicPr>
          <p:cNvPr id="2" name="Picture 1"/>
          <p:cNvPicPr>
            <a:picLocks noChangeAspect="1"/>
          </p:cNvPicPr>
          <p:nvPr/>
        </p:nvPicPr>
        <p:blipFill rotWithShape="1">
          <a:blip r:embed="rId2"/>
          <a:srcRect t="1301"/>
          <a:stretch/>
        </p:blipFill>
        <p:spPr>
          <a:xfrm>
            <a:off x="683740" y="1054444"/>
            <a:ext cx="9648310" cy="4543939"/>
          </a:xfrm>
          <a:prstGeom prst="rect">
            <a:avLst/>
          </a:prstGeom>
          <a:effectLst>
            <a:glow rad="139700">
              <a:schemeClr val="accent2">
                <a:satMod val="175000"/>
                <a:alpha val="40000"/>
              </a:schemeClr>
            </a:glow>
          </a:effectLst>
        </p:spPr>
      </p:pic>
      <p:pic>
        <p:nvPicPr>
          <p:cNvPr id="4" name="Picture 3"/>
          <p:cNvPicPr>
            <a:picLocks noChangeAspect="1"/>
          </p:cNvPicPr>
          <p:nvPr/>
        </p:nvPicPr>
        <p:blipFill>
          <a:blip r:embed="rId3"/>
          <a:stretch>
            <a:fillRect/>
          </a:stretch>
        </p:blipFill>
        <p:spPr>
          <a:xfrm>
            <a:off x="864458" y="1120346"/>
            <a:ext cx="2397726" cy="715663"/>
          </a:xfrm>
          <a:prstGeom prst="rect">
            <a:avLst/>
          </a:prstGeom>
        </p:spPr>
      </p:pic>
      <p:sp>
        <p:nvSpPr>
          <p:cNvPr id="5" name="TextBox 4"/>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spTree>
    <p:extLst>
      <p:ext uri="{BB962C8B-B14F-4D97-AF65-F5344CB8AC3E}">
        <p14:creationId xmlns:p14="http://schemas.microsoft.com/office/powerpoint/2010/main" val="30728507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a:t>Logical Query Plan</a:t>
            </a:r>
            <a:endParaRPr lang="en-US" sz="4000" dirty="0"/>
          </a:p>
        </p:txBody>
      </p:sp>
      <p:sp>
        <p:nvSpPr>
          <p:cNvPr id="4" name="TextBox 3"/>
          <p:cNvSpPr txBox="1"/>
          <p:nvPr/>
        </p:nvSpPr>
        <p:spPr>
          <a:xfrm>
            <a:off x="354228" y="774357"/>
            <a:ext cx="3846887" cy="369332"/>
          </a:xfrm>
          <a:prstGeom prst="rect">
            <a:avLst/>
          </a:prstGeom>
          <a:noFill/>
        </p:spPr>
        <p:txBody>
          <a:bodyPr wrap="none" rtlCol="0">
            <a:spAutoFit/>
          </a:bodyPr>
          <a:lstStyle/>
          <a:p>
            <a:r>
              <a:rPr lang="en-US" dirty="0"/>
              <a:t>2 types -  Logical Plan and Physical Plan</a:t>
            </a:r>
          </a:p>
        </p:txBody>
      </p:sp>
      <p:pic>
        <p:nvPicPr>
          <p:cNvPr id="5" name="Picture 4"/>
          <p:cNvPicPr>
            <a:picLocks noChangeAspect="1"/>
          </p:cNvPicPr>
          <p:nvPr/>
        </p:nvPicPr>
        <p:blipFill rotWithShape="1">
          <a:blip r:embed="rId2"/>
          <a:srcRect t="13743"/>
          <a:stretch/>
        </p:blipFill>
        <p:spPr>
          <a:xfrm>
            <a:off x="757880" y="1499286"/>
            <a:ext cx="9440562" cy="4403363"/>
          </a:xfrm>
          <a:prstGeom prst="rect">
            <a:avLst/>
          </a:prstGeom>
          <a:effectLst>
            <a:glow rad="139700">
              <a:schemeClr val="accent2">
                <a:satMod val="175000"/>
                <a:alpha val="40000"/>
              </a:schemeClr>
            </a:glow>
          </a:effectLst>
        </p:spPr>
      </p:pic>
      <p:pic>
        <p:nvPicPr>
          <p:cNvPr id="2" name="Picture 1"/>
          <p:cNvPicPr>
            <a:picLocks noChangeAspect="1"/>
          </p:cNvPicPr>
          <p:nvPr/>
        </p:nvPicPr>
        <p:blipFill>
          <a:blip r:embed="rId3"/>
          <a:stretch>
            <a:fillRect/>
          </a:stretch>
        </p:blipFill>
        <p:spPr>
          <a:xfrm>
            <a:off x="1363271" y="1499286"/>
            <a:ext cx="914400" cy="361950"/>
          </a:xfrm>
          <a:prstGeom prst="rect">
            <a:avLst/>
          </a:prstGeom>
        </p:spPr>
      </p:pic>
      <p:sp>
        <p:nvSpPr>
          <p:cNvPr id="6" name="TextBox 5"/>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spTree>
    <p:extLst>
      <p:ext uri="{BB962C8B-B14F-4D97-AF65-F5344CB8AC3E}">
        <p14:creationId xmlns:p14="http://schemas.microsoft.com/office/powerpoint/2010/main" val="1168010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a:t>Physical Query Plan</a:t>
            </a:r>
            <a:endParaRPr lang="en-US" sz="4000" dirty="0"/>
          </a:p>
        </p:txBody>
      </p:sp>
      <p:pic>
        <p:nvPicPr>
          <p:cNvPr id="2" name="Picture 1"/>
          <p:cNvPicPr>
            <a:picLocks noChangeAspect="1"/>
          </p:cNvPicPr>
          <p:nvPr/>
        </p:nvPicPr>
        <p:blipFill rotWithShape="1">
          <a:blip r:embed="rId2"/>
          <a:srcRect t="14182"/>
          <a:stretch/>
        </p:blipFill>
        <p:spPr>
          <a:xfrm>
            <a:off x="140044" y="1202725"/>
            <a:ext cx="9646508" cy="4445008"/>
          </a:xfrm>
          <a:prstGeom prst="rect">
            <a:avLst/>
          </a:prstGeom>
          <a:effectLst>
            <a:glow rad="139700">
              <a:schemeClr val="accent2">
                <a:satMod val="175000"/>
                <a:alpha val="40000"/>
              </a:schemeClr>
            </a:glow>
          </a:effectLst>
        </p:spPr>
      </p:pic>
      <p:pic>
        <p:nvPicPr>
          <p:cNvPr id="4" name="Picture 3"/>
          <p:cNvPicPr>
            <a:picLocks noChangeAspect="1"/>
          </p:cNvPicPr>
          <p:nvPr/>
        </p:nvPicPr>
        <p:blipFill>
          <a:blip r:embed="rId3"/>
          <a:stretch>
            <a:fillRect/>
          </a:stretch>
        </p:blipFill>
        <p:spPr>
          <a:xfrm>
            <a:off x="487191" y="1202725"/>
            <a:ext cx="1019175" cy="438150"/>
          </a:xfrm>
          <a:prstGeom prst="rect">
            <a:avLst/>
          </a:prstGeom>
        </p:spPr>
      </p:pic>
      <p:sp>
        <p:nvSpPr>
          <p:cNvPr id="5" name="TextBox 4"/>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spTree>
    <p:extLst>
      <p:ext uri="{BB962C8B-B14F-4D97-AF65-F5344CB8AC3E}">
        <p14:creationId xmlns:p14="http://schemas.microsoft.com/office/powerpoint/2010/main" val="39756291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a:t>Transform</a:t>
            </a:r>
            <a:endParaRPr lang="en-US" sz="4000" dirty="0"/>
          </a:p>
        </p:txBody>
      </p:sp>
      <p:pic>
        <p:nvPicPr>
          <p:cNvPr id="6" name="Picture 5"/>
          <p:cNvPicPr>
            <a:picLocks noChangeAspect="1"/>
          </p:cNvPicPr>
          <p:nvPr/>
        </p:nvPicPr>
        <p:blipFill rotWithShape="1">
          <a:blip r:embed="rId2"/>
          <a:srcRect r="51887"/>
          <a:stretch/>
        </p:blipFill>
        <p:spPr>
          <a:xfrm>
            <a:off x="477795" y="1494828"/>
            <a:ext cx="4748324" cy="3094981"/>
          </a:xfrm>
          <a:prstGeom prst="rect">
            <a:avLst/>
          </a:prstGeom>
          <a:effectLst>
            <a:glow rad="139700">
              <a:schemeClr val="accent2">
                <a:satMod val="175000"/>
                <a:alpha val="40000"/>
              </a:schemeClr>
            </a:glow>
          </a:effectLst>
        </p:spPr>
      </p:pic>
      <p:sp>
        <p:nvSpPr>
          <p:cNvPr id="4" name="TextBox 3"/>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sp>
        <p:nvSpPr>
          <p:cNvPr id="2" name="TextBox 1"/>
          <p:cNvSpPr txBox="1"/>
          <p:nvPr/>
        </p:nvSpPr>
        <p:spPr>
          <a:xfrm>
            <a:off x="477795" y="848497"/>
            <a:ext cx="7591950" cy="646331"/>
          </a:xfrm>
          <a:prstGeom prst="rect">
            <a:avLst/>
          </a:prstGeom>
          <a:noFill/>
        </p:spPr>
        <p:txBody>
          <a:bodyPr wrap="none" rtlCol="0">
            <a:spAutoFit/>
          </a:bodyPr>
          <a:lstStyle/>
          <a:p>
            <a:r>
              <a:rPr lang="en-US" dirty="0"/>
              <a:t>A Transform is a function associated with every tree to implement a single rule.</a:t>
            </a:r>
          </a:p>
          <a:p>
            <a:endParaRPr lang="en-US" dirty="0"/>
          </a:p>
        </p:txBody>
      </p:sp>
      <p:pic>
        <p:nvPicPr>
          <p:cNvPr id="7" name="Picture 6"/>
          <p:cNvPicPr>
            <a:picLocks noChangeAspect="1"/>
          </p:cNvPicPr>
          <p:nvPr/>
        </p:nvPicPr>
        <p:blipFill rotWithShape="1">
          <a:blip r:embed="rId2"/>
          <a:srcRect l="45942" r="31043" b="33101"/>
          <a:stretch/>
        </p:blipFill>
        <p:spPr>
          <a:xfrm>
            <a:off x="5512248" y="2007072"/>
            <a:ext cx="2271368" cy="2070493"/>
          </a:xfrm>
          <a:prstGeom prst="rect">
            <a:avLst/>
          </a:prstGeom>
          <a:effectLst>
            <a:glow rad="139700">
              <a:schemeClr val="accent2">
                <a:satMod val="175000"/>
                <a:alpha val="40000"/>
              </a:schemeClr>
            </a:glow>
          </a:effectLst>
        </p:spPr>
      </p:pic>
      <p:pic>
        <p:nvPicPr>
          <p:cNvPr id="5" name="Picture 4"/>
          <p:cNvPicPr>
            <a:picLocks noChangeAspect="1"/>
          </p:cNvPicPr>
          <p:nvPr/>
        </p:nvPicPr>
        <p:blipFill>
          <a:blip r:embed="rId3"/>
          <a:stretch>
            <a:fillRect/>
          </a:stretch>
        </p:blipFill>
        <p:spPr>
          <a:xfrm>
            <a:off x="4917731" y="2251533"/>
            <a:ext cx="308388" cy="381000"/>
          </a:xfrm>
          <a:prstGeom prst="rect">
            <a:avLst/>
          </a:prstGeom>
        </p:spPr>
      </p:pic>
      <p:pic>
        <p:nvPicPr>
          <p:cNvPr id="8" name="Picture 7"/>
          <p:cNvPicPr>
            <a:picLocks noChangeAspect="1"/>
          </p:cNvPicPr>
          <p:nvPr/>
        </p:nvPicPr>
        <p:blipFill>
          <a:blip r:embed="rId4"/>
          <a:stretch>
            <a:fillRect/>
          </a:stretch>
        </p:blipFill>
        <p:spPr>
          <a:xfrm>
            <a:off x="5512248" y="3420340"/>
            <a:ext cx="361950" cy="657225"/>
          </a:xfrm>
          <a:prstGeom prst="rect">
            <a:avLst/>
          </a:prstGeom>
        </p:spPr>
      </p:pic>
      <p:pic>
        <p:nvPicPr>
          <p:cNvPr id="9" name="Picture 8"/>
          <p:cNvPicPr>
            <a:picLocks noChangeAspect="1"/>
          </p:cNvPicPr>
          <p:nvPr/>
        </p:nvPicPr>
        <p:blipFill rotWithShape="1">
          <a:blip r:embed="rId2"/>
          <a:srcRect l="64417" r="-1"/>
          <a:stretch/>
        </p:blipFill>
        <p:spPr>
          <a:xfrm>
            <a:off x="8069745" y="1494827"/>
            <a:ext cx="3511784" cy="3094981"/>
          </a:xfrm>
          <a:prstGeom prst="rect">
            <a:avLst/>
          </a:prstGeom>
          <a:effectLst>
            <a:glow rad="139700">
              <a:schemeClr val="accent2">
                <a:satMod val="175000"/>
                <a:alpha val="40000"/>
              </a:schemeClr>
            </a:glow>
          </a:effectLst>
        </p:spPr>
      </p:pic>
      <p:pic>
        <p:nvPicPr>
          <p:cNvPr id="11" name="Picture 10"/>
          <p:cNvPicPr>
            <a:picLocks noChangeAspect="1"/>
          </p:cNvPicPr>
          <p:nvPr/>
        </p:nvPicPr>
        <p:blipFill>
          <a:blip r:embed="rId4"/>
          <a:stretch>
            <a:fillRect/>
          </a:stretch>
        </p:blipFill>
        <p:spPr>
          <a:xfrm>
            <a:off x="8069745" y="1907220"/>
            <a:ext cx="361950" cy="657225"/>
          </a:xfrm>
          <a:prstGeom prst="rect">
            <a:avLst/>
          </a:prstGeom>
        </p:spPr>
      </p:pic>
      <p:pic>
        <p:nvPicPr>
          <p:cNvPr id="12" name="Picture 11"/>
          <p:cNvPicPr>
            <a:picLocks noChangeAspect="1"/>
          </p:cNvPicPr>
          <p:nvPr/>
        </p:nvPicPr>
        <p:blipFill>
          <a:blip r:embed="rId5"/>
          <a:stretch>
            <a:fillRect/>
          </a:stretch>
        </p:blipFill>
        <p:spPr>
          <a:xfrm>
            <a:off x="3076057" y="4877055"/>
            <a:ext cx="7143750" cy="1333500"/>
          </a:xfrm>
          <a:prstGeom prst="rect">
            <a:avLst/>
          </a:prstGeom>
          <a:ln>
            <a:solidFill>
              <a:schemeClr val="tx1"/>
            </a:solidFill>
          </a:ln>
        </p:spPr>
      </p:pic>
      <p:cxnSp>
        <p:nvCxnSpPr>
          <p:cNvPr id="14" name="Straight Arrow Connector 13"/>
          <p:cNvCxnSpPr>
            <a:stCxn id="12" idx="0"/>
            <a:endCxn id="7" idx="2"/>
          </p:cNvCxnSpPr>
          <p:nvPr/>
        </p:nvCxnSpPr>
        <p:spPr>
          <a:xfrm flipV="1">
            <a:off x="6647932" y="4077565"/>
            <a:ext cx="0" cy="7994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043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a:solidFill>
                  <a:schemeClr val="tx1"/>
                </a:solidFill>
              </a:rPr>
              <a:t>Spark Components</a:t>
            </a:r>
          </a:p>
        </p:txBody>
      </p:sp>
    </p:spTree>
    <p:extLst>
      <p:ext uri="{BB962C8B-B14F-4D97-AF65-F5344CB8AC3E}">
        <p14:creationId xmlns:p14="http://schemas.microsoft.com/office/powerpoint/2010/main" val="173508610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a:t>Transform</a:t>
            </a:r>
            <a:endParaRPr lang="en-US" sz="4000" dirty="0"/>
          </a:p>
        </p:txBody>
      </p:sp>
      <p:sp>
        <p:nvSpPr>
          <p:cNvPr id="7" name="TextBox 6"/>
          <p:cNvSpPr txBox="1"/>
          <p:nvPr/>
        </p:nvSpPr>
        <p:spPr>
          <a:xfrm>
            <a:off x="4380338" y="767479"/>
            <a:ext cx="3371090" cy="477054"/>
          </a:xfrm>
          <a:prstGeom prst="rect">
            <a:avLst/>
          </a:prstGeom>
          <a:noFill/>
        </p:spPr>
        <p:txBody>
          <a:bodyPr wrap="square" rtlCol="0">
            <a:spAutoFit/>
          </a:bodyPr>
          <a:lstStyle/>
          <a:p>
            <a:r>
              <a:rPr lang="en-US" sz="2500" dirty="0">
                <a:solidFill>
                  <a:srgbClr val="FF0000"/>
                </a:solidFill>
              </a:rPr>
              <a:t>Predicate Pushdown</a:t>
            </a:r>
          </a:p>
        </p:txBody>
      </p:sp>
      <p:grpSp>
        <p:nvGrpSpPr>
          <p:cNvPr id="11" name="Group 10"/>
          <p:cNvGrpSpPr/>
          <p:nvPr/>
        </p:nvGrpSpPr>
        <p:grpSpPr>
          <a:xfrm>
            <a:off x="1457793" y="1317902"/>
            <a:ext cx="8734831" cy="4470502"/>
            <a:chOff x="1474571" y="1326291"/>
            <a:chExt cx="7936353" cy="3571875"/>
          </a:xfrm>
        </p:grpSpPr>
        <p:pic>
          <p:nvPicPr>
            <p:cNvPr id="2" name="Picture 1"/>
            <p:cNvPicPr>
              <a:picLocks noChangeAspect="1"/>
            </p:cNvPicPr>
            <p:nvPr/>
          </p:nvPicPr>
          <p:blipFill rotWithShape="1">
            <a:blip r:embed="rId2"/>
            <a:srcRect l="2889" t="21548"/>
            <a:stretch/>
          </p:blipFill>
          <p:spPr>
            <a:xfrm>
              <a:off x="1474572" y="1326291"/>
              <a:ext cx="7936351" cy="3571875"/>
            </a:xfrm>
            <a:prstGeom prst="rect">
              <a:avLst/>
            </a:prstGeom>
            <a:effectLst>
              <a:glow rad="139700">
                <a:schemeClr val="accent2">
                  <a:satMod val="175000"/>
                  <a:alpha val="40000"/>
                </a:schemeClr>
              </a:glow>
            </a:effectLst>
          </p:spPr>
        </p:pic>
        <p:pic>
          <p:nvPicPr>
            <p:cNvPr id="6" name="Picture 5"/>
            <p:cNvPicPr>
              <a:picLocks noChangeAspect="1"/>
            </p:cNvPicPr>
            <p:nvPr/>
          </p:nvPicPr>
          <p:blipFill>
            <a:blip r:embed="rId3"/>
            <a:stretch>
              <a:fillRect/>
            </a:stretch>
          </p:blipFill>
          <p:spPr>
            <a:xfrm>
              <a:off x="9163274" y="4707666"/>
              <a:ext cx="247650" cy="190500"/>
            </a:xfrm>
            <a:prstGeom prst="rect">
              <a:avLst/>
            </a:prstGeom>
          </p:spPr>
        </p:pic>
        <p:pic>
          <p:nvPicPr>
            <p:cNvPr id="8" name="Picture 7"/>
            <p:cNvPicPr>
              <a:picLocks noChangeAspect="1"/>
            </p:cNvPicPr>
            <p:nvPr/>
          </p:nvPicPr>
          <p:blipFill>
            <a:blip r:embed="rId4"/>
            <a:stretch>
              <a:fillRect/>
            </a:stretch>
          </p:blipFill>
          <p:spPr>
            <a:xfrm>
              <a:off x="1474571" y="4656794"/>
              <a:ext cx="340294" cy="226036"/>
            </a:xfrm>
            <a:prstGeom prst="rect">
              <a:avLst/>
            </a:prstGeom>
          </p:spPr>
        </p:pic>
      </p:grpSp>
      <p:sp>
        <p:nvSpPr>
          <p:cNvPr id="9" name="TextBox 8"/>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spTree>
    <p:extLst>
      <p:ext uri="{BB962C8B-B14F-4D97-AF65-F5344CB8AC3E}">
        <p14:creationId xmlns:p14="http://schemas.microsoft.com/office/powerpoint/2010/main" val="156794887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a:t>Transform</a:t>
            </a:r>
            <a:endParaRPr lang="en-US" sz="4000" dirty="0"/>
          </a:p>
        </p:txBody>
      </p:sp>
      <p:sp>
        <p:nvSpPr>
          <p:cNvPr id="7" name="TextBox 6"/>
          <p:cNvSpPr txBox="1"/>
          <p:nvPr/>
        </p:nvSpPr>
        <p:spPr>
          <a:xfrm>
            <a:off x="4044779" y="691978"/>
            <a:ext cx="2759675" cy="477054"/>
          </a:xfrm>
          <a:prstGeom prst="rect">
            <a:avLst/>
          </a:prstGeom>
          <a:noFill/>
        </p:spPr>
        <p:txBody>
          <a:bodyPr wrap="square" rtlCol="0">
            <a:spAutoFit/>
          </a:bodyPr>
          <a:lstStyle/>
          <a:p>
            <a:r>
              <a:rPr lang="en-US" sz="2500" dirty="0">
                <a:solidFill>
                  <a:srgbClr val="FF0000"/>
                </a:solidFill>
              </a:rPr>
              <a:t>Constant Folding</a:t>
            </a:r>
          </a:p>
        </p:txBody>
      </p:sp>
      <p:grpSp>
        <p:nvGrpSpPr>
          <p:cNvPr id="4" name="Group 3"/>
          <p:cNvGrpSpPr/>
          <p:nvPr/>
        </p:nvGrpSpPr>
        <p:grpSpPr>
          <a:xfrm>
            <a:off x="1367480" y="1359242"/>
            <a:ext cx="8484973" cy="4316628"/>
            <a:chOff x="1639330" y="1474572"/>
            <a:chExt cx="7842936" cy="3575735"/>
          </a:xfrm>
        </p:grpSpPr>
        <p:pic>
          <p:nvPicPr>
            <p:cNvPr id="5" name="Picture 4"/>
            <p:cNvPicPr>
              <a:picLocks noChangeAspect="1"/>
            </p:cNvPicPr>
            <p:nvPr/>
          </p:nvPicPr>
          <p:blipFill rotWithShape="1">
            <a:blip r:embed="rId2"/>
            <a:srcRect l="3356" t="10618"/>
            <a:stretch/>
          </p:blipFill>
          <p:spPr>
            <a:xfrm>
              <a:off x="1639330" y="1474572"/>
              <a:ext cx="7842936" cy="3575735"/>
            </a:xfrm>
            <a:prstGeom prst="rect">
              <a:avLst/>
            </a:prstGeom>
            <a:effectLst>
              <a:glow rad="139700">
                <a:schemeClr val="accent2">
                  <a:satMod val="175000"/>
                  <a:alpha val="40000"/>
                </a:schemeClr>
              </a:glow>
            </a:effectLst>
          </p:spPr>
        </p:pic>
        <p:pic>
          <p:nvPicPr>
            <p:cNvPr id="2" name="Picture 1"/>
            <p:cNvPicPr>
              <a:picLocks noChangeAspect="1"/>
            </p:cNvPicPr>
            <p:nvPr/>
          </p:nvPicPr>
          <p:blipFill>
            <a:blip r:embed="rId3"/>
            <a:stretch>
              <a:fillRect/>
            </a:stretch>
          </p:blipFill>
          <p:spPr>
            <a:xfrm>
              <a:off x="9158416" y="4812182"/>
              <a:ext cx="323850" cy="238125"/>
            </a:xfrm>
            <a:prstGeom prst="rect">
              <a:avLst/>
            </a:prstGeom>
          </p:spPr>
        </p:pic>
      </p:grpSp>
      <p:sp>
        <p:nvSpPr>
          <p:cNvPr id="6" name="TextBox 5"/>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spTree>
    <p:extLst>
      <p:ext uri="{BB962C8B-B14F-4D97-AF65-F5344CB8AC3E}">
        <p14:creationId xmlns:p14="http://schemas.microsoft.com/office/powerpoint/2010/main" val="25969579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a:t>Transform</a:t>
            </a:r>
            <a:endParaRPr lang="en-US" sz="4000" dirty="0"/>
          </a:p>
        </p:txBody>
      </p:sp>
      <p:sp>
        <p:nvSpPr>
          <p:cNvPr id="7" name="TextBox 6"/>
          <p:cNvSpPr txBox="1"/>
          <p:nvPr/>
        </p:nvSpPr>
        <p:spPr>
          <a:xfrm>
            <a:off x="4003590" y="643671"/>
            <a:ext cx="2759675" cy="477054"/>
          </a:xfrm>
          <a:prstGeom prst="rect">
            <a:avLst/>
          </a:prstGeom>
          <a:noFill/>
        </p:spPr>
        <p:txBody>
          <a:bodyPr wrap="square" rtlCol="0">
            <a:spAutoFit/>
          </a:bodyPr>
          <a:lstStyle/>
          <a:p>
            <a:r>
              <a:rPr lang="en-US" sz="2500" dirty="0">
                <a:solidFill>
                  <a:srgbClr val="FF0000"/>
                </a:solidFill>
              </a:rPr>
              <a:t>Column Pruning</a:t>
            </a:r>
          </a:p>
        </p:txBody>
      </p:sp>
      <p:grpSp>
        <p:nvGrpSpPr>
          <p:cNvPr id="6" name="Group 5"/>
          <p:cNvGrpSpPr/>
          <p:nvPr/>
        </p:nvGrpSpPr>
        <p:grpSpPr>
          <a:xfrm>
            <a:off x="1363071" y="1250780"/>
            <a:ext cx="8505859" cy="4869934"/>
            <a:chOff x="1293340" y="1061310"/>
            <a:chExt cx="7923255" cy="4610100"/>
          </a:xfrm>
        </p:grpSpPr>
        <p:pic>
          <p:nvPicPr>
            <p:cNvPr id="2" name="Picture 1"/>
            <p:cNvPicPr>
              <a:picLocks noChangeAspect="1"/>
            </p:cNvPicPr>
            <p:nvPr/>
          </p:nvPicPr>
          <p:blipFill rotWithShape="1">
            <a:blip r:embed="rId2"/>
            <a:srcRect l="4166"/>
            <a:stretch/>
          </p:blipFill>
          <p:spPr>
            <a:xfrm>
              <a:off x="1293340" y="1061310"/>
              <a:ext cx="7923255" cy="4610100"/>
            </a:xfrm>
            <a:prstGeom prst="rect">
              <a:avLst/>
            </a:prstGeom>
            <a:effectLst>
              <a:glow rad="139700">
                <a:schemeClr val="accent2">
                  <a:satMod val="175000"/>
                  <a:alpha val="40000"/>
                </a:schemeClr>
              </a:glow>
            </a:effectLst>
          </p:spPr>
        </p:pic>
        <p:pic>
          <p:nvPicPr>
            <p:cNvPr id="4" name="Picture 3"/>
            <p:cNvPicPr>
              <a:picLocks noChangeAspect="1"/>
            </p:cNvPicPr>
            <p:nvPr/>
          </p:nvPicPr>
          <p:blipFill>
            <a:blip r:embed="rId3"/>
            <a:stretch>
              <a:fillRect/>
            </a:stretch>
          </p:blipFill>
          <p:spPr>
            <a:xfrm>
              <a:off x="8856705" y="5379309"/>
              <a:ext cx="228600" cy="276006"/>
            </a:xfrm>
            <a:prstGeom prst="rect">
              <a:avLst/>
            </a:prstGeom>
          </p:spPr>
        </p:pic>
        <p:pic>
          <p:nvPicPr>
            <p:cNvPr id="5" name="Picture 4"/>
            <p:cNvPicPr>
              <a:picLocks noChangeAspect="1"/>
            </p:cNvPicPr>
            <p:nvPr/>
          </p:nvPicPr>
          <p:blipFill rotWithShape="1">
            <a:blip r:embed="rId4"/>
            <a:srcRect r="4348"/>
            <a:stretch/>
          </p:blipFill>
          <p:spPr>
            <a:xfrm>
              <a:off x="1293340" y="1213315"/>
              <a:ext cx="4794422" cy="870509"/>
            </a:xfrm>
            <a:prstGeom prst="rect">
              <a:avLst/>
            </a:prstGeom>
          </p:spPr>
        </p:pic>
      </p:grpSp>
      <p:sp>
        <p:nvSpPr>
          <p:cNvPr id="8" name="TextBox 7"/>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spTree>
    <p:extLst>
      <p:ext uri="{BB962C8B-B14F-4D97-AF65-F5344CB8AC3E}">
        <p14:creationId xmlns:p14="http://schemas.microsoft.com/office/powerpoint/2010/main" val="19022226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1978" y="1788977"/>
            <a:ext cx="4901512" cy="3554819"/>
          </a:xfrm>
          <a:prstGeom prst="rect">
            <a:avLst/>
          </a:prstGeom>
          <a:noFill/>
        </p:spPr>
        <p:txBody>
          <a:bodyPr wrap="square" rtlCol="0">
            <a:spAutoFit/>
          </a:bodyPr>
          <a:lstStyle/>
          <a:p>
            <a:r>
              <a:rPr lang="en-US" sz="2500" dirty="0"/>
              <a:t>--SQL Query</a:t>
            </a:r>
          </a:p>
          <a:p>
            <a:r>
              <a:rPr lang="en-US" sz="2500" dirty="0"/>
              <a:t>select count(*) from orders</a:t>
            </a:r>
          </a:p>
          <a:p>
            <a:r>
              <a:rPr lang="en-US" sz="2500" dirty="0"/>
              <a:t>where </a:t>
            </a:r>
            <a:r>
              <a:rPr lang="en-US" sz="2500" dirty="0" err="1"/>
              <a:t>order_cust_id</a:t>
            </a:r>
            <a:r>
              <a:rPr lang="en-US" sz="2500" dirty="0"/>
              <a:t> = 1000</a:t>
            </a:r>
          </a:p>
          <a:p>
            <a:endParaRPr lang="en-US" sz="2500" dirty="0"/>
          </a:p>
          <a:p>
            <a:r>
              <a:rPr lang="en-US" sz="2500" dirty="0"/>
              <a:t>   OR</a:t>
            </a:r>
          </a:p>
          <a:p>
            <a:endParaRPr lang="en-US" sz="2500" dirty="0"/>
          </a:p>
          <a:p>
            <a:r>
              <a:rPr lang="en-US" sz="2500" dirty="0"/>
              <a:t>--DataFrame API</a:t>
            </a:r>
          </a:p>
          <a:p>
            <a:r>
              <a:rPr lang="en-US" sz="2500" dirty="0" err="1"/>
              <a:t>ord.select</a:t>
            </a:r>
            <a:r>
              <a:rPr lang="en-US" sz="2500" dirty="0"/>
              <a:t>(</a:t>
            </a:r>
            <a:r>
              <a:rPr lang="en-US" sz="2500" dirty="0" err="1"/>
              <a:t>ord.order_customer_id</a:t>
            </a:r>
            <a:r>
              <a:rPr lang="en-US" sz="2500" dirty="0"/>
              <a:t> == 1000).count()</a:t>
            </a:r>
          </a:p>
        </p:txBody>
      </p:sp>
      <p:sp>
        <p:nvSpPr>
          <p:cNvPr id="6" name="Rounded Rectangle 5"/>
          <p:cNvSpPr/>
          <p:nvPr/>
        </p:nvSpPr>
        <p:spPr>
          <a:xfrm>
            <a:off x="7231809" y="4332142"/>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Scan</a:t>
            </a:r>
          </a:p>
        </p:txBody>
      </p:sp>
      <p:sp>
        <p:nvSpPr>
          <p:cNvPr id="8" name="Rounded Rectangle 7"/>
          <p:cNvSpPr/>
          <p:nvPr/>
        </p:nvSpPr>
        <p:spPr>
          <a:xfrm>
            <a:off x="7231808" y="3655095"/>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a:t>
            </a:r>
          </a:p>
        </p:txBody>
      </p:sp>
      <p:sp>
        <p:nvSpPr>
          <p:cNvPr id="9" name="Rounded Rectangle 8"/>
          <p:cNvSpPr/>
          <p:nvPr/>
        </p:nvSpPr>
        <p:spPr>
          <a:xfrm>
            <a:off x="7231808" y="2909570"/>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sp>
        <p:nvSpPr>
          <p:cNvPr id="10" name="Rounded Rectangle 9"/>
          <p:cNvSpPr/>
          <p:nvPr/>
        </p:nvSpPr>
        <p:spPr>
          <a:xfrm>
            <a:off x="7231808" y="2207986"/>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Aggregate</a:t>
            </a:r>
          </a:p>
        </p:txBody>
      </p:sp>
      <p:cxnSp>
        <p:nvCxnSpPr>
          <p:cNvPr id="12" name="Straight Arrow Connector 11"/>
          <p:cNvCxnSpPr>
            <a:stCxn id="6" idx="0"/>
          </p:cNvCxnSpPr>
          <p:nvPr/>
        </p:nvCxnSpPr>
        <p:spPr>
          <a:xfrm flipH="1" flipV="1">
            <a:off x="7866122" y="4165841"/>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8018522" y="4318241"/>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886713" y="2731000"/>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7862001" y="3444853"/>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1146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fontScale="90000"/>
          </a:bodyPr>
          <a:lstStyle/>
          <a:p>
            <a:br>
              <a:rPr lang="en-US" sz="4000" b="1" dirty="0"/>
            </a:br>
            <a:r>
              <a:rPr lang="en-US" sz="4000" b="1" dirty="0"/>
              <a:t>Volcano Iterator Model: </a:t>
            </a:r>
            <a:br>
              <a:rPr lang="en-US" sz="4000" b="1" dirty="0"/>
            </a:br>
            <a:endParaRPr lang="en-US" sz="4000" dirty="0"/>
          </a:p>
        </p:txBody>
      </p:sp>
      <p:sp>
        <p:nvSpPr>
          <p:cNvPr id="5" name="TextBox 4"/>
          <p:cNvSpPr txBox="1"/>
          <p:nvPr/>
        </p:nvSpPr>
        <p:spPr>
          <a:xfrm>
            <a:off x="593124" y="953873"/>
            <a:ext cx="3739979" cy="646331"/>
          </a:xfrm>
          <a:prstGeom prst="rect">
            <a:avLst/>
          </a:prstGeom>
          <a:noFill/>
        </p:spPr>
        <p:txBody>
          <a:bodyPr wrap="square" rtlCol="0">
            <a:spAutoFit/>
          </a:bodyPr>
          <a:lstStyle/>
          <a:p>
            <a:r>
              <a:rPr lang="en-US" dirty="0"/>
              <a:t>select count(*) from orders</a:t>
            </a:r>
          </a:p>
          <a:p>
            <a:r>
              <a:rPr lang="en-US" dirty="0"/>
              <a:t>where </a:t>
            </a:r>
            <a:r>
              <a:rPr lang="en-US" dirty="0" err="1"/>
              <a:t>order_cust_id</a:t>
            </a:r>
            <a:r>
              <a:rPr lang="en-US" dirty="0"/>
              <a:t> = 1000</a:t>
            </a:r>
          </a:p>
        </p:txBody>
      </p:sp>
      <p:pic>
        <p:nvPicPr>
          <p:cNvPr id="2" name="Picture 1"/>
          <p:cNvPicPr>
            <a:picLocks noChangeAspect="1"/>
          </p:cNvPicPr>
          <p:nvPr/>
        </p:nvPicPr>
        <p:blipFill rotWithShape="1">
          <a:blip r:embed="rId2"/>
          <a:srcRect l="7841"/>
          <a:stretch/>
        </p:blipFill>
        <p:spPr>
          <a:xfrm>
            <a:off x="5972431" y="1300715"/>
            <a:ext cx="4898167" cy="3790950"/>
          </a:xfrm>
          <a:prstGeom prst="rect">
            <a:avLst/>
          </a:prstGeom>
          <a:ln>
            <a:solidFill>
              <a:schemeClr val="bg1">
                <a:lumMod val="85000"/>
              </a:schemeClr>
            </a:solidFill>
          </a:ln>
        </p:spPr>
      </p:pic>
      <p:sp>
        <p:nvSpPr>
          <p:cNvPr id="7" name="Rectangle 6"/>
          <p:cNvSpPr/>
          <p:nvPr/>
        </p:nvSpPr>
        <p:spPr>
          <a:xfrm>
            <a:off x="-82378" y="1934171"/>
            <a:ext cx="4415481" cy="1754326"/>
          </a:xfrm>
          <a:prstGeom prst="rect">
            <a:avLst/>
          </a:prstGeom>
        </p:spPr>
        <p:txBody>
          <a:bodyPr wrap="square">
            <a:spAutoFit/>
          </a:bodyPr>
          <a:lstStyle/>
          <a:p>
            <a:pPr lvl="1" algn="just"/>
            <a:r>
              <a:rPr lang="en-US" dirty="0"/>
              <a:t>Each operator in the query plan would implement an iterator interface that takes in the records from the operator below it, tries to do some processing and output that record optionally to the operator above it.</a:t>
            </a:r>
          </a:p>
        </p:txBody>
      </p:sp>
      <p:sp>
        <p:nvSpPr>
          <p:cNvPr id="16" name="Rounded Rectangle 15"/>
          <p:cNvSpPr/>
          <p:nvPr/>
        </p:nvSpPr>
        <p:spPr>
          <a:xfrm>
            <a:off x="2430163" y="5812653"/>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Scan</a:t>
            </a:r>
          </a:p>
        </p:txBody>
      </p:sp>
      <p:sp>
        <p:nvSpPr>
          <p:cNvPr id="17" name="Rounded Rectangle 16"/>
          <p:cNvSpPr/>
          <p:nvPr/>
        </p:nvSpPr>
        <p:spPr>
          <a:xfrm>
            <a:off x="2430162" y="5135606"/>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a:t>
            </a:r>
          </a:p>
        </p:txBody>
      </p:sp>
      <p:sp>
        <p:nvSpPr>
          <p:cNvPr id="18" name="Rounded Rectangle 17"/>
          <p:cNvSpPr/>
          <p:nvPr/>
        </p:nvSpPr>
        <p:spPr>
          <a:xfrm>
            <a:off x="2430162" y="4390081"/>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sp>
        <p:nvSpPr>
          <p:cNvPr id="19" name="Rounded Rectangle 18"/>
          <p:cNvSpPr/>
          <p:nvPr/>
        </p:nvSpPr>
        <p:spPr>
          <a:xfrm>
            <a:off x="2430162" y="3688497"/>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Aggregate</a:t>
            </a:r>
          </a:p>
        </p:txBody>
      </p:sp>
      <p:cxnSp>
        <p:nvCxnSpPr>
          <p:cNvPr id="20" name="Straight Arrow Connector 19"/>
          <p:cNvCxnSpPr>
            <a:stCxn id="16" idx="0"/>
            <a:endCxn id="17" idx="2"/>
          </p:cNvCxnSpPr>
          <p:nvPr/>
        </p:nvCxnSpPr>
        <p:spPr>
          <a:xfrm flipH="1" flipV="1">
            <a:off x="3064476" y="5646352"/>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3216876" y="5798752"/>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3085067" y="4211511"/>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3060355" y="4925364"/>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spTree>
    <p:extLst>
      <p:ext uri="{BB962C8B-B14F-4D97-AF65-F5344CB8AC3E}">
        <p14:creationId xmlns:p14="http://schemas.microsoft.com/office/powerpoint/2010/main" val="71410293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fontScale="90000"/>
          </a:bodyPr>
          <a:lstStyle/>
          <a:p>
            <a:br>
              <a:rPr lang="en-US" sz="4000" b="1" dirty="0"/>
            </a:br>
            <a:r>
              <a:rPr lang="en-US" sz="4000" b="1" dirty="0"/>
              <a:t>Volcano Iterator Model: </a:t>
            </a:r>
            <a:br>
              <a:rPr lang="en-US" sz="4000" b="1" dirty="0"/>
            </a:br>
            <a:endParaRPr lang="en-US" sz="4000" dirty="0"/>
          </a:p>
        </p:txBody>
      </p:sp>
      <p:sp>
        <p:nvSpPr>
          <p:cNvPr id="2" name="TextBox 1"/>
          <p:cNvSpPr txBox="1"/>
          <p:nvPr/>
        </p:nvSpPr>
        <p:spPr>
          <a:xfrm>
            <a:off x="230658" y="832021"/>
            <a:ext cx="10544433" cy="3970318"/>
          </a:xfrm>
          <a:prstGeom prst="rect">
            <a:avLst/>
          </a:prstGeom>
          <a:noFill/>
        </p:spPr>
        <p:txBody>
          <a:bodyPr wrap="square" rtlCol="0">
            <a:spAutoFit/>
          </a:bodyPr>
          <a:lstStyle/>
          <a:p>
            <a:pPr marL="742950" lvl="1" indent="-285750" algn="just">
              <a:buFont typeface="Arial" panose="020B0604020202020204" pitchFamily="34" charset="0"/>
              <a:buChar char="•"/>
            </a:pPr>
            <a:r>
              <a:rPr lang="en-US" dirty="0"/>
              <a:t>Spark 1.6</a:t>
            </a:r>
          </a:p>
          <a:p>
            <a:pPr marL="742950" lvl="1" indent="-285750" algn="just">
              <a:buFont typeface="Arial" panose="020B0604020202020204" pitchFamily="34" charset="0"/>
              <a:buChar char="•"/>
            </a:pPr>
            <a:r>
              <a:rPr lang="en-US" dirty="0"/>
              <a:t>Each operator in the query plan would implement an iterator interface that takes in the records from the operator below it, tries to do some processing and output that record optionally to the operator above it.</a:t>
            </a:r>
          </a:p>
          <a:p>
            <a:pPr marL="742950" lvl="1" indent="-285750">
              <a:buFont typeface="Arial" panose="020B0604020202020204" pitchFamily="34" charset="0"/>
              <a:buChar char="•"/>
            </a:pPr>
            <a:r>
              <a:rPr lang="en-US" dirty="0"/>
              <a:t>Advantages:</a:t>
            </a:r>
          </a:p>
          <a:p>
            <a:pPr marL="1200150" lvl="2" indent="-285750" algn="just">
              <a:buFont typeface="Wingdings" panose="05000000000000000000" pitchFamily="2" charset="2"/>
              <a:buChar char="ü"/>
            </a:pPr>
            <a:r>
              <a:rPr lang="en-US" dirty="0"/>
              <a:t>Each operator is independent from each other. So it is easy to write when we introduce a new operator and we no need to worry about how it interacts with all the other operators.</a:t>
            </a:r>
          </a:p>
          <a:p>
            <a:pPr marL="1200150" lvl="2" indent="-285750" algn="just">
              <a:buFont typeface="Wingdings" panose="05000000000000000000" pitchFamily="2" charset="2"/>
              <a:buChar char="ü"/>
            </a:pPr>
            <a:r>
              <a:rPr lang="en-US" dirty="0"/>
              <a:t>No need to worry about the operators before it or after it.    </a:t>
            </a:r>
          </a:p>
          <a:p>
            <a:pPr marL="742950" lvl="1" indent="-285750">
              <a:buFont typeface="Arial" panose="020B0604020202020204" pitchFamily="34" charset="0"/>
              <a:buChar char="•"/>
            </a:pPr>
            <a:r>
              <a:rPr lang="en-US" dirty="0"/>
              <a:t> Disadvantages: </a:t>
            </a:r>
          </a:p>
          <a:p>
            <a:pPr marL="1200150" lvl="2" indent="-285750" algn="just">
              <a:buFont typeface="Wingdings" panose="05000000000000000000" pitchFamily="2" charset="2"/>
              <a:buChar char="ü"/>
            </a:pPr>
            <a:r>
              <a:rPr lang="en-US" dirty="0"/>
              <a:t>Too many virtual function calls. Since we are agnostic to the operator that is below, we have no idea where the input data is coming from.</a:t>
            </a:r>
          </a:p>
          <a:p>
            <a:pPr marL="1200150" lvl="2" indent="-285750" algn="just">
              <a:buFont typeface="Wingdings" panose="05000000000000000000" pitchFamily="2" charset="2"/>
              <a:buChar char="ü"/>
            </a:pPr>
            <a:r>
              <a:rPr lang="en-US" dirty="0"/>
              <a:t>Extensive memory access: Each operator has to write the intermediate row that its trying to send to the upstream operator into memory. So there is memory read or writes bottleneck.</a:t>
            </a:r>
          </a:p>
          <a:p>
            <a:pPr marL="1200150" lvl="2" indent="-285750" algn="just">
              <a:buFont typeface="Wingdings" panose="05000000000000000000" pitchFamily="2" charset="2"/>
              <a:buChar char="ü"/>
            </a:pPr>
            <a:r>
              <a:rPr lang="en-US" dirty="0"/>
              <a:t>Can’t take advantage of modern CPU features like SIMD, pipelining, prefetching etc.</a:t>
            </a:r>
          </a:p>
        </p:txBody>
      </p:sp>
    </p:spTree>
    <p:extLst>
      <p:ext uri="{BB962C8B-B14F-4D97-AF65-F5344CB8AC3E}">
        <p14:creationId xmlns:p14="http://schemas.microsoft.com/office/powerpoint/2010/main" val="105082310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75137" y="85902"/>
            <a:ext cx="10515600" cy="641268"/>
          </a:xfrm>
          <a:solidFill>
            <a:schemeClr val="accent2">
              <a:lumMod val="60000"/>
              <a:lumOff val="40000"/>
            </a:schemeClr>
          </a:solidFill>
        </p:spPr>
        <p:txBody>
          <a:bodyPr>
            <a:normAutofit/>
          </a:bodyPr>
          <a:lstStyle/>
          <a:p>
            <a:r>
              <a:rPr lang="en-US" sz="3100" b="1" dirty="0"/>
              <a:t>Whole-stage Code Generation – Spark 2.0 Tungsten Engine</a:t>
            </a:r>
            <a:endParaRPr lang="en-US" sz="3100" dirty="0"/>
          </a:p>
        </p:txBody>
      </p:sp>
      <p:sp>
        <p:nvSpPr>
          <p:cNvPr id="5" name="TextBox 4"/>
          <p:cNvSpPr txBox="1"/>
          <p:nvPr/>
        </p:nvSpPr>
        <p:spPr>
          <a:xfrm>
            <a:off x="313038" y="741071"/>
            <a:ext cx="1088218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Idea is to make Spark as a Compiler (Spark would try to generate code that look like hand optimized code)</a:t>
            </a:r>
          </a:p>
          <a:p>
            <a:pPr marL="285750" indent="-285750">
              <a:buFont typeface="Arial" panose="020B0604020202020204" pitchFamily="34" charset="0"/>
              <a:buChar char="•"/>
            </a:pPr>
            <a:r>
              <a:rPr lang="en-US" dirty="0"/>
              <a:t>Fusing Operators together so the generator code looks like hand optimized code.</a:t>
            </a:r>
          </a:p>
          <a:p>
            <a:pPr marL="742950" lvl="1" indent="-285750">
              <a:buFont typeface="Wingdings" panose="05000000000000000000" pitchFamily="2" charset="2"/>
              <a:buChar char="ü"/>
            </a:pPr>
            <a:r>
              <a:rPr lang="en-US" dirty="0"/>
              <a:t>Identify chain of operators (“stages”)</a:t>
            </a:r>
          </a:p>
          <a:p>
            <a:pPr marL="742950" lvl="1" indent="-285750">
              <a:buFont typeface="Wingdings" panose="05000000000000000000" pitchFamily="2" charset="2"/>
              <a:buChar char="ü"/>
            </a:pPr>
            <a:r>
              <a:rPr lang="en-US" dirty="0"/>
              <a:t>Compile each stage into a single function</a:t>
            </a:r>
          </a:p>
          <a:p>
            <a:pPr marL="742950" lvl="1" indent="-285750">
              <a:buFont typeface="Wingdings" panose="05000000000000000000" pitchFamily="2" charset="2"/>
              <a:buChar char="ü"/>
            </a:pPr>
            <a:r>
              <a:rPr lang="en-US" dirty="0"/>
              <a:t>Better performance as if hand built system just to run your given query. </a:t>
            </a:r>
          </a:p>
          <a:p>
            <a:pPr marL="742950" lvl="1" indent="-285750">
              <a:buFont typeface="Wingdings" panose="05000000000000000000" pitchFamily="2" charset="2"/>
              <a:buChar char="ü"/>
            </a:pPr>
            <a:endParaRPr lang="en-US" dirty="0"/>
          </a:p>
        </p:txBody>
      </p:sp>
      <p:grpSp>
        <p:nvGrpSpPr>
          <p:cNvPr id="38" name="Group 37"/>
          <p:cNvGrpSpPr/>
          <p:nvPr/>
        </p:nvGrpSpPr>
        <p:grpSpPr>
          <a:xfrm>
            <a:off x="823782" y="2509298"/>
            <a:ext cx="8781537" cy="2328047"/>
            <a:chOff x="963825" y="2780684"/>
            <a:chExt cx="8781537" cy="2328047"/>
          </a:xfrm>
        </p:grpSpPr>
        <p:sp>
          <p:nvSpPr>
            <p:cNvPr id="6" name="Rectangle 5"/>
            <p:cNvSpPr/>
            <p:nvPr/>
          </p:nvSpPr>
          <p:spPr>
            <a:xfrm>
              <a:off x="6298824" y="3089187"/>
              <a:ext cx="3446538" cy="1754326"/>
            </a:xfrm>
            <a:prstGeom prst="rect">
              <a:avLst/>
            </a:prstGeom>
            <a:solidFill>
              <a:schemeClr val="bg1">
                <a:lumMod val="95000"/>
              </a:schemeClr>
            </a:solidFill>
            <a:ln>
              <a:solidFill>
                <a:schemeClr val="bg1">
                  <a:lumMod val="85000"/>
                </a:schemeClr>
              </a:solidFill>
            </a:ln>
          </p:spPr>
          <p:txBody>
            <a:bodyPr wrap="square">
              <a:spAutoFit/>
            </a:bodyPr>
            <a:lstStyle/>
            <a:p>
              <a:r>
                <a:rPr lang="en-US" dirty="0" err="1"/>
                <a:t>var</a:t>
              </a:r>
              <a:r>
                <a:rPr lang="en-US" dirty="0"/>
                <a:t> count = 0</a:t>
              </a:r>
            </a:p>
            <a:p>
              <a:r>
                <a:rPr lang="en-US" dirty="0"/>
                <a:t>for (</a:t>
              </a:r>
              <a:r>
                <a:rPr lang="en-US" dirty="0" err="1"/>
                <a:t>order_cust_id</a:t>
              </a:r>
              <a:r>
                <a:rPr lang="en-US" dirty="0"/>
                <a:t> in orders) {</a:t>
              </a:r>
            </a:p>
            <a:p>
              <a:r>
                <a:rPr lang="en-US" dirty="0"/>
                <a:t>  if (</a:t>
              </a:r>
              <a:r>
                <a:rPr lang="en-US" dirty="0" err="1"/>
                <a:t>order_cust_id</a:t>
              </a:r>
              <a:r>
                <a:rPr lang="en-US" dirty="0"/>
                <a:t> == 1000) {</a:t>
              </a:r>
            </a:p>
            <a:p>
              <a:r>
                <a:rPr lang="en-US" dirty="0"/>
                <a:t>    count += 1</a:t>
              </a:r>
            </a:p>
            <a:p>
              <a:r>
                <a:rPr lang="en-US" dirty="0"/>
                <a:t>  }</a:t>
              </a:r>
            </a:p>
            <a:p>
              <a:r>
                <a:rPr lang="en-US" dirty="0"/>
                <a:t>}</a:t>
              </a:r>
            </a:p>
          </p:txBody>
        </p:sp>
        <p:sp>
          <p:nvSpPr>
            <p:cNvPr id="15" name="Rounded Rectangle 14"/>
            <p:cNvSpPr/>
            <p:nvPr/>
          </p:nvSpPr>
          <p:spPr>
            <a:xfrm>
              <a:off x="963825" y="4726215"/>
              <a:ext cx="3311611" cy="38251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Scan (~For Loop)</a:t>
              </a:r>
            </a:p>
          </p:txBody>
        </p:sp>
        <p:sp>
          <p:nvSpPr>
            <p:cNvPr id="16" name="Rounded Rectangle 15"/>
            <p:cNvSpPr/>
            <p:nvPr/>
          </p:nvSpPr>
          <p:spPr>
            <a:xfrm>
              <a:off x="963825" y="4050345"/>
              <a:ext cx="3245709" cy="33291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 (~ Filter Condition)</a:t>
              </a:r>
            </a:p>
          </p:txBody>
        </p:sp>
        <p:sp>
          <p:nvSpPr>
            <p:cNvPr id="17" name="Rounded Rectangle 16"/>
            <p:cNvSpPr/>
            <p:nvPr/>
          </p:nvSpPr>
          <p:spPr>
            <a:xfrm>
              <a:off x="963825" y="3456555"/>
              <a:ext cx="3278660" cy="308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(No Column to project)</a:t>
              </a:r>
            </a:p>
          </p:txBody>
        </p:sp>
        <p:sp>
          <p:nvSpPr>
            <p:cNvPr id="18" name="Rounded Rectangle 17"/>
            <p:cNvSpPr/>
            <p:nvPr/>
          </p:nvSpPr>
          <p:spPr>
            <a:xfrm>
              <a:off x="963826" y="2780684"/>
              <a:ext cx="3245709" cy="30850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Aggregate ( ~ count)</a:t>
              </a:r>
            </a:p>
          </p:txBody>
        </p:sp>
        <p:sp>
          <p:nvSpPr>
            <p:cNvPr id="23" name="Right Arrow 22"/>
            <p:cNvSpPr/>
            <p:nvPr/>
          </p:nvSpPr>
          <p:spPr>
            <a:xfrm>
              <a:off x="4602857" y="3671404"/>
              <a:ext cx="1460159" cy="37894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35" name="TextBox 34"/>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spTree>
    <p:extLst>
      <p:ext uri="{BB962C8B-B14F-4D97-AF65-F5344CB8AC3E}">
        <p14:creationId xmlns:p14="http://schemas.microsoft.com/office/powerpoint/2010/main" val="27422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6661" y="728558"/>
            <a:ext cx="10995320" cy="3847207"/>
          </a:xfrm>
          <a:prstGeom prst="rect">
            <a:avLst/>
          </a:prstGeom>
          <a:noFill/>
        </p:spPr>
        <p:txBody>
          <a:bodyPr wrap="square" rtlCol="0">
            <a:spAutoFit/>
          </a:bodyPr>
          <a:lstStyle/>
          <a:p>
            <a:pPr lvl="1"/>
            <a:r>
              <a:rPr lang="en-US" b="1" dirty="0"/>
              <a:t>Volcano vs Hand Optimized Code (Whole-stage):</a:t>
            </a:r>
          </a:p>
          <a:p>
            <a:pPr marL="1200150" lvl="2" indent="-285750" algn="just">
              <a:spcAft>
                <a:spcPts val="600"/>
              </a:spcAft>
              <a:buFont typeface="Arial" panose="020B0604020202020204" pitchFamily="34" charset="0"/>
              <a:buChar char="•"/>
            </a:pPr>
            <a:r>
              <a:rPr lang="en-US" b="1" dirty="0"/>
              <a:t>No Function Virtual Dispatches: </a:t>
            </a:r>
            <a:r>
              <a:rPr lang="en-US" dirty="0"/>
              <a:t>In the Volcano model, to process a tuple would require calling the next() function at least once. These function calls are implemented by the compiler as virtual function dispatches. The hand-written optimized code, on the other hand, does not have a single function call.</a:t>
            </a:r>
          </a:p>
          <a:p>
            <a:pPr marL="1200150" lvl="2" indent="-285750" algn="just">
              <a:spcAft>
                <a:spcPts val="600"/>
              </a:spcAft>
              <a:buFont typeface="Arial" panose="020B0604020202020204" pitchFamily="34" charset="0"/>
              <a:buChar char="•"/>
            </a:pPr>
            <a:r>
              <a:rPr lang="en-US" b="1" dirty="0"/>
              <a:t>Intermediate data memory vs CPU registers:  </a:t>
            </a:r>
            <a:r>
              <a:rPr lang="en-US" dirty="0"/>
              <a:t>In the Volcano model, each time an operator passes a tuple to another operator, it requires putting the tuple in memory (function call stack). In the hand-written version, by contrast, the compiler (JVM JIT in this case) actually places the intermediate data in CPU registers. Again, the number of cycles it takes the CPU to access data in memory is orders of magnitude larger than in registers.</a:t>
            </a:r>
          </a:p>
          <a:p>
            <a:pPr marL="1200150" lvl="2" indent="-285750" algn="just">
              <a:buFont typeface="Arial" panose="020B0604020202020204" pitchFamily="34" charset="0"/>
              <a:buChar char="•"/>
            </a:pPr>
            <a:r>
              <a:rPr lang="en-US" b="1" dirty="0"/>
              <a:t>Modern CPU Features: </a:t>
            </a:r>
            <a:r>
              <a:rPr lang="en-US" dirty="0"/>
              <a:t>Volcano model is unable to use modern CPU features due to its complex function call graphs. Modern compilers are incredible efficient when compiling and executing simple for loops.          </a:t>
            </a:r>
          </a:p>
          <a:p>
            <a:pPr lvl="1"/>
            <a:r>
              <a:rPr lang="en-US" dirty="0"/>
              <a:t> </a:t>
            </a:r>
          </a:p>
        </p:txBody>
      </p:sp>
    </p:spTree>
    <p:extLst>
      <p:ext uri="{BB962C8B-B14F-4D97-AF65-F5344CB8AC3E}">
        <p14:creationId xmlns:p14="http://schemas.microsoft.com/office/powerpoint/2010/main" val="301843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2633019" y="1993557"/>
            <a:ext cx="4829401" cy="1342999"/>
          </a:xfrm>
          <a:prstGeom prst="roundRect">
            <a:avLst/>
          </a:prstGeom>
          <a:solidFill>
            <a:schemeClr val="accent1">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500" b="1" dirty="0">
                <a:solidFill>
                  <a:schemeClr val="tx1"/>
                </a:solidFill>
              </a:rPr>
              <a:t>Benchmark</a:t>
            </a:r>
            <a:endParaRPr lang="en-US" sz="3500" b="1" dirty="0">
              <a:solidFill>
                <a:schemeClr val="tx1"/>
              </a:solidFill>
            </a:endParaRPr>
          </a:p>
        </p:txBody>
      </p:sp>
    </p:spTree>
    <p:extLst>
      <p:ext uri="{BB962C8B-B14F-4D97-AF65-F5344CB8AC3E}">
        <p14:creationId xmlns:p14="http://schemas.microsoft.com/office/powerpoint/2010/main" val="26501596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5558" y="316666"/>
            <a:ext cx="10995320" cy="6463308"/>
          </a:xfrm>
          <a:prstGeom prst="rect">
            <a:avLst/>
          </a:prstGeom>
          <a:noFill/>
        </p:spPr>
        <p:txBody>
          <a:bodyPr wrap="square" rtlCol="0">
            <a:spAutoFit/>
          </a:bodyPr>
          <a:lstStyle/>
          <a:p>
            <a:pPr lvl="1"/>
            <a:r>
              <a:rPr lang="en-US" b="1" dirty="0"/>
              <a:t>Lets check the performance with an example – </a:t>
            </a:r>
            <a:r>
              <a:rPr lang="en-US" dirty="0"/>
              <a:t>Add one billion Numbers ?</a:t>
            </a:r>
          </a:p>
          <a:p>
            <a:pPr lvl="1"/>
            <a:endParaRPr lang="en-US" dirty="0"/>
          </a:p>
          <a:p>
            <a:pPr lvl="1"/>
            <a:r>
              <a:rPr lang="en-US" dirty="0" err="1"/>
              <a:t>def</a:t>
            </a:r>
            <a:r>
              <a:rPr lang="en-US" dirty="0"/>
              <a:t> benchmark(version):</a:t>
            </a:r>
          </a:p>
          <a:p>
            <a:pPr lvl="1"/>
            <a:r>
              <a:rPr lang="en-US" dirty="0"/>
              <a:t>	start = time()</a:t>
            </a:r>
          </a:p>
          <a:p>
            <a:pPr lvl="1"/>
            <a:r>
              <a:rPr lang="en-US" dirty="0"/>
              <a:t>	</a:t>
            </a:r>
            <a:r>
              <a:rPr lang="en-US" dirty="0" err="1"/>
              <a:t>spark.range</a:t>
            </a:r>
            <a:r>
              <a:rPr lang="en-US" dirty="0"/>
              <a:t>(1000 * 1000 * 1000).select(sum("id")).show()</a:t>
            </a:r>
          </a:p>
          <a:p>
            <a:pPr lvl="1"/>
            <a:r>
              <a:rPr lang="en-US" dirty="0"/>
              <a:t>	end = time()</a:t>
            </a:r>
          </a:p>
          <a:p>
            <a:pPr lvl="1"/>
            <a:r>
              <a:rPr lang="en-US" dirty="0"/>
              <a:t>	elapsed = end-start</a:t>
            </a:r>
          </a:p>
          <a:p>
            <a:pPr lvl="1"/>
            <a:r>
              <a:rPr lang="en-US" dirty="0"/>
              <a:t>	print(elapsed)</a:t>
            </a:r>
          </a:p>
          <a:p>
            <a:pPr lvl="1"/>
            <a:endParaRPr lang="en-US" dirty="0"/>
          </a:p>
          <a:p>
            <a:pPr lvl="1"/>
            <a:r>
              <a:rPr lang="en-US" b="1" dirty="0"/>
              <a:t>Spark 1.6:</a:t>
            </a:r>
          </a:p>
          <a:p>
            <a:pPr lvl="1"/>
            <a:r>
              <a:rPr lang="en-US" dirty="0" err="1"/>
              <a:t>spark.conf.set</a:t>
            </a:r>
            <a:r>
              <a:rPr lang="en-US" dirty="0"/>
              <a:t>("spark.sql.codegen.</a:t>
            </a:r>
            <a:r>
              <a:rPr lang="en-US" dirty="0" err="1"/>
              <a:t>wholeStage</a:t>
            </a:r>
            <a:r>
              <a:rPr lang="en-US" dirty="0"/>
              <a:t>",False)</a:t>
            </a:r>
          </a:p>
          <a:p>
            <a:pPr lvl="1"/>
            <a:r>
              <a:rPr lang="en-US" dirty="0"/>
              <a:t>benchmark('1.6')</a:t>
            </a:r>
          </a:p>
          <a:p>
            <a:pPr lvl="1"/>
            <a:r>
              <a:rPr lang="en-US" i="1" dirty="0"/>
              <a:t>Total Time: 10.4 </a:t>
            </a:r>
            <a:r>
              <a:rPr lang="en-US" i="1" dirty="0" err="1"/>
              <a:t>secs</a:t>
            </a:r>
            <a:endParaRPr lang="en-US" i="1" dirty="0"/>
          </a:p>
          <a:p>
            <a:pPr lvl="1"/>
            <a:endParaRPr lang="en-US" i="1" dirty="0"/>
          </a:p>
          <a:p>
            <a:pPr lvl="1"/>
            <a:r>
              <a:rPr lang="en-US" b="1" dirty="0"/>
              <a:t>Spark 2.0:</a:t>
            </a:r>
          </a:p>
          <a:p>
            <a:pPr lvl="1"/>
            <a:r>
              <a:rPr lang="en-US" dirty="0" err="1"/>
              <a:t>spark.conf.set</a:t>
            </a:r>
            <a:r>
              <a:rPr lang="en-US" dirty="0"/>
              <a:t>("spark.sql.codegen.</a:t>
            </a:r>
            <a:r>
              <a:rPr lang="en-US" dirty="0" err="1"/>
              <a:t>wholeStage</a:t>
            </a:r>
            <a:r>
              <a:rPr lang="en-US" dirty="0"/>
              <a:t>",True)</a:t>
            </a:r>
          </a:p>
          <a:p>
            <a:pPr lvl="1"/>
            <a:r>
              <a:rPr lang="en-US" dirty="0"/>
              <a:t>benchmark('2.0')</a:t>
            </a:r>
          </a:p>
          <a:p>
            <a:pPr lvl="1"/>
            <a:r>
              <a:rPr lang="en-US" i="1" dirty="0"/>
              <a:t>Total Time: 0.4 </a:t>
            </a:r>
            <a:r>
              <a:rPr lang="en-US" i="1" dirty="0" err="1"/>
              <a:t>secs</a:t>
            </a:r>
            <a:endParaRPr lang="en-US" i="1" dirty="0"/>
          </a:p>
          <a:p>
            <a:pPr lvl="1"/>
            <a:endParaRPr lang="en-US" i="1"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lvl="2"/>
            <a:r>
              <a:rPr lang="en-US" dirty="0"/>
              <a:t>          </a:t>
            </a:r>
          </a:p>
          <a:p>
            <a:pPr lvl="1"/>
            <a:r>
              <a:rPr lang="en-US" dirty="0"/>
              <a:t> </a:t>
            </a:r>
          </a:p>
        </p:txBody>
      </p:sp>
    </p:spTree>
    <p:extLst>
      <p:ext uri="{BB962C8B-B14F-4D97-AF65-F5344CB8AC3E}">
        <p14:creationId xmlns:p14="http://schemas.microsoft.com/office/powerpoint/2010/main" val="200338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8549" y="3301338"/>
            <a:ext cx="5557652"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28549" y="1399306"/>
            <a:ext cx="1047008"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SQL</a:t>
            </a:r>
          </a:p>
        </p:txBody>
      </p:sp>
      <p:sp>
        <p:nvSpPr>
          <p:cNvPr id="6" name="Rectangle 5"/>
          <p:cNvSpPr/>
          <p:nvPr/>
        </p:nvSpPr>
        <p:spPr>
          <a:xfrm>
            <a:off x="328549" y="2365166"/>
            <a:ext cx="5557652"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Apache Spark Core</a:t>
            </a:r>
          </a:p>
        </p:txBody>
      </p:sp>
      <p:pic>
        <p:nvPicPr>
          <p:cNvPr id="7" name="Picture 6"/>
          <p:cNvPicPr>
            <a:picLocks noChangeAspect="1"/>
          </p:cNvPicPr>
          <p:nvPr/>
        </p:nvPicPr>
        <p:blipFill>
          <a:blip r:embed="rId2" cstate="print"/>
          <a:stretch>
            <a:fillRect/>
          </a:stretch>
        </p:blipFill>
        <p:spPr>
          <a:xfrm>
            <a:off x="929398" y="3451108"/>
            <a:ext cx="1143680" cy="484232"/>
          </a:xfrm>
          <a:prstGeom prst="rect">
            <a:avLst/>
          </a:prstGeom>
        </p:spPr>
      </p:pic>
      <p:pic>
        <p:nvPicPr>
          <p:cNvPr id="8" name="Picture 7"/>
          <p:cNvPicPr>
            <a:picLocks noChangeAspect="1"/>
          </p:cNvPicPr>
          <p:nvPr/>
        </p:nvPicPr>
        <p:blipFill>
          <a:blip r:embed="rId3"/>
          <a:stretch>
            <a:fillRect/>
          </a:stretch>
        </p:blipFill>
        <p:spPr>
          <a:xfrm>
            <a:off x="2444408" y="3451108"/>
            <a:ext cx="1199575" cy="484232"/>
          </a:xfrm>
          <a:prstGeom prst="rect">
            <a:avLst/>
          </a:prstGeom>
        </p:spPr>
      </p:pic>
      <p:pic>
        <p:nvPicPr>
          <p:cNvPr id="9" name="Picture 8"/>
          <p:cNvPicPr>
            <a:picLocks noChangeAspect="1"/>
          </p:cNvPicPr>
          <p:nvPr/>
        </p:nvPicPr>
        <p:blipFill>
          <a:blip r:embed="rId4"/>
          <a:stretch>
            <a:fillRect/>
          </a:stretch>
        </p:blipFill>
        <p:spPr>
          <a:xfrm>
            <a:off x="3959121" y="3439233"/>
            <a:ext cx="627864" cy="490519"/>
          </a:xfrm>
          <a:prstGeom prst="rect">
            <a:avLst/>
          </a:prstGeom>
        </p:spPr>
      </p:pic>
      <p:pic>
        <p:nvPicPr>
          <p:cNvPr id="10" name="Picture 9"/>
          <p:cNvPicPr>
            <a:picLocks noChangeAspect="1"/>
          </p:cNvPicPr>
          <p:nvPr/>
        </p:nvPicPr>
        <p:blipFill>
          <a:blip r:embed="rId5" cstate="print"/>
          <a:stretch>
            <a:fillRect/>
          </a:stretch>
        </p:blipFill>
        <p:spPr>
          <a:xfrm>
            <a:off x="4902123" y="3451108"/>
            <a:ext cx="438426" cy="484232"/>
          </a:xfrm>
          <a:prstGeom prst="rect">
            <a:avLst/>
          </a:prstGeom>
        </p:spPr>
      </p:pic>
      <p:sp>
        <p:nvSpPr>
          <p:cNvPr id="11" name="Rectangle 10"/>
          <p:cNvSpPr/>
          <p:nvPr/>
        </p:nvSpPr>
        <p:spPr>
          <a:xfrm>
            <a:off x="4404351" y="1397327"/>
            <a:ext cx="1509251"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GraphX</a:t>
            </a:r>
            <a:endParaRPr lang="en-US" dirty="0"/>
          </a:p>
        </p:txBody>
      </p:sp>
      <p:sp>
        <p:nvSpPr>
          <p:cNvPr id="12" name="Rectangle 11"/>
          <p:cNvSpPr/>
          <p:nvPr/>
        </p:nvSpPr>
        <p:spPr>
          <a:xfrm>
            <a:off x="3048367" y="1397327"/>
            <a:ext cx="1273398"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MLib</a:t>
            </a:r>
            <a:endParaRPr lang="en-US" dirty="0"/>
          </a:p>
        </p:txBody>
      </p:sp>
      <p:sp>
        <p:nvSpPr>
          <p:cNvPr id="13" name="Rectangle 12"/>
          <p:cNvSpPr/>
          <p:nvPr/>
        </p:nvSpPr>
        <p:spPr>
          <a:xfrm>
            <a:off x="1501238" y="1417117"/>
            <a:ext cx="1413394"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a:t>
            </a:r>
          </a:p>
          <a:p>
            <a:pPr algn="ctr"/>
            <a:r>
              <a:rPr lang="en-US" dirty="0"/>
              <a:t>STREAMING</a:t>
            </a:r>
          </a:p>
        </p:txBody>
      </p:sp>
      <p:sp>
        <p:nvSpPr>
          <p:cNvPr id="5" name="Rectangle 4"/>
          <p:cNvSpPr/>
          <p:nvPr/>
        </p:nvSpPr>
        <p:spPr>
          <a:xfrm>
            <a:off x="5994575" y="1113596"/>
            <a:ext cx="6096000" cy="3801041"/>
          </a:xfrm>
          <a:prstGeom prst="rect">
            <a:avLst/>
          </a:prstGeom>
        </p:spPr>
        <p:txBody>
          <a:bodyPr>
            <a:spAutoFit/>
          </a:bodyPr>
          <a:lstStyle/>
          <a:p>
            <a:pPr algn="just"/>
            <a:r>
              <a:rPr lang="en-US" b="1" dirty="0">
                <a:solidFill>
                  <a:srgbClr val="212121"/>
                </a:solidFill>
                <a:latin typeface="Roboto"/>
              </a:rPr>
              <a:t>Spark Modules</a:t>
            </a:r>
          </a:p>
          <a:p>
            <a:pPr marL="285750" indent="-285750" algn="just">
              <a:spcBef>
                <a:spcPts val="600"/>
              </a:spcBef>
              <a:buFont typeface="Arial" panose="020B0604020202020204" pitchFamily="34" charset="0"/>
              <a:buChar char="•"/>
            </a:pPr>
            <a:r>
              <a:rPr lang="en-US" dirty="0">
                <a:solidFill>
                  <a:srgbClr val="212121"/>
                </a:solidFill>
                <a:latin typeface="Roboto"/>
              </a:rPr>
              <a:t>Core - Transformations and Actions -APIs such as map, reduce, join, filter etc. They typically work on RDD</a:t>
            </a:r>
          </a:p>
          <a:p>
            <a:pPr marL="285750" indent="-285750" algn="just">
              <a:spcBef>
                <a:spcPts val="600"/>
              </a:spcBef>
              <a:buFont typeface="Arial" panose="020B0604020202020204" pitchFamily="34" charset="0"/>
              <a:buChar char="•"/>
            </a:pPr>
            <a:r>
              <a:rPr lang="en-US" dirty="0">
                <a:solidFill>
                  <a:srgbClr val="212121"/>
                </a:solidFill>
                <a:latin typeface="Roboto"/>
              </a:rPr>
              <a:t>Spark SQL and Data Frames -APIs and Spark SQL interface for batch processing on top of Data Frames or Data Sets(not available for Python)</a:t>
            </a:r>
          </a:p>
          <a:p>
            <a:pPr marL="285750" indent="-285750" algn="just">
              <a:spcBef>
                <a:spcPts val="600"/>
              </a:spcBef>
              <a:buFont typeface="Arial" panose="020B0604020202020204" pitchFamily="34" charset="0"/>
              <a:buChar char="•"/>
            </a:pPr>
            <a:r>
              <a:rPr lang="en-US" dirty="0">
                <a:solidFill>
                  <a:srgbClr val="212121"/>
                </a:solidFill>
                <a:latin typeface="Roboto"/>
              </a:rPr>
              <a:t>Structured Streaming - APIs and Spark SQL interface for stream data processing on top of Data Frames</a:t>
            </a:r>
          </a:p>
          <a:p>
            <a:pPr marL="285750" indent="-285750" algn="just">
              <a:spcBef>
                <a:spcPts val="600"/>
              </a:spcBef>
              <a:buFont typeface="Arial" panose="020B0604020202020204" pitchFamily="34" charset="0"/>
              <a:buChar char="•"/>
            </a:pPr>
            <a:r>
              <a:rPr lang="en-US" dirty="0">
                <a:solidFill>
                  <a:srgbClr val="212121"/>
                </a:solidFill>
                <a:latin typeface="Roboto"/>
              </a:rPr>
              <a:t>Machine Learning Pipelines - Machine Learning data pipelines to apply Machine Learning algorithms on top of Data Frames</a:t>
            </a:r>
          </a:p>
          <a:p>
            <a:pPr marL="285750" indent="-285750" algn="just">
              <a:spcBef>
                <a:spcPts val="600"/>
              </a:spcBef>
              <a:buFont typeface="Arial" panose="020B0604020202020204" pitchFamily="34" charset="0"/>
              <a:buChar char="•"/>
            </a:pPr>
            <a:r>
              <a:rPr lang="en-US" dirty="0" err="1">
                <a:solidFill>
                  <a:srgbClr val="212121"/>
                </a:solidFill>
                <a:latin typeface="Roboto"/>
              </a:rPr>
              <a:t>GraphX</a:t>
            </a:r>
            <a:r>
              <a:rPr lang="en-US" dirty="0">
                <a:solidFill>
                  <a:srgbClr val="212121"/>
                </a:solidFill>
                <a:latin typeface="Roboto"/>
              </a:rPr>
              <a:t> – For graphs and graph-parallel computation.</a:t>
            </a:r>
            <a:endParaRPr lang="en-US" b="0" i="0" dirty="0">
              <a:solidFill>
                <a:srgbClr val="212121"/>
              </a:solidFill>
              <a:effectLst/>
              <a:latin typeface="Roboto"/>
            </a:endParaRPr>
          </a:p>
        </p:txBody>
      </p:sp>
    </p:spTree>
    <p:extLst>
      <p:ext uri="{BB962C8B-B14F-4D97-AF65-F5344CB8AC3E}">
        <p14:creationId xmlns:p14="http://schemas.microsoft.com/office/powerpoint/2010/main" val="294422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11" grpId="0" animBg="1"/>
      <p:bldP spid="12" grpId="0" animBg="1"/>
      <p:bldP spid="13" grpId="0" animBg="1"/>
      <p:bldP spid="5"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5372" y="917657"/>
            <a:ext cx="11178745" cy="3970318"/>
          </a:xfrm>
          <a:prstGeom prst="rect">
            <a:avLst/>
          </a:prstGeom>
        </p:spPr>
        <p:txBody>
          <a:bodyPr wrap="square">
            <a:spAutoFit/>
          </a:bodyPr>
          <a:lstStyle/>
          <a:p>
            <a:r>
              <a:rPr lang="en-US" b="1" dirty="0"/>
              <a:t>explain(extended=False):</a:t>
            </a:r>
          </a:p>
          <a:p>
            <a:pPr marL="742950" lvl="1" indent="-285750">
              <a:buFont typeface="Arial" panose="020B0604020202020204" pitchFamily="34" charset="0"/>
              <a:buChar char="•"/>
            </a:pPr>
            <a:r>
              <a:rPr lang="en-US" dirty="0"/>
              <a:t>Prints the (logical and physical) plans to the console for debugging purpose.</a:t>
            </a:r>
          </a:p>
          <a:p>
            <a:pPr marL="742950" lvl="1" indent="-285750">
              <a:buFont typeface="Arial" panose="020B0604020202020204" pitchFamily="34" charset="0"/>
              <a:buChar char="•"/>
            </a:pPr>
            <a:r>
              <a:rPr lang="en-US" dirty="0"/>
              <a:t>Extended is a Boolean parameter. </a:t>
            </a:r>
          </a:p>
          <a:p>
            <a:pPr lvl="1"/>
            <a:r>
              <a:rPr lang="en-US" dirty="0"/>
              <a:t>      default : False. If False, it prints only the physical plan.</a:t>
            </a:r>
          </a:p>
          <a:p>
            <a:pPr lvl="1"/>
            <a:r>
              <a:rPr lang="en-US" dirty="0"/>
              <a:t>      If True, it prints all – Parsed Logical Plan, Analyzed Logical Plan, Optimized Logical Plan and Physical Plan.</a:t>
            </a:r>
          </a:p>
          <a:p>
            <a:pPr marL="742950" lvl="1" indent="-285750">
              <a:buFont typeface="Arial" panose="020B0604020202020204" pitchFamily="34" charset="0"/>
              <a:buChar char="•"/>
            </a:pPr>
            <a:r>
              <a:rPr lang="en-US" dirty="0"/>
              <a:t>Explain function is extended for whole-stage code generation.</a:t>
            </a:r>
          </a:p>
          <a:p>
            <a:pPr marL="742950" lvl="1" indent="-285750">
              <a:buFont typeface="Arial" panose="020B0604020202020204" pitchFamily="34" charset="0"/>
              <a:buChar char="•"/>
            </a:pPr>
            <a:r>
              <a:rPr lang="en-US" dirty="0"/>
              <a:t>When an operator has a star around it (*), whole-stage code generation is enabled. In the following example, Range, Filter, and the two Aggregates are both running with whole-stage code generation. Exchange does not have whole-stage code generation because it is sending data across the network.</a:t>
            </a:r>
          </a:p>
          <a:p>
            <a:pPr marL="742950" lvl="1" indent="-285750">
              <a:buFont typeface="Arial" panose="020B0604020202020204" pitchFamily="34" charset="0"/>
              <a:buChar char="•"/>
            </a:pPr>
            <a:endParaRPr lang="en-US" dirty="0"/>
          </a:p>
          <a:p>
            <a:endParaRPr lang="en-US" dirty="0"/>
          </a:p>
          <a:p>
            <a:r>
              <a:rPr lang="en-US" dirty="0"/>
              <a:t>Ex – </a:t>
            </a:r>
          </a:p>
          <a:p>
            <a:r>
              <a:rPr lang="en-US" dirty="0" err="1"/>
              <a:t>spark.conf.set</a:t>
            </a:r>
            <a:r>
              <a:rPr lang="en-US" dirty="0"/>
              <a:t>("spark.sql.codegen.</a:t>
            </a:r>
            <a:r>
              <a:rPr lang="en-US" dirty="0" err="1"/>
              <a:t>wholeStage</a:t>
            </a:r>
            <a:r>
              <a:rPr lang="en-US" dirty="0"/>
              <a:t>",True)                                                              </a:t>
            </a:r>
          </a:p>
          <a:p>
            <a:r>
              <a:rPr lang="en-US" dirty="0" err="1"/>
              <a:t>spark.range</a:t>
            </a:r>
            <a:r>
              <a:rPr lang="en-US" dirty="0"/>
              <a:t>(1000).filter("id &gt; 100").</a:t>
            </a:r>
            <a:r>
              <a:rPr lang="en-US" dirty="0" err="1"/>
              <a:t>selectExpr</a:t>
            </a:r>
            <a:r>
              <a:rPr lang="en-US" dirty="0"/>
              <a:t>("sum(id)").explain()</a:t>
            </a:r>
          </a:p>
        </p:txBody>
      </p:sp>
      <p:sp>
        <p:nvSpPr>
          <p:cNvPr id="3" name="Title 1"/>
          <p:cNvSpPr>
            <a:spLocks noGrp="1"/>
          </p:cNvSpPr>
          <p:nvPr>
            <p:ph type="title"/>
          </p:nvPr>
        </p:nvSpPr>
        <p:spPr>
          <a:xfrm>
            <a:off x="75137" y="85902"/>
            <a:ext cx="10515600" cy="641268"/>
          </a:xfrm>
          <a:solidFill>
            <a:schemeClr val="accent2">
              <a:lumMod val="60000"/>
              <a:lumOff val="40000"/>
            </a:schemeClr>
          </a:solidFill>
        </p:spPr>
        <p:txBody>
          <a:bodyPr>
            <a:normAutofit/>
          </a:bodyPr>
          <a:lstStyle/>
          <a:p>
            <a:r>
              <a:rPr lang="en-US" sz="3100" b="1" dirty="0"/>
              <a:t>Understanding the Execution Plan</a:t>
            </a:r>
            <a:endParaRPr lang="en-US" sz="3100" dirty="0"/>
          </a:p>
        </p:txBody>
      </p:sp>
    </p:spTree>
    <p:extLst>
      <p:ext uri="{BB962C8B-B14F-4D97-AF65-F5344CB8AC3E}">
        <p14:creationId xmlns:p14="http://schemas.microsoft.com/office/powerpoint/2010/main" val="344763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369" y="534572"/>
            <a:ext cx="7104185" cy="477054"/>
          </a:xfrm>
          <a:prstGeom prst="rect">
            <a:avLst/>
          </a:prstGeom>
          <a:noFill/>
        </p:spPr>
        <p:txBody>
          <a:bodyPr wrap="square" rtlCol="0">
            <a:spAutoFit/>
          </a:bodyPr>
          <a:lstStyle/>
          <a:p>
            <a:r>
              <a:rPr lang="en-US" sz="2500" dirty="0"/>
              <a:t>Operator Benchmarks : Processing Cost/row in ns.</a:t>
            </a:r>
          </a:p>
        </p:txBody>
      </p:sp>
      <p:graphicFrame>
        <p:nvGraphicFramePr>
          <p:cNvPr id="8" name="Table 7"/>
          <p:cNvGraphicFramePr>
            <a:graphicFrameLocks noGrp="1"/>
          </p:cNvGraphicFramePr>
          <p:nvPr/>
        </p:nvGraphicFramePr>
        <p:xfrm>
          <a:off x="1159803" y="1507457"/>
          <a:ext cx="8127999" cy="36068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pPr algn="ctr"/>
                      <a:r>
                        <a:rPr lang="en-US" dirty="0"/>
                        <a:t>primitive</a:t>
                      </a:r>
                    </a:p>
                  </a:txBody>
                  <a:tcPr/>
                </a:tc>
                <a:tc>
                  <a:txBody>
                    <a:bodyPr/>
                    <a:lstStyle/>
                    <a:p>
                      <a:pPr algn="ctr"/>
                      <a:r>
                        <a:rPr lang="en-US" dirty="0"/>
                        <a:t>Spark 1.6</a:t>
                      </a:r>
                    </a:p>
                  </a:txBody>
                  <a:tcPr/>
                </a:tc>
                <a:tc>
                  <a:txBody>
                    <a:bodyPr/>
                    <a:lstStyle/>
                    <a:p>
                      <a:pPr algn="ctr"/>
                      <a:r>
                        <a:rPr lang="en-US" dirty="0"/>
                        <a:t>Spark 2.0</a:t>
                      </a:r>
                    </a:p>
                  </a:txBody>
                  <a:tcPr/>
                </a:tc>
                <a:extLst>
                  <a:ext uri="{0D108BD9-81ED-4DB2-BD59-A6C34878D82A}">
                    <a16:rowId xmlns:a16="http://schemas.microsoft.com/office/drawing/2014/main" val="10000"/>
                  </a:ext>
                </a:extLst>
              </a:tr>
              <a:tr h="370840">
                <a:tc>
                  <a:txBody>
                    <a:bodyPr/>
                    <a:lstStyle/>
                    <a:p>
                      <a:r>
                        <a:rPr lang="en-US" dirty="0"/>
                        <a:t>filter</a:t>
                      </a:r>
                    </a:p>
                  </a:txBody>
                  <a:tcPr/>
                </a:tc>
                <a:tc>
                  <a:txBody>
                    <a:bodyPr/>
                    <a:lstStyle/>
                    <a:p>
                      <a:pPr algn="ctr"/>
                      <a:r>
                        <a:rPr lang="en-US" dirty="0"/>
                        <a:t>15</a:t>
                      </a:r>
                    </a:p>
                  </a:txBody>
                  <a:tcPr/>
                </a:tc>
                <a:tc>
                  <a:txBody>
                    <a:bodyPr/>
                    <a:lstStyle/>
                    <a:p>
                      <a:pPr algn="ctr"/>
                      <a:r>
                        <a:rPr lang="en-US" dirty="0"/>
                        <a:t>1.1</a:t>
                      </a:r>
                    </a:p>
                  </a:txBody>
                  <a:tcPr/>
                </a:tc>
                <a:extLst>
                  <a:ext uri="{0D108BD9-81ED-4DB2-BD59-A6C34878D82A}">
                    <a16:rowId xmlns:a16="http://schemas.microsoft.com/office/drawing/2014/main" val="10001"/>
                  </a:ext>
                </a:extLst>
              </a:tr>
              <a:tr h="370840">
                <a:tc>
                  <a:txBody>
                    <a:bodyPr/>
                    <a:lstStyle/>
                    <a:p>
                      <a:r>
                        <a:rPr lang="en-US" dirty="0"/>
                        <a:t>sum w/o group</a:t>
                      </a:r>
                    </a:p>
                  </a:txBody>
                  <a:tcPr/>
                </a:tc>
                <a:tc>
                  <a:txBody>
                    <a:bodyPr/>
                    <a:lstStyle/>
                    <a:p>
                      <a:pPr algn="ctr"/>
                      <a:r>
                        <a:rPr lang="en-US" dirty="0"/>
                        <a:t>14</a:t>
                      </a:r>
                    </a:p>
                  </a:txBody>
                  <a:tcPr/>
                </a:tc>
                <a:tc>
                  <a:txBody>
                    <a:bodyPr/>
                    <a:lstStyle/>
                    <a:p>
                      <a:pPr algn="ctr"/>
                      <a:r>
                        <a:rPr lang="en-US" dirty="0"/>
                        <a:t>0.9</a:t>
                      </a:r>
                    </a:p>
                  </a:txBody>
                  <a:tcPr/>
                </a:tc>
                <a:extLst>
                  <a:ext uri="{0D108BD9-81ED-4DB2-BD59-A6C34878D82A}">
                    <a16:rowId xmlns:a16="http://schemas.microsoft.com/office/drawing/2014/main" val="10002"/>
                  </a:ext>
                </a:extLst>
              </a:tr>
              <a:tr h="370840">
                <a:tc>
                  <a:txBody>
                    <a:bodyPr/>
                    <a:lstStyle/>
                    <a:p>
                      <a:r>
                        <a:rPr lang="en-US" dirty="0"/>
                        <a:t>sum w/ group</a:t>
                      </a:r>
                    </a:p>
                  </a:txBody>
                  <a:tcPr/>
                </a:tc>
                <a:tc>
                  <a:txBody>
                    <a:bodyPr/>
                    <a:lstStyle/>
                    <a:p>
                      <a:pPr algn="ctr"/>
                      <a:r>
                        <a:rPr lang="en-US" dirty="0"/>
                        <a:t>79</a:t>
                      </a:r>
                    </a:p>
                  </a:txBody>
                  <a:tcPr/>
                </a:tc>
                <a:tc>
                  <a:txBody>
                    <a:bodyPr/>
                    <a:lstStyle/>
                    <a:p>
                      <a:pPr algn="ctr"/>
                      <a:r>
                        <a:rPr lang="en-US" dirty="0"/>
                        <a:t>10.7</a:t>
                      </a:r>
                    </a:p>
                  </a:txBody>
                  <a:tcPr/>
                </a:tc>
                <a:extLst>
                  <a:ext uri="{0D108BD9-81ED-4DB2-BD59-A6C34878D82A}">
                    <a16:rowId xmlns:a16="http://schemas.microsoft.com/office/drawing/2014/main" val="10003"/>
                  </a:ext>
                </a:extLst>
              </a:tr>
              <a:tr h="370840">
                <a:tc>
                  <a:txBody>
                    <a:bodyPr/>
                    <a:lstStyle/>
                    <a:p>
                      <a:r>
                        <a:rPr lang="en-US" dirty="0"/>
                        <a:t>hash join</a:t>
                      </a:r>
                    </a:p>
                  </a:txBody>
                  <a:tcPr/>
                </a:tc>
                <a:tc>
                  <a:txBody>
                    <a:bodyPr/>
                    <a:lstStyle/>
                    <a:p>
                      <a:pPr algn="ctr"/>
                      <a:r>
                        <a:rPr lang="en-US" dirty="0"/>
                        <a:t>115</a:t>
                      </a:r>
                    </a:p>
                  </a:txBody>
                  <a:tcPr/>
                </a:tc>
                <a:tc>
                  <a:txBody>
                    <a:bodyPr/>
                    <a:lstStyle/>
                    <a:p>
                      <a:pPr algn="ctr"/>
                      <a:r>
                        <a:rPr lang="en-US" dirty="0"/>
                        <a:t>4</a:t>
                      </a:r>
                    </a:p>
                  </a:txBody>
                  <a:tcPr/>
                </a:tc>
                <a:extLst>
                  <a:ext uri="{0D108BD9-81ED-4DB2-BD59-A6C34878D82A}">
                    <a16:rowId xmlns:a16="http://schemas.microsoft.com/office/drawing/2014/main" val="10004"/>
                  </a:ext>
                </a:extLst>
              </a:tr>
              <a:tr h="370840">
                <a:tc>
                  <a:txBody>
                    <a:bodyPr/>
                    <a:lstStyle/>
                    <a:p>
                      <a:r>
                        <a:rPr lang="en-US" dirty="0"/>
                        <a:t>Sort (8-bit entropy)</a:t>
                      </a:r>
                    </a:p>
                  </a:txBody>
                  <a:tcPr/>
                </a:tc>
                <a:tc>
                  <a:txBody>
                    <a:bodyPr/>
                    <a:lstStyle/>
                    <a:p>
                      <a:pPr algn="ctr"/>
                      <a:r>
                        <a:rPr lang="en-US" dirty="0"/>
                        <a:t>620</a:t>
                      </a:r>
                    </a:p>
                  </a:txBody>
                  <a:tcPr/>
                </a:tc>
                <a:tc>
                  <a:txBody>
                    <a:bodyPr/>
                    <a:lstStyle/>
                    <a:p>
                      <a:pPr algn="ctr"/>
                      <a:r>
                        <a:rPr lang="en-US" dirty="0"/>
                        <a:t>5.3</a:t>
                      </a:r>
                    </a:p>
                  </a:txBody>
                  <a:tcPr/>
                </a:tc>
                <a:extLst>
                  <a:ext uri="{0D108BD9-81ED-4DB2-BD59-A6C34878D82A}">
                    <a16:rowId xmlns:a16="http://schemas.microsoft.com/office/drawing/2014/main" val="10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Sort (64-bit entropy)</a:t>
                      </a:r>
                    </a:p>
                  </a:txBody>
                  <a:tcPr/>
                </a:tc>
                <a:tc>
                  <a:txBody>
                    <a:bodyPr/>
                    <a:lstStyle/>
                    <a:p>
                      <a:pPr algn="ctr"/>
                      <a:r>
                        <a:rPr lang="en-US" dirty="0"/>
                        <a:t>620</a:t>
                      </a:r>
                    </a:p>
                  </a:txBody>
                  <a:tcPr/>
                </a:tc>
                <a:tc>
                  <a:txBody>
                    <a:bodyPr/>
                    <a:lstStyle/>
                    <a:p>
                      <a:pPr algn="ctr"/>
                      <a:r>
                        <a:rPr lang="en-US" dirty="0"/>
                        <a:t>40</a:t>
                      </a:r>
                    </a:p>
                  </a:txBody>
                  <a:tcPr/>
                </a:tc>
                <a:extLst>
                  <a:ext uri="{0D108BD9-81ED-4DB2-BD59-A6C34878D82A}">
                    <a16:rowId xmlns:a16="http://schemas.microsoft.com/office/drawing/2014/main" val="100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Sort-merge join</a:t>
                      </a:r>
                    </a:p>
                  </a:txBody>
                  <a:tcPr/>
                </a:tc>
                <a:tc>
                  <a:txBody>
                    <a:bodyPr/>
                    <a:lstStyle/>
                    <a:p>
                      <a:pPr algn="ctr"/>
                      <a:r>
                        <a:rPr lang="en-US" dirty="0"/>
                        <a:t>750</a:t>
                      </a:r>
                    </a:p>
                  </a:txBody>
                  <a:tcPr/>
                </a:tc>
                <a:tc>
                  <a:txBody>
                    <a:bodyPr/>
                    <a:lstStyle/>
                    <a:p>
                      <a:pPr algn="ctr"/>
                      <a:r>
                        <a:rPr lang="en-US" dirty="0"/>
                        <a:t>700</a:t>
                      </a:r>
                    </a:p>
                  </a:txBody>
                  <a:tcPr/>
                </a:tc>
                <a:extLst>
                  <a:ext uri="{0D108BD9-81ED-4DB2-BD59-A6C34878D82A}">
                    <a16:rowId xmlns:a16="http://schemas.microsoft.com/office/drawing/2014/main" val="100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Parquet Decoding (single </a:t>
                      </a:r>
                      <a:r>
                        <a:rPr lang="en-US" dirty="0" err="1"/>
                        <a:t>int</a:t>
                      </a:r>
                      <a:r>
                        <a:rPr lang="en-US" dirty="0"/>
                        <a:t> column)</a:t>
                      </a:r>
                    </a:p>
                  </a:txBody>
                  <a:tcPr/>
                </a:tc>
                <a:tc>
                  <a:txBody>
                    <a:bodyPr/>
                    <a:lstStyle/>
                    <a:p>
                      <a:pPr algn="ctr"/>
                      <a:r>
                        <a:rPr lang="en-US" dirty="0"/>
                        <a:t>120</a:t>
                      </a:r>
                    </a:p>
                  </a:txBody>
                  <a:tcPr/>
                </a:tc>
                <a:tc>
                  <a:txBody>
                    <a:bodyPr/>
                    <a:lstStyle/>
                    <a:p>
                      <a:pPr algn="ctr"/>
                      <a:r>
                        <a:rPr lang="en-US" dirty="0"/>
                        <a:t>13</a:t>
                      </a:r>
                    </a:p>
                  </a:txBody>
                  <a:tcPr/>
                </a:tc>
                <a:extLst>
                  <a:ext uri="{0D108BD9-81ED-4DB2-BD59-A6C34878D82A}">
                    <a16:rowId xmlns:a16="http://schemas.microsoft.com/office/drawing/2014/main" val="10008"/>
                  </a:ext>
                </a:extLst>
              </a:tr>
            </a:tbl>
          </a:graphicData>
        </a:graphic>
      </p:graphicFrame>
      <p:sp>
        <p:nvSpPr>
          <p:cNvPr id="9" name="Rectangle 8"/>
          <p:cNvSpPr/>
          <p:nvPr/>
        </p:nvSpPr>
        <p:spPr>
          <a:xfrm>
            <a:off x="872197" y="1899138"/>
            <a:ext cx="9931791" cy="14911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551963" y="2293034"/>
            <a:ext cx="1139483" cy="646331"/>
          </a:xfrm>
          <a:prstGeom prst="rect">
            <a:avLst/>
          </a:prstGeom>
          <a:noFill/>
        </p:spPr>
        <p:txBody>
          <a:bodyPr wrap="square" rtlCol="0">
            <a:spAutoFit/>
          </a:bodyPr>
          <a:lstStyle/>
          <a:p>
            <a:r>
              <a:rPr lang="en-US" dirty="0"/>
              <a:t>5-30x Speedups</a:t>
            </a:r>
          </a:p>
        </p:txBody>
      </p:sp>
      <p:sp>
        <p:nvSpPr>
          <p:cNvPr id="11" name="Rectangle 10"/>
          <p:cNvSpPr/>
          <p:nvPr/>
        </p:nvSpPr>
        <p:spPr>
          <a:xfrm>
            <a:off x="872197" y="3435196"/>
            <a:ext cx="9931791" cy="601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551962" y="3390210"/>
            <a:ext cx="1139483" cy="646331"/>
          </a:xfrm>
          <a:prstGeom prst="rect">
            <a:avLst/>
          </a:prstGeom>
          <a:noFill/>
        </p:spPr>
        <p:txBody>
          <a:bodyPr wrap="square" rtlCol="0">
            <a:spAutoFit/>
          </a:bodyPr>
          <a:lstStyle/>
          <a:p>
            <a:r>
              <a:rPr lang="en-US" dirty="0"/>
              <a:t>10-100x Speedups</a:t>
            </a:r>
          </a:p>
        </p:txBody>
      </p:sp>
      <p:sp>
        <p:nvSpPr>
          <p:cNvPr id="13" name="Rectangle 12"/>
          <p:cNvSpPr/>
          <p:nvPr/>
        </p:nvSpPr>
        <p:spPr>
          <a:xfrm>
            <a:off x="872197" y="4098254"/>
            <a:ext cx="9931791" cy="42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538527" y="4074084"/>
            <a:ext cx="1139483" cy="430887"/>
          </a:xfrm>
          <a:prstGeom prst="rect">
            <a:avLst/>
          </a:prstGeom>
          <a:noFill/>
        </p:spPr>
        <p:txBody>
          <a:bodyPr wrap="square" rtlCol="0">
            <a:spAutoFit/>
          </a:bodyPr>
          <a:lstStyle/>
          <a:p>
            <a:r>
              <a:rPr lang="en-US" sz="1100" dirty="0"/>
              <a:t>Shuffling still the bottleneck</a:t>
            </a:r>
          </a:p>
        </p:txBody>
      </p:sp>
      <p:sp>
        <p:nvSpPr>
          <p:cNvPr id="15" name="Rectangle 14"/>
          <p:cNvSpPr/>
          <p:nvPr/>
        </p:nvSpPr>
        <p:spPr>
          <a:xfrm>
            <a:off x="872197" y="4566685"/>
            <a:ext cx="9931791" cy="609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575408" y="4519059"/>
            <a:ext cx="1139483" cy="646331"/>
          </a:xfrm>
          <a:prstGeom prst="rect">
            <a:avLst/>
          </a:prstGeom>
          <a:noFill/>
        </p:spPr>
        <p:txBody>
          <a:bodyPr wrap="square" rtlCol="0">
            <a:spAutoFit/>
          </a:bodyPr>
          <a:lstStyle/>
          <a:p>
            <a:r>
              <a:rPr lang="en-US" dirty="0"/>
              <a:t>10x Speedups</a:t>
            </a:r>
          </a:p>
        </p:txBody>
      </p:sp>
      <p:sp>
        <p:nvSpPr>
          <p:cNvPr id="17" name="TextBox 16"/>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spTree>
    <p:extLst>
      <p:ext uri="{BB962C8B-B14F-4D97-AF65-F5344CB8AC3E}">
        <p14:creationId xmlns:p14="http://schemas.microsoft.com/office/powerpoint/2010/main" val="38558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animBg="1"/>
      <p:bldP spid="12" grpId="0"/>
      <p:bldP spid="13" grpId="0" animBg="1"/>
      <p:bldP spid="14" grpId="0"/>
      <p:bldP spid="15" grpId="0" animBg="1"/>
      <p:bldP spid="16"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2092411" y="1070919"/>
            <a:ext cx="5337057" cy="2240923"/>
          </a:xfrm>
          <a:prstGeom prst="roundRect">
            <a:avLst/>
          </a:prstGeom>
          <a:solidFill>
            <a:schemeClr val="accent1">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500" b="1" dirty="0">
                <a:solidFill>
                  <a:schemeClr val="tx1"/>
                </a:solidFill>
              </a:rPr>
              <a:t>Let’s put it all together</a:t>
            </a:r>
            <a:endParaRPr lang="en-US" sz="3500" b="1" dirty="0">
              <a:solidFill>
                <a:schemeClr val="tx1"/>
              </a:solidFill>
            </a:endParaRPr>
          </a:p>
        </p:txBody>
      </p:sp>
    </p:spTree>
    <p:extLst>
      <p:ext uri="{BB962C8B-B14F-4D97-AF65-F5344CB8AC3E}">
        <p14:creationId xmlns:p14="http://schemas.microsoft.com/office/powerpoint/2010/main" val="25367099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1232" y="749643"/>
            <a:ext cx="11724339" cy="48356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980969" y="2434972"/>
            <a:ext cx="1319857" cy="553998"/>
          </a:xfrm>
          <a:prstGeom prst="rect">
            <a:avLst/>
          </a:prstGeom>
          <a:solidFill>
            <a:schemeClr val="bg1"/>
          </a:solidFill>
        </p:spPr>
        <p:txBody>
          <a:bodyPr wrap="square" rtlCol="0">
            <a:spAutoFit/>
          </a:bodyPr>
          <a:lstStyle/>
          <a:p>
            <a:r>
              <a:rPr lang="en-US" sz="1500" b="1" dirty="0"/>
              <a:t>Code Generation</a:t>
            </a:r>
          </a:p>
        </p:txBody>
      </p:sp>
      <p:sp>
        <p:nvSpPr>
          <p:cNvPr id="9" name="TextBox 8"/>
          <p:cNvSpPr txBox="1"/>
          <p:nvPr/>
        </p:nvSpPr>
        <p:spPr>
          <a:xfrm>
            <a:off x="5924253" y="2257615"/>
            <a:ext cx="1063638" cy="553998"/>
          </a:xfrm>
          <a:prstGeom prst="rect">
            <a:avLst/>
          </a:prstGeom>
          <a:solidFill>
            <a:schemeClr val="bg1"/>
          </a:solidFill>
        </p:spPr>
        <p:txBody>
          <a:bodyPr wrap="square" rtlCol="0">
            <a:spAutoFit/>
          </a:bodyPr>
          <a:lstStyle/>
          <a:p>
            <a:r>
              <a:rPr lang="en-US" sz="1500" b="1" dirty="0"/>
              <a:t>Physical Planning</a:t>
            </a:r>
          </a:p>
        </p:txBody>
      </p:sp>
      <p:sp>
        <p:nvSpPr>
          <p:cNvPr id="10" name="TextBox 9"/>
          <p:cNvSpPr txBox="1"/>
          <p:nvPr/>
        </p:nvSpPr>
        <p:spPr>
          <a:xfrm>
            <a:off x="3827876" y="2442000"/>
            <a:ext cx="1301366" cy="553998"/>
          </a:xfrm>
          <a:prstGeom prst="rect">
            <a:avLst/>
          </a:prstGeom>
          <a:solidFill>
            <a:schemeClr val="bg1"/>
          </a:solidFill>
        </p:spPr>
        <p:txBody>
          <a:bodyPr wrap="square" rtlCol="0">
            <a:spAutoFit/>
          </a:bodyPr>
          <a:lstStyle/>
          <a:p>
            <a:r>
              <a:rPr lang="en-US" sz="1500" b="1" dirty="0"/>
              <a:t>Logical Optimization</a:t>
            </a:r>
          </a:p>
        </p:txBody>
      </p:sp>
      <p:sp>
        <p:nvSpPr>
          <p:cNvPr id="11" name="TextBox 10"/>
          <p:cNvSpPr txBox="1"/>
          <p:nvPr/>
        </p:nvSpPr>
        <p:spPr>
          <a:xfrm>
            <a:off x="2195661" y="2423726"/>
            <a:ext cx="1063638" cy="323165"/>
          </a:xfrm>
          <a:prstGeom prst="rect">
            <a:avLst/>
          </a:prstGeom>
          <a:solidFill>
            <a:schemeClr val="bg1"/>
          </a:solidFill>
        </p:spPr>
        <p:txBody>
          <a:bodyPr wrap="square" rtlCol="0">
            <a:spAutoFit/>
          </a:bodyPr>
          <a:lstStyle/>
          <a:p>
            <a:r>
              <a:rPr lang="en-US" sz="1500" b="1" dirty="0"/>
              <a:t>Analysis</a:t>
            </a:r>
          </a:p>
        </p:txBody>
      </p:sp>
      <p:sp>
        <p:nvSpPr>
          <p:cNvPr id="13" name="Rectangle 12"/>
          <p:cNvSpPr/>
          <p:nvPr/>
        </p:nvSpPr>
        <p:spPr>
          <a:xfrm>
            <a:off x="522279" y="2711971"/>
            <a:ext cx="1334289" cy="65294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SQL Query </a:t>
            </a:r>
            <a:r>
              <a:rPr lang="en-US" sz="1300" dirty="0">
                <a:solidFill>
                  <a:schemeClr val="tx1"/>
                </a:solidFill>
                <a:sym typeface="Wingdings" panose="05000000000000000000" pitchFamily="2" charset="2"/>
              </a:rPr>
              <a:t> Parsed</a:t>
            </a:r>
            <a:endParaRPr lang="en-US" sz="1300" dirty="0">
              <a:solidFill>
                <a:schemeClr val="tx1"/>
              </a:solidFill>
            </a:endParaRPr>
          </a:p>
        </p:txBody>
      </p:sp>
      <p:sp>
        <p:nvSpPr>
          <p:cNvPr id="14" name="Rectangle 13"/>
          <p:cNvSpPr/>
          <p:nvPr/>
        </p:nvSpPr>
        <p:spPr>
          <a:xfrm>
            <a:off x="522279" y="3725859"/>
            <a:ext cx="1334290" cy="63315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DataFrame</a:t>
            </a:r>
          </a:p>
        </p:txBody>
      </p:sp>
      <p:sp>
        <p:nvSpPr>
          <p:cNvPr id="15" name="Rounded Rectangle 14"/>
          <p:cNvSpPr/>
          <p:nvPr/>
        </p:nvSpPr>
        <p:spPr>
          <a:xfrm>
            <a:off x="2272206" y="3068036"/>
            <a:ext cx="1140031" cy="67689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Unresolved Logical Plan</a:t>
            </a:r>
          </a:p>
        </p:txBody>
      </p:sp>
      <p:sp>
        <p:nvSpPr>
          <p:cNvPr id="16" name="Rounded Rectangle 15"/>
          <p:cNvSpPr/>
          <p:nvPr/>
        </p:nvSpPr>
        <p:spPr>
          <a:xfrm>
            <a:off x="3592938" y="3068035"/>
            <a:ext cx="1018708" cy="67689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Logical Plan</a:t>
            </a:r>
          </a:p>
        </p:txBody>
      </p:sp>
      <p:sp>
        <p:nvSpPr>
          <p:cNvPr id="17" name="Rounded Rectangle 16"/>
          <p:cNvSpPr/>
          <p:nvPr/>
        </p:nvSpPr>
        <p:spPr>
          <a:xfrm>
            <a:off x="4792347" y="3068035"/>
            <a:ext cx="1018708" cy="67689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Optimized Logical Plan</a:t>
            </a:r>
          </a:p>
        </p:txBody>
      </p:sp>
      <p:sp>
        <p:nvSpPr>
          <p:cNvPr id="18" name="Rounded Rectangle 17"/>
          <p:cNvSpPr/>
          <p:nvPr/>
        </p:nvSpPr>
        <p:spPr>
          <a:xfrm>
            <a:off x="6002239" y="2887813"/>
            <a:ext cx="985652" cy="46557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Rounded Rectangle 18"/>
          <p:cNvSpPr/>
          <p:nvPr/>
        </p:nvSpPr>
        <p:spPr>
          <a:xfrm>
            <a:off x="6154639" y="3040213"/>
            <a:ext cx="985652" cy="46557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ounded Rectangle 19"/>
          <p:cNvSpPr/>
          <p:nvPr/>
        </p:nvSpPr>
        <p:spPr>
          <a:xfrm>
            <a:off x="6307039" y="3192613"/>
            <a:ext cx="985652" cy="46557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Physical Plans</a:t>
            </a:r>
          </a:p>
        </p:txBody>
      </p:sp>
      <p:sp>
        <p:nvSpPr>
          <p:cNvPr id="21" name="Rectangle 20"/>
          <p:cNvSpPr/>
          <p:nvPr/>
        </p:nvSpPr>
        <p:spPr>
          <a:xfrm>
            <a:off x="7733541" y="2711971"/>
            <a:ext cx="463138" cy="123282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schemeClr val="tx1"/>
              </a:solidFill>
            </a:endParaRPr>
          </a:p>
        </p:txBody>
      </p:sp>
      <p:sp>
        <p:nvSpPr>
          <p:cNvPr id="22" name="TextBox 21"/>
          <p:cNvSpPr txBox="1"/>
          <p:nvPr/>
        </p:nvSpPr>
        <p:spPr>
          <a:xfrm rot="16200000">
            <a:off x="7321883" y="3030930"/>
            <a:ext cx="1304703" cy="292388"/>
          </a:xfrm>
          <a:prstGeom prst="rect">
            <a:avLst/>
          </a:prstGeom>
          <a:noFill/>
        </p:spPr>
        <p:txBody>
          <a:bodyPr wrap="square" rtlCol="0">
            <a:spAutoFit/>
          </a:bodyPr>
          <a:lstStyle/>
          <a:p>
            <a:r>
              <a:rPr lang="en-US" sz="1300" dirty="0"/>
              <a:t>Cost Model</a:t>
            </a:r>
          </a:p>
        </p:txBody>
      </p:sp>
      <p:sp>
        <p:nvSpPr>
          <p:cNvPr id="23" name="Rounded Rectangle 22"/>
          <p:cNvSpPr/>
          <p:nvPr/>
        </p:nvSpPr>
        <p:spPr>
          <a:xfrm>
            <a:off x="8487047" y="3048965"/>
            <a:ext cx="1018708" cy="676894"/>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Selected Physical Plan</a:t>
            </a:r>
          </a:p>
        </p:txBody>
      </p:sp>
      <p:sp>
        <p:nvSpPr>
          <p:cNvPr id="24" name="Rectangle 23"/>
          <p:cNvSpPr/>
          <p:nvPr/>
        </p:nvSpPr>
        <p:spPr>
          <a:xfrm>
            <a:off x="9946605" y="3007074"/>
            <a:ext cx="1151301" cy="89804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RDDs</a:t>
            </a:r>
          </a:p>
        </p:txBody>
      </p:sp>
      <p:sp>
        <p:nvSpPr>
          <p:cNvPr id="25" name="Rectangle 24"/>
          <p:cNvSpPr/>
          <p:nvPr/>
        </p:nvSpPr>
        <p:spPr>
          <a:xfrm>
            <a:off x="3173092" y="4152902"/>
            <a:ext cx="839691" cy="29606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Catalog</a:t>
            </a:r>
          </a:p>
        </p:txBody>
      </p:sp>
      <p:cxnSp>
        <p:nvCxnSpPr>
          <p:cNvPr id="27" name="Straight Arrow Connector 26"/>
          <p:cNvCxnSpPr>
            <a:stCxn id="13" idx="3"/>
          </p:cNvCxnSpPr>
          <p:nvPr/>
        </p:nvCxnSpPr>
        <p:spPr>
          <a:xfrm>
            <a:off x="1856568" y="3038445"/>
            <a:ext cx="415638" cy="25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4" idx="3"/>
          </p:cNvCxnSpPr>
          <p:nvPr/>
        </p:nvCxnSpPr>
        <p:spPr>
          <a:xfrm flipV="1">
            <a:off x="1856569" y="3533607"/>
            <a:ext cx="348343" cy="508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5" idx="3"/>
            <a:endCxn id="16" idx="1"/>
          </p:cNvCxnSpPr>
          <p:nvPr/>
        </p:nvCxnSpPr>
        <p:spPr>
          <a:xfrm flipV="1">
            <a:off x="3412237" y="3406482"/>
            <a:ext cx="18070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497939" y="3506051"/>
            <a:ext cx="345" cy="646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6" idx="3"/>
            <a:endCxn id="17" idx="1"/>
          </p:cNvCxnSpPr>
          <p:nvPr/>
        </p:nvCxnSpPr>
        <p:spPr>
          <a:xfrm>
            <a:off x="4611646" y="3406482"/>
            <a:ext cx="1807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7" idx="3"/>
          </p:cNvCxnSpPr>
          <p:nvPr/>
        </p:nvCxnSpPr>
        <p:spPr>
          <a:xfrm>
            <a:off x="5811055" y="3406482"/>
            <a:ext cx="484906" cy="1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7316441" y="3425398"/>
            <a:ext cx="34358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44179" y="3328384"/>
            <a:ext cx="2031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3" idx="3"/>
          </p:cNvCxnSpPr>
          <p:nvPr/>
        </p:nvCxnSpPr>
        <p:spPr>
          <a:xfrm>
            <a:off x="9505755" y="3387412"/>
            <a:ext cx="36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147033" y="1447709"/>
            <a:ext cx="30519" cy="2980319"/>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9660760" y="1447709"/>
            <a:ext cx="23176" cy="2980319"/>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047880" y="1447709"/>
            <a:ext cx="2092411" cy="477054"/>
          </a:xfrm>
          <a:prstGeom prst="rect">
            <a:avLst/>
          </a:prstGeom>
          <a:noFill/>
        </p:spPr>
        <p:txBody>
          <a:bodyPr wrap="square" rtlCol="0">
            <a:spAutoFit/>
          </a:bodyPr>
          <a:lstStyle/>
          <a:p>
            <a:r>
              <a:rPr lang="en-US" sz="2500" dirty="0">
                <a:solidFill>
                  <a:srgbClr val="FF0000"/>
                </a:solidFill>
              </a:rPr>
              <a:t>Catalyst</a:t>
            </a:r>
          </a:p>
        </p:txBody>
      </p:sp>
      <p:sp>
        <p:nvSpPr>
          <p:cNvPr id="36" name="TextBox 35"/>
          <p:cNvSpPr txBox="1"/>
          <p:nvPr/>
        </p:nvSpPr>
        <p:spPr>
          <a:xfrm>
            <a:off x="9813160" y="1447709"/>
            <a:ext cx="2092411" cy="477054"/>
          </a:xfrm>
          <a:prstGeom prst="rect">
            <a:avLst/>
          </a:prstGeom>
          <a:noFill/>
        </p:spPr>
        <p:txBody>
          <a:bodyPr wrap="square" rtlCol="0">
            <a:spAutoFit/>
          </a:bodyPr>
          <a:lstStyle/>
          <a:p>
            <a:r>
              <a:rPr lang="en-US" sz="2500" dirty="0">
                <a:solidFill>
                  <a:srgbClr val="FF0000"/>
                </a:solidFill>
              </a:rPr>
              <a:t>Tungsten</a:t>
            </a:r>
          </a:p>
        </p:txBody>
      </p:sp>
      <p:sp>
        <p:nvSpPr>
          <p:cNvPr id="37" name="TextBox 36"/>
          <p:cNvSpPr txBox="1"/>
          <p:nvPr/>
        </p:nvSpPr>
        <p:spPr>
          <a:xfrm>
            <a:off x="260071" y="1478487"/>
            <a:ext cx="2092411" cy="415498"/>
          </a:xfrm>
          <a:prstGeom prst="rect">
            <a:avLst/>
          </a:prstGeom>
          <a:noFill/>
        </p:spPr>
        <p:txBody>
          <a:bodyPr wrap="square" rtlCol="0">
            <a:spAutoFit/>
          </a:bodyPr>
          <a:lstStyle/>
          <a:p>
            <a:r>
              <a:rPr lang="en-US" sz="2100" dirty="0">
                <a:solidFill>
                  <a:srgbClr val="FF0000"/>
                </a:solidFill>
              </a:rPr>
              <a:t>User Programs</a:t>
            </a:r>
          </a:p>
        </p:txBody>
      </p:sp>
    </p:spTree>
    <p:extLst>
      <p:ext uri="{BB962C8B-B14F-4D97-AF65-F5344CB8AC3E}">
        <p14:creationId xmlns:p14="http://schemas.microsoft.com/office/powerpoint/2010/main" val="391661022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a:t>Spark SQL Architecture</a:t>
            </a:r>
          </a:p>
        </p:txBody>
      </p:sp>
      <p:sp>
        <p:nvSpPr>
          <p:cNvPr id="2" name="TextBox 1"/>
          <p:cNvSpPr txBox="1"/>
          <p:nvPr/>
        </p:nvSpPr>
        <p:spPr>
          <a:xfrm>
            <a:off x="379048" y="667051"/>
            <a:ext cx="9441111" cy="6140142"/>
          </a:xfrm>
          <a:prstGeom prst="rect">
            <a:avLst/>
          </a:prstGeom>
          <a:noFill/>
        </p:spPr>
        <p:txBody>
          <a:bodyPr wrap="none" rtlCol="0">
            <a:spAutoFit/>
          </a:bodyPr>
          <a:lstStyle/>
          <a:p>
            <a:r>
              <a:rPr lang="en-US" sz="1500" b="1" dirty="0"/>
              <a:t>Spark SQL: </a:t>
            </a:r>
          </a:p>
          <a:p>
            <a:r>
              <a:rPr lang="en-US" sz="1500" b="1" dirty="0"/>
              <a:t>     </a:t>
            </a:r>
            <a:r>
              <a:rPr lang="en-US" sz="1500" dirty="0"/>
              <a:t>It is a module used for structured and semi structured data processing.</a:t>
            </a:r>
          </a:p>
          <a:p>
            <a:endParaRPr lang="en-US" sz="1500" dirty="0"/>
          </a:p>
          <a:p>
            <a:r>
              <a:rPr lang="en-US" sz="1500" b="1" dirty="0"/>
              <a:t>Flexible Data Access:</a:t>
            </a:r>
          </a:p>
          <a:p>
            <a:r>
              <a:rPr lang="en-US" sz="1500" dirty="0"/>
              <a:t>     The bottom layer in the architecture is the flexible data access. Data is acquired from various input formats like CSV, </a:t>
            </a:r>
          </a:p>
          <a:p>
            <a:r>
              <a:rPr lang="en-US" sz="1500" dirty="0"/>
              <a:t>     JSON, Parquet, any database with JDBC, Hive etc. </a:t>
            </a:r>
          </a:p>
          <a:p>
            <a:endParaRPr lang="en-US" sz="1500" b="1" dirty="0"/>
          </a:p>
          <a:p>
            <a:r>
              <a:rPr lang="en-US" sz="1500" b="1" dirty="0"/>
              <a:t>DataSource API:</a:t>
            </a:r>
          </a:p>
          <a:p>
            <a:r>
              <a:rPr lang="en-US" sz="1500" dirty="0"/>
              <a:t>     Used to read and store structured and semi-structured data into Spark SQL.</a:t>
            </a:r>
          </a:p>
          <a:p>
            <a:r>
              <a:rPr lang="en-US" sz="1500" dirty="0"/>
              <a:t>     DataSource API then fetches the data which is then converted into a DataFrame API.      </a:t>
            </a:r>
          </a:p>
          <a:p>
            <a:endParaRPr lang="en-US" sz="1500" b="1" dirty="0"/>
          </a:p>
          <a:p>
            <a:r>
              <a:rPr lang="en-US" sz="1500" b="1" dirty="0"/>
              <a:t>DataFrame API:</a:t>
            </a:r>
            <a:r>
              <a:rPr lang="en-US" sz="1500" dirty="0"/>
              <a:t> </a:t>
            </a:r>
          </a:p>
          <a:p>
            <a:r>
              <a:rPr lang="en-US" sz="1500" dirty="0"/>
              <a:t>     Equivalent to a relational table in SQL to perform SQL Operations.</a:t>
            </a:r>
          </a:p>
          <a:p>
            <a:r>
              <a:rPr lang="en-US" sz="1500" dirty="0"/>
              <a:t>     Distributed collection of data organized into named Columns.</a:t>
            </a:r>
          </a:p>
          <a:p>
            <a:r>
              <a:rPr lang="en-US" sz="1500" dirty="0"/>
              <a:t>     Data is stored in partitions.</a:t>
            </a:r>
          </a:p>
          <a:p>
            <a:endParaRPr lang="en-US" sz="1500" dirty="0"/>
          </a:p>
          <a:p>
            <a:r>
              <a:rPr lang="en-US" sz="1500" b="1" dirty="0"/>
              <a:t>DataFrame DSL/DataFrame SQL/HQL:</a:t>
            </a:r>
          </a:p>
          <a:p>
            <a:r>
              <a:rPr lang="en-US" sz="1500" dirty="0"/>
              <a:t>      Data is processed.</a:t>
            </a:r>
          </a:p>
          <a:p>
            <a:endParaRPr lang="en-US" sz="1500" b="1" dirty="0"/>
          </a:p>
          <a:p>
            <a:r>
              <a:rPr lang="en-US" sz="1500" b="1" dirty="0"/>
              <a:t>Catalyst Optimizer: </a:t>
            </a:r>
          </a:p>
          <a:p>
            <a:r>
              <a:rPr lang="en-US" sz="1500" dirty="0"/>
              <a:t>      It converts a query plan into optimized query plan.</a:t>
            </a:r>
          </a:p>
          <a:p>
            <a:endParaRPr lang="en-US" dirty="0"/>
          </a:p>
          <a:p>
            <a:r>
              <a:rPr lang="en-US" sz="1500" b="1" dirty="0"/>
              <a:t>Tungsten: </a:t>
            </a:r>
          </a:p>
          <a:p>
            <a:r>
              <a:rPr lang="en-US" sz="1500" dirty="0"/>
              <a:t>      Takes the optimized query plan from Catalyst and generates code and execute in the cluster in a </a:t>
            </a:r>
          </a:p>
          <a:p>
            <a:r>
              <a:rPr lang="en-US" sz="1500" dirty="0"/>
              <a:t>     distributed fashion.</a:t>
            </a:r>
          </a:p>
          <a:p>
            <a:r>
              <a:rPr lang="en-US" sz="1500" dirty="0"/>
              <a:t>  </a:t>
            </a:r>
          </a:p>
        </p:txBody>
      </p:sp>
    </p:spTree>
    <p:extLst>
      <p:ext uri="{BB962C8B-B14F-4D97-AF65-F5344CB8AC3E}">
        <p14:creationId xmlns:p14="http://schemas.microsoft.com/office/powerpoint/2010/main" val="31973057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016" y="1701556"/>
            <a:ext cx="5351584" cy="1923093"/>
          </a:xfrm>
        </p:spPr>
        <p:style>
          <a:lnRef idx="1">
            <a:schemeClr val="accent5"/>
          </a:lnRef>
          <a:fillRef idx="3">
            <a:schemeClr val="accent5"/>
          </a:fillRef>
          <a:effectRef idx="2">
            <a:schemeClr val="accent5"/>
          </a:effectRef>
          <a:fontRef idx="minor">
            <a:schemeClr val="lt1"/>
          </a:fontRef>
        </p:style>
        <p:txBody>
          <a:bodyPr/>
          <a:lstStyle/>
          <a:p>
            <a:pPr algn="ctr"/>
            <a:r>
              <a:rPr lang="en-US" dirty="0"/>
              <a:t>DataFrame Fundamentals</a:t>
            </a:r>
          </a:p>
        </p:txBody>
      </p:sp>
    </p:spTree>
    <p:extLst>
      <p:ext uri="{BB962C8B-B14F-4D97-AF65-F5344CB8AC3E}">
        <p14:creationId xmlns:p14="http://schemas.microsoft.com/office/powerpoint/2010/main" val="269828582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a:t>What is a DataFrame ?</a:t>
            </a:r>
          </a:p>
        </p:txBody>
      </p:sp>
      <p:sp>
        <p:nvSpPr>
          <p:cNvPr id="2" name="Rectangle 1"/>
          <p:cNvSpPr/>
          <p:nvPr/>
        </p:nvSpPr>
        <p:spPr>
          <a:xfrm>
            <a:off x="432407" y="826569"/>
            <a:ext cx="7960923" cy="4632037"/>
          </a:xfrm>
          <a:prstGeom prst="rect">
            <a:avLst/>
          </a:prstGeom>
        </p:spPr>
        <p:txBody>
          <a:bodyPr wrap="square">
            <a:spAutoFit/>
          </a:bodyPr>
          <a:lstStyle/>
          <a:p>
            <a:pPr marL="285750" indent="-285750">
              <a:buFont typeface="Arial" panose="020B0604020202020204" pitchFamily="34" charset="0"/>
              <a:buChar char="•"/>
            </a:pPr>
            <a:r>
              <a:rPr lang="en-US" dirty="0">
                <a:solidFill>
                  <a:srgbClr val="212121"/>
                </a:solidFill>
              </a:rPr>
              <a:t>DataFrame is a Dataset organized into named columns/rows.</a:t>
            </a: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r>
              <a:rPr lang="en-US" dirty="0">
                <a:solidFill>
                  <a:srgbClr val="212121"/>
                </a:solidFill>
              </a:rPr>
              <a:t>Conceptually equivalent to RDBMS Table/Python data frame </a:t>
            </a:r>
          </a:p>
          <a:p>
            <a:r>
              <a:rPr lang="en-US" dirty="0">
                <a:solidFill>
                  <a:srgbClr val="212121"/>
                </a:solidFill>
              </a:rPr>
              <a:t>        </a:t>
            </a:r>
            <a:r>
              <a:rPr lang="en-US" sz="2500" dirty="0">
                <a:solidFill>
                  <a:srgbClr val="212121"/>
                </a:solidFill>
              </a:rPr>
              <a:t>+</a:t>
            </a:r>
          </a:p>
          <a:p>
            <a:r>
              <a:rPr lang="en-US" dirty="0">
                <a:solidFill>
                  <a:srgbClr val="212121"/>
                </a:solidFill>
              </a:rPr>
              <a:t>       Richer Optimizations.</a:t>
            </a:r>
          </a:p>
          <a:p>
            <a:pPr marL="285750" indent="-285750">
              <a:buFont typeface="Arial" panose="020B0604020202020204" pitchFamily="34" charset="0"/>
              <a:buChar char="•"/>
            </a:pPr>
            <a:endParaRPr lang="en-US" b="0" i="0" dirty="0">
              <a:solidFill>
                <a:srgbClr val="212121"/>
              </a:solidFill>
              <a:effectLst/>
              <a:latin typeface="+mj-lt"/>
            </a:endParaRPr>
          </a:p>
        </p:txBody>
      </p:sp>
      <p:graphicFrame>
        <p:nvGraphicFramePr>
          <p:cNvPr id="4" name="Table 3"/>
          <p:cNvGraphicFramePr>
            <a:graphicFrameLocks noGrp="1"/>
          </p:cNvGraphicFramePr>
          <p:nvPr>
            <p:extLst>
              <p:ext uri="{D42A27DB-BD31-4B8C-83A1-F6EECF244321}">
                <p14:modId xmlns:p14="http://schemas.microsoft.com/office/powerpoint/2010/main" val="3005966274"/>
              </p:ext>
            </p:extLst>
          </p:nvPr>
        </p:nvGraphicFramePr>
        <p:xfrm>
          <a:off x="7297983" y="1415762"/>
          <a:ext cx="2493820" cy="1925554"/>
        </p:xfrm>
        <a:graphic>
          <a:graphicData uri="http://schemas.openxmlformats.org/drawingml/2006/table">
            <a:tbl>
              <a:tblPr firstRow="1" bandRow="1">
                <a:tableStyleId>{5C22544A-7EE6-4342-B048-85BDC9FD1C3A}</a:tableStyleId>
              </a:tblPr>
              <a:tblGrid>
                <a:gridCol w="1246910">
                  <a:extLst>
                    <a:ext uri="{9D8B030D-6E8A-4147-A177-3AD203B41FA5}">
                      <a16:colId xmlns:a16="http://schemas.microsoft.com/office/drawing/2014/main" val="20000"/>
                    </a:ext>
                  </a:extLst>
                </a:gridCol>
                <a:gridCol w="1246910">
                  <a:extLst>
                    <a:ext uri="{9D8B030D-6E8A-4147-A177-3AD203B41FA5}">
                      <a16:colId xmlns:a16="http://schemas.microsoft.com/office/drawing/2014/main" val="20001"/>
                    </a:ext>
                  </a:extLst>
                </a:gridCol>
              </a:tblGrid>
              <a:tr h="403481">
                <a:tc>
                  <a:txBody>
                    <a:bodyPr/>
                    <a:lstStyle/>
                    <a:p>
                      <a:r>
                        <a:rPr lang="en-US" dirty="0"/>
                        <a:t>Name</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Robert</a:t>
                      </a:r>
                    </a:p>
                  </a:txBody>
                  <a:tcPr/>
                </a:tc>
                <a:tc>
                  <a:txBody>
                    <a:bodyPr/>
                    <a:lstStyle/>
                    <a:p>
                      <a:r>
                        <a:rPr lang="en-US" dirty="0"/>
                        <a:t>31</a:t>
                      </a:r>
                    </a:p>
                  </a:txBody>
                  <a:tcPr/>
                </a:tc>
                <a:extLst>
                  <a:ext uri="{0D108BD9-81ED-4DB2-BD59-A6C34878D82A}">
                    <a16:rowId xmlns:a16="http://schemas.microsoft.com/office/drawing/2014/main" val="10001"/>
                  </a:ext>
                </a:extLst>
              </a:tr>
              <a:tr h="409553">
                <a:tc>
                  <a:txBody>
                    <a:bodyPr/>
                    <a:lstStyle/>
                    <a:p>
                      <a:r>
                        <a:rPr lang="en-US" dirty="0"/>
                        <a:t>Alicia</a:t>
                      </a:r>
                    </a:p>
                  </a:txBody>
                  <a:tcPr/>
                </a:tc>
                <a:tc>
                  <a:txBody>
                    <a:bodyPr/>
                    <a:lstStyle/>
                    <a:p>
                      <a:r>
                        <a:rPr lang="en-US" dirty="0"/>
                        <a:t>25</a:t>
                      </a:r>
                    </a:p>
                  </a:txBody>
                  <a:tcPr/>
                </a:tc>
                <a:extLst>
                  <a:ext uri="{0D108BD9-81ED-4DB2-BD59-A6C34878D82A}">
                    <a16:rowId xmlns:a16="http://schemas.microsoft.com/office/drawing/2014/main" val="10002"/>
                  </a:ext>
                </a:extLst>
              </a:tr>
              <a:tr h="370840">
                <a:tc>
                  <a:txBody>
                    <a:bodyPr/>
                    <a:lstStyle/>
                    <a:p>
                      <a:r>
                        <a:rPr lang="en-US" dirty="0"/>
                        <a:t>Deja</a:t>
                      </a:r>
                    </a:p>
                  </a:txBody>
                  <a:tcPr/>
                </a:tc>
                <a:tc>
                  <a:txBody>
                    <a:bodyPr/>
                    <a:lstStyle/>
                    <a:p>
                      <a:r>
                        <a:rPr lang="en-US" dirty="0"/>
                        <a:t>19</a:t>
                      </a:r>
                    </a:p>
                  </a:txBody>
                  <a:tcPr/>
                </a:tc>
                <a:extLst>
                  <a:ext uri="{0D108BD9-81ED-4DB2-BD59-A6C34878D82A}">
                    <a16:rowId xmlns:a16="http://schemas.microsoft.com/office/drawing/2014/main" val="10003"/>
                  </a:ext>
                </a:extLst>
              </a:tr>
              <a:tr h="370840">
                <a:tc>
                  <a:txBody>
                    <a:bodyPr/>
                    <a:lstStyle/>
                    <a:p>
                      <a:r>
                        <a:rPr lang="en-US" dirty="0" err="1"/>
                        <a:t>Majoj</a:t>
                      </a:r>
                      <a:endParaRPr lang="en-US" dirty="0"/>
                    </a:p>
                  </a:txBody>
                  <a:tcPr/>
                </a:tc>
                <a:tc>
                  <a:txBody>
                    <a:bodyPr/>
                    <a:lstStyle/>
                    <a:p>
                      <a:r>
                        <a:rPr lang="en-US" dirty="0"/>
                        <a:t>31</a:t>
                      </a:r>
                    </a:p>
                  </a:txBody>
                  <a:tcPr/>
                </a:tc>
                <a:extLst>
                  <a:ext uri="{0D108BD9-81ED-4DB2-BD59-A6C34878D82A}">
                    <a16:rowId xmlns:a16="http://schemas.microsoft.com/office/drawing/2014/main" val="10004"/>
                  </a:ext>
                </a:extLst>
              </a:tr>
            </a:tbl>
          </a:graphicData>
        </a:graphic>
      </p:graphicFrame>
      <p:grpSp>
        <p:nvGrpSpPr>
          <p:cNvPr id="9" name="Group 8"/>
          <p:cNvGrpSpPr/>
          <p:nvPr/>
        </p:nvGrpSpPr>
        <p:grpSpPr>
          <a:xfrm>
            <a:off x="526391" y="1703509"/>
            <a:ext cx="1915286" cy="1567885"/>
            <a:chOff x="485202" y="2263682"/>
            <a:chExt cx="1915286" cy="1567885"/>
          </a:xfrm>
        </p:grpSpPr>
        <p:sp>
          <p:nvSpPr>
            <p:cNvPr id="6" name="TextBox 5"/>
            <p:cNvSpPr txBox="1"/>
            <p:nvPr/>
          </p:nvSpPr>
          <p:spPr>
            <a:xfrm>
              <a:off x="571688" y="2263682"/>
              <a:ext cx="1828800" cy="1200329"/>
            </a:xfrm>
            <a:prstGeom prst="rect">
              <a:avLst/>
            </a:prstGeom>
            <a:noFill/>
            <a:ln>
              <a:solidFill>
                <a:schemeClr val="accent1">
                  <a:lumMod val="40000"/>
                  <a:lumOff val="60000"/>
                </a:schemeClr>
              </a:solidFill>
            </a:ln>
          </p:spPr>
          <p:txBody>
            <a:bodyPr wrap="square" rtlCol="0">
              <a:spAutoFit/>
            </a:bodyPr>
            <a:lstStyle/>
            <a:p>
              <a:r>
                <a:rPr lang="en-US" i="1" dirty="0"/>
                <a:t>“Robert”,31</a:t>
              </a:r>
            </a:p>
            <a:p>
              <a:r>
                <a:rPr lang="en-US" i="1" dirty="0"/>
                <a:t>“Alicia”,25</a:t>
              </a:r>
            </a:p>
            <a:p>
              <a:r>
                <a:rPr lang="en-US" i="1" dirty="0"/>
                <a:t>“Deja”,19</a:t>
              </a:r>
            </a:p>
            <a:p>
              <a:r>
                <a:rPr lang="en-US" i="1" dirty="0"/>
                <a:t>“</a:t>
              </a:r>
              <a:r>
                <a:rPr lang="en-US" i="1" dirty="0" err="1"/>
                <a:t>Manoj</a:t>
              </a:r>
              <a:r>
                <a:rPr lang="en-US" i="1" dirty="0"/>
                <a:t>”, 31</a:t>
              </a:r>
            </a:p>
          </p:txBody>
        </p:sp>
        <p:sp>
          <p:nvSpPr>
            <p:cNvPr id="7" name="Rectangle 6"/>
            <p:cNvSpPr/>
            <p:nvPr/>
          </p:nvSpPr>
          <p:spPr>
            <a:xfrm>
              <a:off x="485202" y="3462235"/>
              <a:ext cx="1380955" cy="369332"/>
            </a:xfrm>
            <a:prstGeom prst="rect">
              <a:avLst/>
            </a:prstGeom>
          </p:spPr>
          <p:txBody>
            <a:bodyPr wrap="none">
              <a:spAutoFit/>
            </a:bodyPr>
            <a:lstStyle/>
            <a:p>
              <a:pPr lvl="1"/>
              <a:r>
                <a:rPr lang="en-US" b="1" dirty="0">
                  <a:solidFill>
                    <a:srgbClr val="FF0000"/>
                  </a:solidFill>
                </a:rPr>
                <a:t>Dataset</a:t>
              </a:r>
              <a:endParaRPr lang="en-US" dirty="0"/>
            </a:p>
          </p:txBody>
        </p:sp>
      </p:grpSp>
      <p:sp>
        <p:nvSpPr>
          <p:cNvPr id="10" name="Plus 9"/>
          <p:cNvSpPr/>
          <p:nvPr/>
        </p:nvSpPr>
        <p:spPr>
          <a:xfrm>
            <a:off x="2528163" y="1867385"/>
            <a:ext cx="900453" cy="69594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691197" y="1985348"/>
            <a:ext cx="1945731" cy="5779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a:t>
            </a:r>
            <a:r>
              <a:rPr lang="en-US" sz="2100" dirty="0" err="1">
                <a:solidFill>
                  <a:schemeClr val="tx1"/>
                </a:solidFill>
              </a:rPr>
              <a:t>name’,’age</a:t>
            </a:r>
            <a:r>
              <a:rPr lang="en-US" sz="2100" dirty="0">
                <a:solidFill>
                  <a:schemeClr val="tx1"/>
                </a:solidFill>
              </a:rPr>
              <a:t>’)</a:t>
            </a:r>
          </a:p>
        </p:txBody>
      </p:sp>
      <p:sp>
        <p:nvSpPr>
          <p:cNvPr id="12" name="Equal 11"/>
          <p:cNvSpPr/>
          <p:nvPr/>
        </p:nvSpPr>
        <p:spPr>
          <a:xfrm>
            <a:off x="5899510" y="1922606"/>
            <a:ext cx="1284361" cy="58550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3722390" y="2902062"/>
            <a:ext cx="1391728" cy="369332"/>
          </a:xfrm>
          <a:prstGeom prst="rect">
            <a:avLst/>
          </a:prstGeom>
        </p:spPr>
        <p:txBody>
          <a:bodyPr wrap="none">
            <a:spAutoFit/>
          </a:bodyPr>
          <a:lstStyle/>
          <a:p>
            <a:pPr lvl="1"/>
            <a:r>
              <a:rPr lang="en-US" b="1" dirty="0">
                <a:solidFill>
                  <a:srgbClr val="FF0000"/>
                </a:solidFill>
              </a:rPr>
              <a:t>Schema</a:t>
            </a:r>
            <a:endParaRPr lang="en-US" dirty="0"/>
          </a:p>
        </p:txBody>
      </p:sp>
      <p:sp>
        <p:nvSpPr>
          <p:cNvPr id="14" name="Rounded Rectangle 13"/>
          <p:cNvSpPr/>
          <p:nvPr/>
        </p:nvSpPr>
        <p:spPr>
          <a:xfrm>
            <a:off x="526391" y="1293341"/>
            <a:ext cx="10056108" cy="2669059"/>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n>
                <a:solidFill>
                  <a:schemeClr val="accent6">
                    <a:lumMod val="75000"/>
                  </a:schemeClr>
                </a:solidFill>
              </a:ln>
              <a:noFill/>
            </a:endParaRPr>
          </a:p>
        </p:txBody>
      </p:sp>
      <p:sp>
        <p:nvSpPr>
          <p:cNvPr id="15" name="Rectangle 14"/>
          <p:cNvSpPr/>
          <p:nvPr/>
        </p:nvSpPr>
        <p:spPr>
          <a:xfrm>
            <a:off x="7396950" y="3279071"/>
            <a:ext cx="1694888" cy="369332"/>
          </a:xfrm>
          <a:prstGeom prst="rect">
            <a:avLst/>
          </a:prstGeom>
        </p:spPr>
        <p:txBody>
          <a:bodyPr wrap="none">
            <a:spAutoFit/>
          </a:bodyPr>
          <a:lstStyle/>
          <a:p>
            <a:pPr lvl="1"/>
            <a:r>
              <a:rPr lang="en-US" b="1" dirty="0">
                <a:solidFill>
                  <a:srgbClr val="FF0000"/>
                </a:solidFill>
              </a:rPr>
              <a:t>DataFrame</a:t>
            </a:r>
            <a:endParaRPr lang="en-US" dirty="0"/>
          </a:p>
        </p:txBody>
      </p:sp>
    </p:spTree>
    <p:extLst>
      <p:ext uri="{BB962C8B-B14F-4D97-AF65-F5344CB8AC3E}">
        <p14:creationId xmlns:p14="http://schemas.microsoft.com/office/powerpoint/2010/main" val="397695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14" grpId="0" animBg="1"/>
      <p:bldP spid="15"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Sources ?</a:t>
            </a:r>
          </a:p>
        </p:txBody>
      </p:sp>
      <p:sp>
        <p:nvSpPr>
          <p:cNvPr id="8" name="Rectangle 7"/>
          <p:cNvSpPr/>
          <p:nvPr/>
        </p:nvSpPr>
        <p:spPr>
          <a:xfrm>
            <a:off x="667407" y="1056317"/>
            <a:ext cx="6096000" cy="1754326"/>
          </a:xfrm>
          <a:prstGeom prst="rect">
            <a:avLst/>
          </a:prstGeom>
        </p:spPr>
        <p:txBody>
          <a:bodyPr>
            <a:spAutoFit/>
          </a:bodyPr>
          <a:lstStyle/>
          <a:p>
            <a:pPr marL="285750" indent="-285750">
              <a:buFont typeface="Arial" panose="020B0604020202020204" pitchFamily="34" charset="0"/>
              <a:buChar char="•"/>
            </a:pPr>
            <a:r>
              <a:rPr lang="en-US" dirty="0">
                <a:solidFill>
                  <a:srgbClr val="212121"/>
                </a:solidFill>
              </a:rPr>
              <a:t>Structured data files (CSV, JSON, AVRO, PARQUET etc)</a:t>
            </a:r>
          </a:p>
          <a:p>
            <a:pPr marL="285750" indent="-285750">
              <a:buFont typeface="Arial" panose="020B0604020202020204" pitchFamily="34" charset="0"/>
              <a:buChar char="•"/>
            </a:pPr>
            <a:r>
              <a:rPr lang="en-US" dirty="0">
                <a:solidFill>
                  <a:srgbClr val="212121"/>
                </a:solidFill>
              </a:rPr>
              <a:t>Hive</a:t>
            </a:r>
          </a:p>
          <a:p>
            <a:pPr marL="285750" indent="-285750">
              <a:buFont typeface="Arial" panose="020B0604020202020204" pitchFamily="34" charset="0"/>
              <a:buChar char="•"/>
            </a:pPr>
            <a:r>
              <a:rPr lang="en-US" dirty="0">
                <a:solidFill>
                  <a:srgbClr val="212121"/>
                </a:solidFill>
              </a:rPr>
              <a:t>Cassandra</a:t>
            </a:r>
          </a:p>
          <a:p>
            <a:pPr marL="285750" indent="-285750">
              <a:buFont typeface="Arial" panose="020B0604020202020204" pitchFamily="34" charset="0"/>
              <a:buChar char="•"/>
            </a:pPr>
            <a:r>
              <a:rPr lang="en-US" dirty="0">
                <a:solidFill>
                  <a:srgbClr val="212121"/>
                </a:solidFill>
              </a:rPr>
              <a:t>Python Data frame</a:t>
            </a:r>
          </a:p>
          <a:p>
            <a:pPr marL="285750" indent="-285750">
              <a:buFont typeface="Arial" panose="020B0604020202020204" pitchFamily="34" charset="0"/>
              <a:buChar char="•"/>
            </a:pPr>
            <a:r>
              <a:rPr lang="en-US" dirty="0">
                <a:solidFill>
                  <a:srgbClr val="212121"/>
                </a:solidFill>
              </a:rPr>
              <a:t>RDBMS Databases </a:t>
            </a:r>
          </a:p>
          <a:p>
            <a:pPr marL="285750" indent="-285750">
              <a:buFont typeface="Arial" panose="020B0604020202020204" pitchFamily="34" charset="0"/>
              <a:buChar char="•"/>
            </a:pPr>
            <a:r>
              <a:rPr lang="en-US" dirty="0">
                <a:solidFill>
                  <a:srgbClr val="212121"/>
                </a:solidFill>
              </a:rPr>
              <a:t>RDDs </a:t>
            </a:r>
            <a:endParaRPr lang="en-US" dirty="0"/>
          </a:p>
        </p:txBody>
      </p:sp>
      <p:sp>
        <p:nvSpPr>
          <p:cNvPr id="9" name="Rounded Rectangle 8"/>
          <p:cNvSpPr/>
          <p:nvPr/>
        </p:nvSpPr>
        <p:spPr>
          <a:xfrm>
            <a:off x="6417205" y="773221"/>
            <a:ext cx="3078113" cy="491095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6756164" y="1006313"/>
            <a:ext cx="855115" cy="845561"/>
          </a:xfrm>
          <a:prstGeom prst="rect">
            <a:avLst/>
          </a:prstGeom>
        </p:spPr>
      </p:pic>
      <p:pic>
        <p:nvPicPr>
          <p:cNvPr id="12" name="Picture 11"/>
          <p:cNvPicPr>
            <a:picLocks noChangeAspect="1"/>
          </p:cNvPicPr>
          <p:nvPr/>
        </p:nvPicPr>
        <p:blipFill>
          <a:blip r:embed="rId3"/>
          <a:stretch>
            <a:fillRect/>
          </a:stretch>
        </p:blipFill>
        <p:spPr>
          <a:xfrm>
            <a:off x="7899163" y="2057043"/>
            <a:ext cx="953978" cy="855689"/>
          </a:xfrm>
          <a:prstGeom prst="rect">
            <a:avLst/>
          </a:prstGeom>
        </p:spPr>
      </p:pic>
      <p:pic>
        <p:nvPicPr>
          <p:cNvPr id="13" name="Picture 12"/>
          <p:cNvPicPr>
            <a:picLocks noChangeAspect="1"/>
          </p:cNvPicPr>
          <p:nvPr/>
        </p:nvPicPr>
        <p:blipFill>
          <a:blip r:embed="rId4"/>
          <a:stretch>
            <a:fillRect/>
          </a:stretch>
        </p:blipFill>
        <p:spPr>
          <a:xfrm>
            <a:off x="6562953" y="2793364"/>
            <a:ext cx="1241535" cy="649775"/>
          </a:xfrm>
          <a:prstGeom prst="rect">
            <a:avLst/>
          </a:prstGeom>
        </p:spPr>
      </p:pic>
      <p:pic>
        <p:nvPicPr>
          <p:cNvPr id="14" name="Picture 13"/>
          <p:cNvPicPr>
            <a:picLocks noChangeAspect="1"/>
          </p:cNvPicPr>
          <p:nvPr/>
        </p:nvPicPr>
        <p:blipFill>
          <a:blip r:embed="rId5"/>
          <a:stretch>
            <a:fillRect/>
          </a:stretch>
        </p:blipFill>
        <p:spPr>
          <a:xfrm>
            <a:off x="8104216" y="3737004"/>
            <a:ext cx="1122903" cy="1122903"/>
          </a:xfrm>
          <a:prstGeom prst="rect">
            <a:avLst/>
          </a:prstGeom>
        </p:spPr>
      </p:pic>
      <p:pic>
        <p:nvPicPr>
          <p:cNvPr id="15" name="Picture 14"/>
          <p:cNvPicPr>
            <a:picLocks noChangeAspect="1"/>
          </p:cNvPicPr>
          <p:nvPr/>
        </p:nvPicPr>
        <p:blipFill>
          <a:blip r:embed="rId6"/>
          <a:stretch>
            <a:fillRect/>
          </a:stretch>
        </p:blipFill>
        <p:spPr>
          <a:xfrm>
            <a:off x="6812245" y="4349346"/>
            <a:ext cx="742950" cy="428625"/>
          </a:xfrm>
          <a:prstGeom prst="rect">
            <a:avLst/>
          </a:prstGeom>
        </p:spPr>
      </p:pic>
      <p:pic>
        <p:nvPicPr>
          <p:cNvPr id="16" name="Picture 15"/>
          <p:cNvPicPr>
            <a:picLocks noChangeAspect="1"/>
          </p:cNvPicPr>
          <p:nvPr/>
        </p:nvPicPr>
        <p:blipFill>
          <a:blip r:embed="rId7"/>
          <a:stretch>
            <a:fillRect/>
          </a:stretch>
        </p:blipFill>
        <p:spPr>
          <a:xfrm>
            <a:off x="8212944" y="1012928"/>
            <a:ext cx="680709" cy="817765"/>
          </a:xfrm>
          <a:prstGeom prst="rect">
            <a:avLst/>
          </a:prstGeom>
        </p:spPr>
      </p:pic>
    </p:spTree>
    <p:extLst>
      <p:ext uri="{BB962C8B-B14F-4D97-AF65-F5344CB8AC3E}">
        <p14:creationId xmlns:p14="http://schemas.microsoft.com/office/powerpoint/2010/main" val="191293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Features</a:t>
            </a:r>
          </a:p>
        </p:txBody>
      </p:sp>
    </p:spTree>
    <p:extLst>
      <p:ext uri="{BB962C8B-B14F-4D97-AF65-F5344CB8AC3E}">
        <p14:creationId xmlns:p14="http://schemas.microsoft.com/office/powerpoint/2010/main" val="297961240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Features ?</a:t>
            </a:r>
          </a:p>
        </p:txBody>
      </p:sp>
      <p:sp>
        <p:nvSpPr>
          <p:cNvPr id="2" name="Rectangle 1"/>
          <p:cNvSpPr/>
          <p:nvPr/>
        </p:nvSpPr>
        <p:spPr>
          <a:xfrm>
            <a:off x="632945" y="954214"/>
            <a:ext cx="8165066" cy="2308324"/>
          </a:xfrm>
          <a:prstGeom prst="rect">
            <a:avLst/>
          </a:prstGeom>
        </p:spPr>
        <p:txBody>
          <a:bodyPr wrap="square">
            <a:spAutoFit/>
          </a:bodyPr>
          <a:lstStyle/>
          <a:p>
            <a:pPr marL="342900" indent="-342900">
              <a:buAutoNum type="arabicPeriod"/>
            </a:pPr>
            <a:r>
              <a:rPr lang="en-US" dirty="0">
                <a:solidFill>
                  <a:srgbClr val="212121"/>
                </a:solidFill>
              </a:rPr>
              <a:t>Distributed</a:t>
            </a:r>
          </a:p>
          <a:p>
            <a:pPr marL="342900" indent="-342900">
              <a:buAutoNum type="arabicPeriod"/>
            </a:pPr>
            <a:r>
              <a:rPr lang="en-US" dirty="0">
                <a:solidFill>
                  <a:srgbClr val="212121"/>
                </a:solidFill>
              </a:rPr>
              <a:t>Lazy Evaluation</a:t>
            </a:r>
          </a:p>
          <a:p>
            <a:pPr marL="342900" indent="-342900">
              <a:buAutoNum type="arabicPeriod"/>
            </a:pPr>
            <a:r>
              <a:rPr lang="en-US" dirty="0">
                <a:solidFill>
                  <a:srgbClr val="212121"/>
                </a:solidFill>
              </a:rPr>
              <a:t>Immutability</a:t>
            </a:r>
          </a:p>
          <a:p>
            <a:pPr marL="342900" indent="-342900">
              <a:buFontTx/>
              <a:buAutoNum type="arabicPeriod"/>
            </a:pPr>
            <a:r>
              <a:rPr lang="en-US" dirty="0">
                <a:solidFill>
                  <a:srgbClr val="212121"/>
                </a:solidFill>
              </a:rPr>
              <a:t>Used across the Spark Ecosystem</a:t>
            </a:r>
          </a:p>
          <a:p>
            <a:pPr marL="342900" indent="-342900">
              <a:buFontTx/>
              <a:buAutoNum type="arabicPeriod"/>
            </a:pPr>
            <a:r>
              <a:rPr lang="en-US" dirty="0">
                <a:solidFill>
                  <a:srgbClr val="212121"/>
                </a:solidFill>
              </a:rPr>
              <a:t>Polyglot</a:t>
            </a:r>
          </a:p>
          <a:p>
            <a:pPr marL="342900" indent="-342900">
              <a:buFontTx/>
              <a:buAutoNum type="arabicPeriod"/>
            </a:pPr>
            <a:r>
              <a:rPr lang="en-US" dirty="0">
                <a:solidFill>
                  <a:srgbClr val="212121"/>
                </a:solidFill>
              </a:rPr>
              <a:t>Work on Huge collection of dataset</a:t>
            </a:r>
          </a:p>
          <a:p>
            <a:pPr marL="342900" indent="-342900">
              <a:buFontTx/>
              <a:buAutoNum type="arabicPeriod"/>
            </a:pPr>
            <a:r>
              <a:rPr lang="en-US" dirty="0">
                <a:solidFill>
                  <a:srgbClr val="212121"/>
                </a:solidFill>
              </a:rPr>
              <a:t>Support both Structured and Semi-Structured Data</a:t>
            </a:r>
          </a:p>
          <a:p>
            <a:pPr marL="342900" indent="-342900">
              <a:buAutoNum type="arabicPeriod"/>
            </a:pPr>
            <a:endParaRPr lang="en-US" dirty="0">
              <a:solidFill>
                <a:srgbClr val="212121"/>
              </a:solidFill>
            </a:endParaRPr>
          </a:p>
        </p:txBody>
      </p:sp>
    </p:spTree>
    <p:extLst>
      <p:ext uri="{BB962C8B-B14F-4D97-AF65-F5344CB8AC3E}">
        <p14:creationId xmlns:p14="http://schemas.microsoft.com/office/powerpoint/2010/main" val="478430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6526248"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defPPr>
              <a:defRPr lang="en-US"/>
            </a:defPPr>
            <a:lvl1pPr algn="ctr">
              <a:lnSpc>
                <a:spcPct val="90000"/>
              </a:lnSpc>
              <a:spcBef>
                <a:spcPct val="0"/>
              </a:spcBef>
              <a:buNone/>
              <a:defRPr sz="4100">
                <a:solidFill>
                  <a:schemeClr val="tx1"/>
                </a:solidFill>
              </a:defRPr>
            </a:lvl1pPr>
          </a:lstStyle>
          <a:p>
            <a:r>
              <a:rPr lang="en-US" dirty="0" err="1"/>
              <a:t>Ch</a:t>
            </a:r>
            <a:r>
              <a:rPr lang="en-US" dirty="0"/>
              <a:t> 2 (Spark Session)</a:t>
            </a:r>
          </a:p>
        </p:txBody>
      </p:sp>
    </p:spTree>
    <p:extLst>
      <p:ext uri="{BB962C8B-B14F-4D97-AF65-F5344CB8AC3E}">
        <p14:creationId xmlns:p14="http://schemas.microsoft.com/office/powerpoint/2010/main" val="287018067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Features - Distributed</a:t>
            </a:r>
          </a:p>
        </p:txBody>
      </p:sp>
    </p:spTree>
    <p:extLst>
      <p:ext uri="{BB962C8B-B14F-4D97-AF65-F5344CB8AC3E}">
        <p14:creationId xmlns:p14="http://schemas.microsoft.com/office/powerpoint/2010/main" val="8858299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Features </a:t>
            </a:r>
          </a:p>
        </p:txBody>
      </p:sp>
      <p:sp>
        <p:nvSpPr>
          <p:cNvPr id="8" name="Rectangle 7"/>
          <p:cNvSpPr/>
          <p:nvPr/>
        </p:nvSpPr>
        <p:spPr>
          <a:xfrm>
            <a:off x="336827" y="807564"/>
            <a:ext cx="8445063" cy="2862322"/>
          </a:xfrm>
          <a:prstGeom prst="rect">
            <a:avLst/>
          </a:prstGeom>
        </p:spPr>
        <p:txBody>
          <a:bodyPr wrap="square">
            <a:spAutoFit/>
          </a:bodyPr>
          <a:lstStyle/>
          <a:p>
            <a:r>
              <a:rPr lang="en-US" b="1" dirty="0"/>
              <a:t>1. DataFrame is Distributed.</a:t>
            </a:r>
            <a:endParaRPr lang="en-US" b="1" dirty="0">
              <a:solidFill>
                <a:srgbClr val="212121"/>
              </a:solidFill>
            </a:endParaRPr>
          </a:p>
          <a:p>
            <a:pPr marL="742950" lvl="1" indent="-285750">
              <a:buFont typeface="Arial" panose="020B0604020202020204" pitchFamily="34" charset="0"/>
              <a:buChar char="•"/>
            </a:pPr>
            <a:r>
              <a:rPr lang="en-US" dirty="0">
                <a:solidFill>
                  <a:srgbClr val="212121"/>
                </a:solidFill>
              </a:rPr>
              <a:t>Like RDD, DataFrame is also distributed. </a:t>
            </a:r>
          </a:p>
          <a:p>
            <a:pPr marL="742950" lvl="1" indent="-285750">
              <a:buFont typeface="Arial" panose="020B0604020202020204" pitchFamily="34" charset="0"/>
              <a:buChar char="•"/>
            </a:pPr>
            <a:r>
              <a:rPr lang="en-US" dirty="0">
                <a:solidFill>
                  <a:srgbClr val="212121"/>
                </a:solidFill>
              </a:rPr>
              <a:t>Supports HA and FT.</a:t>
            </a:r>
          </a:p>
          <a:p>
            <a:endParaRPr lang="en-US" dirty="0">
              <a:solidFill>
                <a:srgbClr val="212121"/>
              </a:solidFill>
            </a:endParaRPr>
          </a:p>
          <a:p>
            <a:endParaRPr lang="en-US" i="1" dirty="0">
              <a:solidFill>
                <a:srgbClr val="212121"/>
              </a:solidFill>
            </a:endParaRPr>
          </a:p>
          <a:p>
            <a:r>
              <a:rPr lang="en-US" dirty="0">
                <a:solidFill>
                  <a:srgbClr val="212121"/>
                </a:solidFill>
              </a:rPr>
              <a:t>                                                                                                               </a:t>
            </a: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p:txBody>
      </p:sp>
      <p:sp>
        <p:nvSpPr>
          <p:cNvPr id="17" name="Rounded Rectangle 16"/>
          <p:cNvSpPr/>
          <p:nvPr/>
        </p:nvSpPr>
        <p:spPr>
          <a:xfrm>
            <a:off x="800566" y="2140383"/>
            <a:ext cx="1615045" cy="7936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DataFrame</a:t>
            </a:r>
          </a:p>
          <a:p>
            <a:pPr algn="ctr"/>
            <a:endParaRPr lang="en-US" dirty="0">
              <a:solidFill>
                <a:schemeClr val="tx1"/>
              </a:solidFill>
            </a:endParaRPr>
          </a:p>
        </p:txBody>
      </p:sp>
      <p:sp>
        <p:nvSpPr>
          <p:cNvPr id="18" name="Rectangle 17"/>
          <p:cNvSpPr/>
          <p:nvPr/>
        </p:nvSpPr>
        <p:spPr>
          <a:xfrm>
            <a:off x="3347823" y="2648805"/>
            <a:ext cx="1579419" cy="6776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Partition 2</a:t>
            </a:r>
          </a:p>
          <a:p>
            <a:pPr algn="ctr"/>
            <a:endParaRPr lang="en-US" dirty="0">
              <a:solidFill>
                <a:schemeClr val="tx1"/>
              </a:solidFill>
            </a:endParaRPr>
          </a:p>
        </p:txBody>
      </p:sp>
      <p:sp>
        <p:nvSpPr>
          <p:cNvPr id="19" name="Rectangle 18"/>
          <p:cNvSpPr/>
          <p:nvPr/>
        </p:nvSpPr>
        <p:spPr>
          <a:xfrm>
            <a:off x="3318135" y="3500365"/>
            <a:ext cx="1579419" cy="5827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Partition 3</a:t>
            </a:r>
          </a:p>
        </p:txBody>
      </p:sp>
      <p:sp>
        <p:nvSpPr>
          <p:cNvPr id="20" name="Rectangle 19"/>
          <p:cNvSpPr/>
          <p:nvPr/>
        </p:nvSpPr>
        <p:spPr>
          <a:xfrm>
            <a:off x="5501215" y="1872764"/>
            <a:ext cx="1579419" cy="65926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a:p>
            <a:pPr algn="ctr"/>
            <a:r>
              <a:rPr lang="en-US" dirty="0"/>
              <a:t>Task1</a:t>
            </a:r>
          </a:p>
          <a:p>
            <a:pPr algn="ctr"/>
            <a:endParaRPr lang="en-US" dirty="0"/>
          </a:p>
        </p:txBody>
      </p:sp>
      <p:sp>
        <p:nvSpPr>
          <p:cNvPr id="21" name="Rectangle 20"/>
          <p:cNvSpPr/>
          <p:nvPr/>
        </p:nvSpPr>
        <p:spPr>
          <a:xfrm>
            <a:off x="5501213" y="2648806"/>
            <a:ext cx="1579419" cy="79242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solidFill>
                  <a:schemeClr val="tx1"/>
                </a:solidFill>
              </a:rPr>
              <a:t>Task2</a:t>
            </a:r>
          </a:p>
          <a:p>
            <a:pPr algn="ctr"/>
            <a:endParaRPr lang="en-US" dirty="0">
              <a:solidFill>
                <a:schemeClr val="tx1"/>
              </a:solidFill>
            </a:endParaRPr>
          </a:p>
        </p:txBody>
      </p:sp>
      <p:sp>
        <p:nvSpPr>
          <p:cNvPr id="22" name="Rectangle 21"/>
          <p:cNvSpPr/>
          <p:nvPr/>
        </p:nvSpPr>
        <p:spPr>
          <a:xfrm>
            <a:off x="5501213" y="3579849"/>
            <a:ext cx="1579419" cy="7498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Task3</a:t>
            </a:r>
          </a:p>
          <a:p>
            <a:pPr algn="ctr"/>
            <a:endParaRPr lang="en-US" dirty="0">
              <a:solidFill>
                <a:schemeClr val="tx1"/>
              </a:solidFill>
            </a:endParaRPr>
          </a:p>
        </p:txBody>
      </p:sp>
      <p:cxnSp>
        <p:nvCxnSpPr>
          <p:cNvPr id="23" name="Straight Arrow Connector 22"/>
          <p:cNvCxnSpPr>
            <a:stCxn id="17" idx="3"/>
          </p:cNvCxnSpPr>
          <p:nvPr/>
        </p:nvCxnSpPr>
        <p:spPr>
          <a:xfrm flipV="1">
            <a:off x="2415611" y="2306403"/>
            <a:ext cx="902524" cy="2308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7" idx="3"/>
            <a:endCxn id="18" idx="1"/>
          </p:cNvCxnSpPr>
          <p:nvPr/>
        </p:nvCxnSpPr>
        <p:spPr>
          <a:xfrm>
            <a:off x="2415611" y="2537217"/>
            <a:ext cx="932212" cy="450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3"/>
            <a:endCxn id="19" idx="1"/>
          </p:cNvCxnSpPr>
          <p:nvPr/>
        </p:nvCxnSpPr>
        <p:spPr>
          <a:xfrm>
            <a:off x="2415611" y="2537217"/>
            <a:ext cx="902524" cy="1254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0" idx="1"/>
          </p:cNvCxnSpPr>
          <p:nvPr/>
        </p:nvCxnSpPr>
        <p:spPr>
          <a:xfrm flipV="1">
            <a:off x="4897554" y="2202398"/>
            <a:ext cx="603661" cy="104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8" idx="3"/>
            <a:endCxn id="21" idx="1"/>
          </p:cNvCxnSpPr>
          <p:nvPr/>
        </p:nvCxnSpPr>
        <p:spPr>
          <a:xfrm>
            <a:off x="4927242" y="2987623"/>
            <a:ext cx="573971" cy="57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a:endCxn id="22" idx="1"/>
          </p:cNvCxnSpPr>
          <p:nvPr/>
        </p:nvCxnSpPr>
        <p:spPr>
          <a:xfrm>
            <a:off x="4897554" y="3791759"/>
            <a:ext cx="603659" cy="1629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347821" y="1977304"/>
            <a:ext cx="1579419" cy="5784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Partition 1</a:t>
            </a:r>
          </a:p>
        </p:txBody>
      </p:sp>
      <p:sp>
        <p:nvSpPr>
          <p:cNvPr id="10" name="Rectangle 9"/>
          <p:cNvSpPr/>
          <p:nvPr/>
        </p:nvSpPr>
        <p:spPr>
          <a:xfrm>
            <a:off x="7871586" y="1752622"/>
            <a:ext cx="2112579" cy="1252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9" name="Rectangle 38"/>
          <p:cNvSpPr/>
          <p:nvPr/>
        </p:nvSpPr>
        <p:spPr>
          <a:xfrm>
            <a:off x="8079997" y="2140383"/>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40" name="Rectangle 39"/>
          <p:cNvSpPr/>
          <p:nvPr/>
        </p:nvSpPr>
        <p:spPr>
          <a:xfrm>
            <a:off x="8242858" y="23901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Task 1</a:t>
            </a:r>
          </a:p>
        </p:txBody>
      </p:sp>
      <p:sp>
        <p:nvSpPr>
          <p:cNvPr id="42" name="Rectangle 41"/>
          <p:cNvSpPr/>
          <p:nvPr/>
        </p:nvSpPr>
        <p:spPr>
          <a:xfrm>
            <a:off x="9078431" y="23901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Task 2</a:t>
            </a:r>
          </a:p>
        </p:txBody>
      </p:sp>
      <p:sp>
        <p:nvSpPr>
          <p:cNvPr id="43" name="TextBox 42"/>
          <p:cNvSpPr txBox="1"/>
          <p:nvPr/>
        </p:nvSpPr>
        <p:spPr>
          <a:xfrm>
            <a:off x="8090556" y="1727465"/>
            <a:ext cx="1537138" cy="323165"/>
          </a:xfrm>
          <a:prstGeom prst="rect">
            <a:avLst/>
          </a:prstGeom>
          <a:noFill/>
        </p:spPr>
        <p:txBody>
          <a:bodyPr wrap="square" rtlCol="0">
            <a:spAutoFit/>
          </a:bodyPr>
          <a:lstStyle/>
          <a:p>
            <a:r>
              <a:rPr lang="en-US" sz="1500" dirty="0"/>
              <a:t>Worker Node 1</a:t>
            </a:r>
          </a:p>
        </p:txBody>
      </p:sp>
      <p:sp>
        <p:nvSpPr>
          <p:cNvPr id="46" name="Rectangle 45"/>
          <p:cNvSpPr/>
          <p:nvPr/>
        </p:nvSpPr>
        <p:spPr>
          <a:xfrm>
            <a:off x="7878786" y="3456730"/>
            <a:ext cx="2112579" cy="1252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7" name="Rectangle 46"/>
          <p:cNvSpPr/>
          <p:nvPr/>
        </p:nvSpPr>
        <p:spPr>
          <a:xfrm>
            <a:off x="8099503" y="3799135"/>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250058" y="4094209"/>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Task 3</a:t>
            </a:r>
          </a:p>
        </p:txBody>
      </p:sp>
      <p:sp>
        <p:nvSpPr>
          <p:cNvPr id="50" name="TextBox 49"/>
          <p:cNvSpPr txBox="1"/>
          <p:nvPr/>
        </p:nvSpPr>
        <p:spPr>
          <a:xfrm>
            <a:off x="8198037" y="3441232"/>
            <a:ext cx="1537138" cy="323165"/>
          </a:xfrm>
          <a:prstGeom prst="rect">
            <a:avLst/>
          </a:prstGeom>
          <a:noFill/>
        </p:spPr>
        <p:txBody>
          <a:bodyPr wrap="square" rtlCol="0">
            <a:spAutoFit/>
          </a:bodyPr>
          <a:lstStyle/>
          <a:p>
            <a:r>
              <a:rPr lang="en-US" sz="1500" dirty="0"/>
              <a:t>Worker Node 2</a:t>
            </a:r>
          </a:p>
        </p:txBody>
      </p:sp>
      <p:cxnSp>
        <p:nvCxnSpPr>
          <p:cNvPr id="52" name="Straight Arrow Connector 51"/>
          <p:cNvCxnSpPr>
            <a:stCxn id="21" idx="3"/>
          </p:cNvCxnSpPr>
          <p:nvPr/>
        </p:nvCxnSpPr>
        <p:spPr>
          <a:xfrm flipV="1">
            <a:off x="7080632" y="2730503"/>
            <a:ext cx="790952" cy="314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0" idx="3"/>
            <a:endCxn id="10" idx="1"/>
          </p:cNvCxnSpPr>
          <p:nvPr/>
        </p:nvCxnSpPr>
        <p:spPr>
          <a:xfrm>
            <a:off x="7080634" y="2202398"/>
            <a:ext cx="790952" cy="176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2" idx="3"/>
            <a:endCxn id="46" idx="1"/>
          </p:cNvCxnSpPr>
          <p:nvPr/>
        </p:nvCxnSpPr>
        <p:spPr>
          <a:xfrm>
            <a:off x="7080632" y="3954754"/>
            <a:ext cx="798154" cy="128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9" name="Object 58"/>
          <p:cNvGraphicFramePr>
            <a:graphicFrameLocks noChangeAspect="1"/>
          </p:cNvGraphicFramePr>
          <p:nvPr>
            <p:extLst>
              <p:ext uri="{D42A27DB-BD31-4B8C-83A1-F6EECF244321}">
                <p14:modId xmlns:p14="http://schemas.microsoft.com/office/powerpoint/2010/main" val="2080094453"/>
              </p:ext>
            </p:extLst>
          </p:nvPr>
        </p:nvGraphicFramePr>
        <p:xfrm>
          <a:off x="1355725" y="5726113"/>
          <a:ext cx="3436938" cy="877887"/>
        </p:xfrm>
        <a:graphic>
          <a:graphicData uri="http://schemas.openxmlformats.org/presentationml/2006/ole">
            <mc:AlternateContent xmlns:mc="http://schemas.openxmlformats.org/markup-compatibility/2006">
              <mc:Choice xmlns:v="urn:schemas-microsoft-com:vml" Requires="v">
                <p:oleObj name="Packager Shell Object" showAsIcon="1" r:id="rId3" imgW="3436920" imgH="878400" progId="Package">
                  <p:embed/>
                </p:oleObj>
              </mc:Choice>
              <mc:Fallback>
                <p:oleObj name="Packager Shell Object" showAsIcon="1" r:id="rId3" imgW="3436920" imgH="878400" progId="Package">
                  <p:embed/>
                  <p:pic>
                    <p:nvPicPr>
                      <p:cNvPr id="59"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725" y="5726113"/>
                        <a:ext cx="3436938" cy="877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 name="TextBox 60"/>
          <p:cNvSpPr txBox="1"/>
          <p:nvPr/>
        </p:nvSpPr>
        <p:spPr>
          <a:xfrm>
            <a:off x="2246586" y="5472122"/>
            <a:ext cx="1655379" cy="369332"/>
          </a:xfrm>
          <a:prstGeom prst="rect">
            <a:avLst/>
          </a:prstGeom>
          <a:solidFill>
            <a:schemeClr val="bg1">
              <a:lumMod val="85000"/>
            </a:schemeClr>
          </a:solidFill>
        </p:spPr>
        <p:txBody>
          <a:bodyPr wrap="square" rtlCol="0">
            <a:spAutoFit/>
          </a:bodyPr>
          <a:lstStyle/>
          <a:p>
            <a:r>
              <a:rPr lang="en-US" b="1" dirty="0"/>
              <a:t>Hands-on 1</a:t>
            </a:r>
          </a:p>
        </p:txBody>
      </p:sp>
      <p:sp>
        <p:nvSpPr>
          <p:cNvPr id="73" name="TextBox 72"/>
          <p:cNvSpPr txBox="1"/>
          <p:nvPr/>
        </p:nvSpPr>
        <p:spPr>
          <a:xfrm>
            <a:off x="8071616" y="2058444"/>
            <a:ext cx="1161536" cy="323165"/>
          </a:xfrm>
          <a:prstGeom prst="rect">
            <a:avLst/>
          </a:prstGeom>
          <a:noFill/>
        </p:spPr>
        <p:txBody>
          <a:bodyPr wrap="square" rtlCol="0">
            <a:spAutoFit/>
          </a:bodyPr>
          <a:lstStyle/>
          <a:p>
            <a:r>
              <a:rPr lang="en-US" sz="1500" dirty="0"/>
              <a:t>Executor</a:t>
            </a:r>
          </a:p>
        </p:txBody>
      </p:sp>
      <p:sp>
        <p:nvSpPr>
          <p:cNvPr id="74" name="TextBox 73"/>
          <p:cNvSpPr txBox="1"/>
          <p:nvPr/>
        </p:nvSpPr>
        <p:spPr>
          <a:xfrm>
            <a:off x="8062527" y="3734482"/>
            <a:ext cx="1161536" cy="323165"/>
          </a:xfrm>
          <a:prstGeom prst="rect">
            <a:avLst/>
          </a:prstGeom>
          <a:noFill/>
        </p:spPr>
        <p:txBody>
          <a:bodyPr wrap="square" rtlCol="0">
            <a:spAutoFit/>
          </a:bodyPr>
          <a:lstStyle/>
          <a:p>
            <a:r>
              <a:rPr lang="en-US" sz="1500" dirty="0"/>
              <a:t>Executor</a:t>
            </a:r>
          </a:p>
        </p:txBody>
      </p:sp>
    </p:spTree>
    <p:extLst>
      <p:ext uri="{BB962C8B-B14F-4D97-AF65-F5344CB8AC3E}">
        <p14:creationId xmlns:p14="http://schemas.microsoft.com/office/powerpoint/2010/main" val="29336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9" grpId="0" animBg="1"/>
      <p:bldP spid="10" grpId="0" animBg="1"/>
      <p:bldP spid="39" grpId="0" animBg="1"/>
      <p:bldP spid="40" grpId="0" animBg="1"/>
      <p:bldP spid="42" grpId="0" animBg="1"/>
      <p:bldP spid="43" grpId="0"/>
      <p:bldP spid="46" grpId="0" animBg="1"/>
      <p:bldP spid="47" grpId="0" animBg="1"/>
      <p:bldP spid="48" grpId="0" animBg="1"/>
      <p:bldP spid="50" grpId="0"/>
      <p:bldP spid="61" grpId="0" animBg="1"/>
      <p:bldP spid="73" grpId="0"/>
      <p:bldP spid="74"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1. DataFrame is Distributed.</a:t>
            </a:r>
          </a:p>
        </p:txBody>
      </p:sp>
      <p:sp>
        <p:nvSpPr>
          <p:cNvPr id="8" name="Rectangle 7"/>
          <p:cNvSpPr/>
          <p:nvPr/>
        </p:nvSpPr>
        <p:spPr>
          <a:xfrm>
            <a:off x="336827" y="807564"/>
            <a:ext cx="8445063" cy="2031325"/>
          </a:xfrm>
          <a:prstGeom prst="rect">
            <a:avLst/>
          </a:prstGeom>
        </p:spPr>
        <p:txBody>
          <a:bodyPr wrap="square">
            <a:spAutoFit/>
          </a:bodyPr>
          <a:lstStyle/>
          <a:p>
            <a:endParaRPr lang="en-US" dirty="0">
              <a:solidFill>
                <a:srgbClr val="212121"/>
              </a:solidFill>
            </a:endParaRPr>
          </a:p>
          <a:p>
            <a:endParaRPr lang="en-US" i="1" dirty="0">
              <a:solidFill>
                <a:srgbClr val="212121"/>
              </a:solidFill>
            </a:endParaRPr>
          </a:p>
          <a:p>
            <a:r>
              <a:rPr lang="en-US" dirty="0">
                <a:solidFill>
                  <a:srgbClr val="212121"/>
                </a:solidFill>
              </a:rPr>
              <a:t>                                                                                                               </a:t>
            </a: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p:txBody>
      </p:sp>
      <p:sp>
        <p:nvSpPr>
          <p:cNvPr id="17" name="Rounded Rectangle 16"/>
          <p:cNvSpPr/>
          <p:nvPr/>
        </p:nvSpPr>
        <p:spPr>
          <a:xfrm>
            <a:off x="800566" y="2140383"/>
            <a:ext cx="1615045" cy="7936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DataFrame</a:t>
            </a:r>
          </a:p>
          <a:p>
            <a:pPr algn="ctr"/>
            <a:r>
              <a:rPr lang="en-US" dirty="0">
                <a:solidFill>
                  <a:srgbClr val="212121"/>
                </a:solidFill>
              </a:rPr>
              <a:t>300MB</a:t>
            </a:r>
          </a:p>
          <a:p>
            <a:pPr algn="ctr"/>
            <a:endParaRPr lang="en-US" dirty="0">
              <a:solidFill>
                <a:schemeClr val="tx1"/>
              </a:solidFill>
            </a:endParaRPr>
          </a:p>
        </p:txBody>
      </p:sp>
      <p:sp>
        <p:nvSpPr>
          <p:cNvPr id="18" name="Rectangle 17"/>
          <p:cNvSpPr/>
          <p:nvPr/>
        </p:nvSpPr>
        <p:spPr>
          <a:xfrm>
            <a:off x="3347823" y="2648805"/>
            <a:ext cx="1579419" cy="6776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Partition 2</a:t>
            </a:r>
          </a:p>
          <a:p>
            <a:pPr algn="ctr"/>
            <a:r>
              <a:rPr lang="en-US" dirty="0">
                <a:solidFill>
                  <a:schemeClr val="tx1"/>
                </a:solidFill>
              </a:rPr>
              <a:t>128MB</a:t>
            </a:r>
          </a:p>
          <a:p>
            <a:pPr algn="ctr"/>
            <a:endParaRPr lang="en-US" dirty="0">
              <a:solidFill>
                <a:schemeClr val="tx1"/>
              </a:solidFill>
            </a:endParaRPr>
          </a:p>
        </p:txBody>
      </p:sp>
      <p:sp>
        <p:nvSpPr>
          <p:cNvPr id="19" name="Rectangle 18"/>
          <p:cNvSpPr/>
          <p:nvPr/>
        </p:nvSpPr>
        <p:spPr>
          <a:xfrm>
            <a:off x="3318135" y="3500365"/>
            <a:ext cx="1579419" cy="5827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Partition 3</a:t>
            </a:r>
          </a:p>
          <a:p>
            <a:pPr algn="ctr"/>
            <a:r>
              <a:rPr lang="en-US" dirty="0">
                <a:solidFill>
                  <a:schemeClr val="tx1"/>
                </a:solidFill>
              </a:rPr>
              <a:t>46MB</a:t>
            </a:r>
          </a:p>
        </p:txBody>
      </p:sp>
      <p:sp>
        <p:nvSpPr>
          <p:cNvPr id="20" name="Rectangle 19"/>
          <p:cNvSpPr/>
          <p:nvPr/>
        </p:nvSpPr>
        <p:spPr>
          <a:xfrm>
            <a:off x="5501215" y="1872764"/>
            <a:ext cx="1579419" cy="65926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a:p>
            <a:pPr algn="ctr"/>
            <a:r>
              <a:rPr lang="en-US" dirty="0"/>
              <a:t>Task1</a:t>
            </a:r>
          </a:p>
          <a:p>
            <a:pPr algn="ctr"/>
            <a:r>
              <a:rPr lang="en-US" i="1" dirty="0">
                <a:solidFill>
                  <a:srgbClr val="212121"/>
                </a:solidFill>
              </a:rPr>
              <a:t>col%2 == 0</a:t>
            </a:r>
          </a:p>
          <a:p>
            <a:pPr algn="ctr"/>
            <a:endParaRPr lang="en-US" dirty="0"/>
          </a:p>
        </p:txBody>
      </p:sp>
      <p:sp>
        <p:nvSpPr>
          <p:cNvPr id="21" name="Rectangle 20"/>
          <p:cNvSpPr/>
          <p:nvPr/>
        </p:nvSpPr>
        <p:spPr>
          <a:xfrm>
            <a:off x="5501213" y="2648806"/>
            <a:ext cx="1579419" cy="79242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solidFill>
                  <a:schemeClr val="tx1"/>
                </a:solidFill>
              </a:rPr>
              <a:t>Task2</a:t>
            </a:r>
          </a:p>
          <a:p>
            <a:pPr algn="ctr"/>
            <a:r>
              <a:rPr lang="en-US" i="1" dirty="0">
                <a:solidFill>
                  <a:srgbClr val="212121"/>
                </a:solidFill>
              </a:rPr>
              <a:t>col%2 == 0</a:t>
            </a:r>
          </a:p>
          <a:p>
            <a:pPr algn="ctr"/>
            <a:endParaRPr lang="en-US" dirty="0">
              <a:solidFill>
                <a:schemeClr val="tx1"/>
              </a:solidFill>
            </a:endParaRPr>
          </a:p>
        </p:txBody>
      </p:sp>
      <p:sp>
        <p:nvSpPr>
          <p:cNvPr id="22" name="Rectangle 21"/>
          <p:cNvSpPr/>
          <p:nvPr/>
        </p:nvSpPr>
        <p:spPr>
          <a:xfrm>
            <a:off x="5501213" y="3579849"/>
            <a:ext cx="1579419" cy="7498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Task3</a:t>
            </a:r>
          </a:p>
          <a:p>
            <a:pPr algn="ctr"/>
            <a:r>
              <a:rPr lang="en-US">
                <a:solidFill>
                  <a:srgbClr val="212121"/>
                </a:solidFill>
              </a:rPr>
              <a:t>col%2 == 0</a:t>
            </a:r>
          </a:p>
          <a:p>
            <a:pPr algn="ctr"/>
            <a:endParaRPr lang="en-US" dirty="0">
              <a:solidFill>
                <a:schemeClr val="tx1"/>
              </a:solidFill>
            </a:endParaRPr>
          </a:p>
        </p:txBody>
      </p:sp>
      <p:cxnSp>
        <p:nvCxnSpPr>
          <p:cNvPr id="23" name="Straight Arrow Connector 22"/>
          <p:cNvCxnSpPr>
            <a:stCxn id="17" idx="3"/>
          </p:cNvCxnSpPr>
          <p:nvPr/>
        </p:nvCxnSpPr>
        <p:spPr>
          <a:xfrm flipV="1">
            <a:off x="2415611" y="2306403"/>
            <a:ext cx="902524" cy="2308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7" idx="3"/>
            <a:endCxn id="18" idx="1"/>
          </p:cNvCxnSpPr>
          <p:nvPr/>
        </p:nvCxnSpPr>
        <p:spPr>
          <a:xfrm>
            <a:off x="2415611" y="2537217"/>
            <a:ext cx="932212" cy="450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3"/>
            <a:endCxn id="19" idx="1"/>
          </p:cNvCxnSpPr>
          <p:nvPr/>
        </p:nvCxnSpPr>
        <p:spPr>
          <a:xfrm>
            <a:off x="2415611" y="2537217"/>
            <a:ext cx="902524" cy="1254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0" idx="1"/>
          </p:cNvCxnSpPr>
          <p:nvPr/>
        </p:nvCxnSpPr>
        <p:spPr>
          <a:xfrm flipV="1">
            <a:off x="4897554" y="2202398"/>
            <a:ext cx="603661" cy="104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8" idx="3"/>
            <a:endCxn id="21" idx="1"/>
          </p:cNvCxnSpPr>
          <p:nvPr/>
        </p:nvCxnSpPr>
        <p:spPr>
          <a:xfrm>
            <a:off x="4927242" y="2987623"/>
            <a:ext cx="573971" cy="57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a:endCxn id="22" idx="1"/>
          </p:cNvCxnSpPr>
          <p:nvPr/>
        </p:nvCxnSpPr>
        <p:spPr>
          <a:xfrm>
            <a:off x="4897554" y="3791759"/>
            <a:ext cx="603659" cy="1629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347821" y="1977304"/>
            <a:ext cx="1579419" cy="5784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Partition 1</a:t>
            </a:r>
          </a:p>
          <a:p>
            <a:pPr algn="ctr"/>
            <a:r>
              <a:rPr lang="en-US" dirty="0">
                <a:solidFill>
                  <a:schemeClr val="tx1"/>
                </a:solidFill>
              </a:rPr>
              <a:t>128MB</a:t>
            </a:r>
          </a:p>
        </p:txBody>
      </p:sp>
      <p:sp>
        <p:nvSpPr>
          <p:cNvPr id="10" name="Rectangle 9"/>
          <p:cNvSpPr/>
          <p:nvPr/>
        </p:nvSpPr>
        <p:spPr>
          <a:xfrm>
            <a:off x="7871586" y="1752622"/>
            <a:ext cx="2112579" cy="1252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9" name="Rectangle 38"/>
          <p:cNvSpPr/>
          <p:nvPr/>
        </p:nvSpPr>
        <p:spPr>
          <a:xfrm>
            <a:off x="8079997" y="2140383"/>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242858" y="23901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Task 1</a:t>
            </a:r>
          </a:p>
        </p:txBody>
      </p:sp>
      <p:sp>
        <p:nvSpPr>
          <p:cNvPr id="42" name="Rectangle 41"/>
          <p:cNvSpPr/>
          <p:nvPr/>
        </p:nvSpPr>
        <p:spPr>
          <a:xfrm>
            <a:off x="9078431" y="23901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Task 2</a:t>
            </a:r>
          </a:p>
        </p:txBody>
      </p:sp>
      <p:sp>
        <p:nvSpPr>
          <p:cNvPr id="43" name="TextBox 42"/>
          <p:cNvSpPr txBox="1"/>
          <p:nvPr/>
        </p:nvSpPr>
        <p:spPr>
          <a:xfrm>
            <a:off x="8090556" y="1727465"/>
            <a:ext cx="1537138" cy="323165"/>
          </a:xfrm>
          <a:prstGeom prst="rect">
            <a:avLst/>
          </a:prstGeom>
          <a:noFill/>
        </p:spPr>
        <p:txBody>
          <a:bodyPr wrap="square" rtlCol="0">
            <a:spAutoFit/>
          </a:bodyPr>
          <a:lstStyle/>
          <a:p>
            <a:r>
              <a:rPr lang="en-US" sz="1500" dirty="0"/>
              <a:t>Worker Node 1</a:t>
            </a:r>
          </a:p>
        </p:txBody>
      </p:sp>
      <p:sp>
        <p:nvSpPr>
          <p:cNvPr id="46" name="Rectangle 45"/>
          <p:cNvSpPr/>
          <p:nvPr/>
        </p:nvSpPr>
        <p:spPr>
          <a:xfrm>
            <a:off x="7878786" y="3456730"/>
            <a:ext cx="2112579" cy="1252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7" name="Rectangle 46"/>
          <p:cNvSpPr/>
          <p:nvPr/>
        </p:nvSpPr>
        <p:spPr>
          <a:xfrm>
            <a:off x="8099503" y="3799135"/>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250058" y="4094209"/>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Task 3</a:t>
            </a:r>
          </a:p>
        </p:txBody>
      </p:sp>
      <p:sp>
        <p:nvSpPr>
          <p:cNvPr id="50" name="TextBox 49"/>
          <p:cNvSpPr txBox="1"/>
          <p:nvPr/>
        </p:nvSpPr>
        <p:spPr>
          <a:xfrm>
            <a:off x="8198037" y="3441232"/>
            <a:ext cx="1537138" cy="323165"/>
          </a:xfrm>
          <a:prstGeom prst="rect">
            <a:avLst/>
          </a:prstGeom>
          <a:noFill/>
        </p:spPr>
        <p:txBody>
          <a:bodyPr wrap="square" rtlCol="0">
            <a:spAutoFit/>
          </a:bodyPr>
          <a:lstStyle/>
          <a:p>
            <a:r>
              <a:rPr lang="en-US" sz="1500" dirty="0"/>
              <a:t>Worker Node 2</a:t>
            </a:r>
          </a:p>
        </p:txBody>
      </p:sp>
      <p:cxnSp>
        <p:nvCxnSpPr>
          <p:cNvPr id="52" name="Straight Arrow Connector 51"/>
          <p:cNvCxnSpPr>
            <a:stCxn id="21" idx="3"/>
          </p:cNvCxnSpPr>
          <p:nvPr/>
        </p:nvCxnSpPr>
        <p:spPr>
          <a:xfrm flipV="1">
            <a:off x="7080632" y="2730503"/>
            <a:ext cx="790952" cy="314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0" idx="3"/>
            <a:endCxn id="10" idx="1"/>
          </p:cNvCxnSpPr>
          <p:nvPr/>
        </p:nvCxnSpPr>
        <p:spPr>
          <a:xfrm>
            <a:off x="7080634" y="2202398"/>
            <a:ext cx="790952" cy="176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2" idx="3"/>
            <a:endCxn id="46" idx="1"/>
          </p:cNvCxnSpPr>
          <p:nvPr/>
        </p:nvCxnSpPr>
        <p:spPr>
          <a:xfrm>
            <a:off x="7080632" y="3954754"/>
            <a:ext cx="798154" cy="128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36827" y="807564"/>
            <a:ext cx="8445063" cy="2308324"/>
          </a:xfrm>
          <a:prstGeom prst="rect">
            <a:avLst/>
          </a:prstGeom>
        </p:spPr>
        <p:txBody>
          <a:bodyPr wrap="square">
            <a:spAutoFit/>
          </a:bodyPr>
          <a:lstStyle/>
          <a:p>
            <a:r>
              <a:rPr lang="en-US" dirty="0">
                <a:solidFill>
                  <a:srgbClr val="212121"/>
                </a:solidFill>
              </a:rPr>
              <a:t>Ex – Find out the even numbers.</a:t>
            </a:r>
          </a:p>
          <a:p>
            <a:endParaRPr lang="en-US" dirty="0">
              <a:solidFill>
                <a:srgbClr val="212121"/>
              </a:solidFill>
            </a:endParaRPr>
          </a:p>
          <a:p>
            <a:endParaRPr lang="en-US" i="1" dirty="0">
              <a:solidFill>
                <a:srgbClr val="212121"/>
              </a:solidFill>
            </a:endParaRPr>
          </a:p>
          <a:p>
            <a:r>
              <a:rPr lang="en-US" dirty="0">
                <a:solidFill>
                  <a:srgbClr val="212121"/>
                </a:solidFill>
              </a:rPr>
              <a:t>                                                                                                               </a:t>
            </a: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p:txBody>
      </p:sp>
      <p:sp>
        <p:nvSpPr>
          <p:cNvPr id="32" name="TextBox 31"/>
          <p:cNvSpPr txBox="1"/>
          <p:nvPr/>
        </p:nvSpPr>
        <p:spPr>
          <a:xfrm>
            <a:off x="8071616" y="2058444"/>
            <a:ext cx="1161536" cy="323165"/>
          </a:xfrm>
          <a:prstGeom prst="rect">
            <a:avLst/>
          </a:prstGeom>
          <a:noFill/>
        </p:spPr>
        <p:txBody>
          <a:bodyPr wrap="square" rtlCol="0">
            <a:spAutoFit/>
          </a:bodyPr>
          <a:lstStyle/>
          <a:p>
            <a:r>
              <a:rPr lang="en-US" sz="1500" dirty="0"/>
              <a:t>Executor</a:t>
            </a:r>
          </a:p>
        </p:txBody>
      </p:sp>
      <p:sp>
        <p:nvSpPr>
          <p:cNvPr id="33" name="TextBox 32"/>
          <p:cNvSpPr txBox="1"/>
          <p:nvPr/>
        </p:nvSpPr>
        <p:spPr>
          <a:xfrm>
            <a:off x="8062527" y="3734482"/>
            <a:ext cx="1161536" cy="323165"/>
          </a:xfrm>
          <a:prstGeom prst="rect">
            <a:avLst/>
          </a:prstGeom>
          <a:noFill/>
        </p:spPr>
        <p:txBody>
          <a:bodyPr wrap="square" rtlCol="0">
            <a:spAutoFit/>
          </a:bodyPr>
          <a:lstStyle/>
          <a:p>
            <a:r>
              <a:rPr lang="en-US" sz="1500" dirty="0"/>
              <a:t>Executor</a:t>
            </a:r>
          </a:p>
        </p:txBody>
      </p:sp>
    </p:spTree>
    <p:extLst>
      <p:ext uri="{BB962C8B-B14F-4D97-AF65-F5344CB8AC3E}">
        <p14:creationId xmlns:p14="http://schemas.microsoft.com/office/powerpoint/2010/main" val="14624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Features – Lazy Evaluation</a:t>
            </a:r>
          </a:p>
        </p:txBody>
      </p:sp>
    </p:spTree>
    <p:extLst>
      <p:ext uri="{BB962C8B-B14F-4D97-AF65-F5344CB8AC3E}">
        <p14:creationId xmlns:p14="http://schemas.microsoft.com/office/powerpoint/2010/main" val="104006788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3500" dirty="0"/>
              <a:t>DataFrame Features </a:t>
            </a:r>
            <a:r>
              <a:rPr lang="en-US" sz="3500" dirty="0" err="1"/>
              <a:t>Contd</a:t>
            </a:r>
            <a:r>
              <a:rPr lang="en-US" sz="3500" dirty="0"/>
              <a:t> …</a:t>
            </a:r>
          </a:p>
        </p:txBody>
      </p:sp>
      <p:sp>
        <p:nvSpPr>
          <p:cNvPr id="2" name="Rectangle 1"/>
          <p:cNvSpPr/>
          <p:nvPr/>
        </p:nvSpPr>
        <p:spPr>
          <a:xfrm>
            <a:off x="848711" y="998933"/>
            <a:ext cx="9485586" cy="1477328"/>
          </a:xfrm>
          <a:prstGeom prst="rect">
            <a:avLst/>
          </a:prstGeom>
        </p:spPr>
        <p:txBody>
          <a:bodyPr wrap="square">
            <a:spAutoFit/>
          </a:bodyPr>
          <a:lstStyle/>
          <a:p>
            <a:r>
              <a:rPr lang="en-US" b="1" dirty="0">
                <a:solidFill>
                  <a:srgbClr val="212121"/>
                </a:solidFill>
              </a:rPr>
              <a:t>2. Lazy Evaluation:</a:t>
            </a:r>
          </a:p>
          <a:p>
            <a:r>
              <a:rPr lang="en-US" dirty="0">
                <a:solidFill>
                  <a:srgbClr val="212121"/>
                </a:solidFill>
              </a:rPr>
              <a:t>       Each Transformation is a Lazy Operation. Evaluation is not started until an action is triggered. </a:t>
            </a:r>
          </a:p>
          <a:p>
            <a:endParaRPr lang="en-US" dirty="0">
              <a:solidFill>
                <a:srgbClr val="212121"/>
              </a:solidFill>
            </a:endParaRPr>
          </a:p>
          <a:p>
            <a:r>
              <a:rPr lang="en-US" dirty="0">
                <a:solidFill>
                  <a:srgbClr val="212121"/>
                </a:solidFill>
              </a:rPr>
              <a:t>     </a:t>
            </a:r>
          </a:p>
          <a:p>
            <a:endParaRPr lang="en-US" dirty="0">
              <a:solidFill>
                <a:srgbClr val="212121"/>
              </a:solidFill>
            </a:endParaRPr>
          </a:p>
        </p:txBody>
      </p:sp>
      <p:sp>
        <p:nvSpPr>
          <p:cNvPr id="38" name="Rounded Rectangle 37"/>
          <p:cNvSpPr/>
          <p:nvPr/>
        </p:nvSpPr>
        <p:spPr>
          <a:xfrm>
            <a:off x="1628251" y="2371122"/>
            <a:ext cx="1615045" cy="736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DataFrame</a:t>
            </a:r>
          </a:p>
        </p:txBody>
      </p:sp>
      <p:sp>
        <p:nvSpPr>
          <p:cNvPr id="39" name="Rounded Rectangle 38"/>
          <p:cNvSpPr/>
          <p:nvPr/>
        </p:nvSpPr>
        <p:spPr>
          <a:xfrm>
            <a:off x="4061010" y="2385124"/>
            <a:ext cx="1615045" cy="73627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DataFrame</a:t>
            </a:r>
          </a:p>
        </p:txBody>
      </p:sp>
      <p:sp>
        <p:nvSpPr>
          <p:cNvPr id="40" name="Rounded Rectangle 39"/>
          <p:cNvSpPr/>
          <p:nvPr/>
        </p:nvSpPr>
        <p:spPr>
          <a:xfrm>
            <a:off x="6592828" y="2356398"/>
            <a:ext cx="1615045" cy="73627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DataFrame</a:t>
            </a:r>
          </a:p>
        </p:txBody>
      </p:sp>
      <p:sp>
        <p:nvSpPr>
          <p:cNvPr id="41" name="Right Arrow 40"/>
          <p:cNvSpPr/>
          <p:nvPr/>
        </p:nvSpPr>
        <p:spPr>
          <a:xfrm>
            <a:off x="3243295" y="2640296"/>
            <a:ext cx="871655"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a:off x="5695775" y="2640296"/>
            <a:ext cx="931274"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408168" y="2369925"/>
            <a:ext cx="617485" cy="369332"/>
          </a:xfrm>
          <a:prstGeom prst="rect">
            <a:avLst/>
          </a:prstGeom>
          <a:noFill/>
        </p:spPr>
        <p:txBody>
          <a:bodyPr wrap="square" rtlCol="0">
            <a:spAutoFit/>
          </a:bodyPr>
          <a:lstStyle/>
          <a:p>
            <a:r>
              <a:rPr lang="en-US" b="1" dirty="0"/>
              <a:t>T</a:t>
            </a:r>
          </a:p>
        </p:txBody>
      </p:sp>
      <p:sp>
        <p:nvSpPr>
          <p:cNvPr id="44" name="TextBox 43"/>
          <p:cNvSpPr txBox="1"/>
          <p:nvPr/>
        </p:nvSpPr>
        <p:spPr>
          <a:xfrm>
            <a:off x="5711413" y="2356398"/>
            <a:ext cx="617485" cy="369332"/>
          </a:xfrm>
          <a:prstGeom prst="rect">
            <a:avLst/>
          </a:prstGeom>
          <a:noFill/>
        </p:spPr>
        <p:txBody>
          <a:bodyPr wrap="square" rtlCol="0">
            <a:spAutoFit/>
          </a:bodyPr>
          <a:lstStyle/>
          <a:p>
            <a:r>
              <a:rPr lang="en-US" b="1" dirty="0"/>
              <a:t>T</a:t>
            </a:r>
          </a:p>
        </p:txBody>
      </p:sp>
      <p:sp>
        <p:nvSpPr>
          <p:cNvPr id="45" name="TextBox 44"/>
          <p:cNvSpPr txBox="1"/>
          <p:nvPr/>
        </p:nvSpPr>
        <p:spPr>
          <a:xfrm>
            <a:off x="3243296" y="2958281"/>
            <a:ext cx="837434" cy="369332"/>
          </a:xfrm>
          <a:prstGeom prst="rect">
            <a:avLst/>
          </a:prstGeom>
          <a:noFill/>
        </p:spPr>
        <p:txBody>
          <a:bodyPr wrap="square" rtlCol="0">
            <a:spAutoFit/>
          </a:bodyPr>
          <a:lstStyle/>
          <a:p>
            <a:r>
              <a:rPr lang="en-US" b="1" dirty="0"/>
              <a:t>filter</a:t>
            </a:r>
          </a:p>
        </p:txBody>
      </p:sp>
      <p:sp>
        <p:nvSpPr>
          <p:cNvPr id="46" name="TextBox 45"/>
          <p:cNvSpPr txBox="1"/>
          <p:nvPr/>
        </p:nvSpPr>
        <p:spPr>
          <a:xfrm>
            <a:off x="5533185" y="2994904"/>
            <a:ext cx="1093863" cy="369332"/>
          </a:xfrm>
          <a:prstGeom prst="rect">
            <a:avLst/>
          </a:prstGeom>
          <a:noFill/>
        </p:spPr>
        <p:txBody>
          <a:bodyPr wrap="square" rtlCol="0">
            <a:spAutoFit/>
          </a:bodyPr>
          <a:lstStyle/>
          <a:p>
            <a:r>
              <a:rPr lang="en-US" b="1" dirty="0"/>
              <a:t>Group by</a:t>
            </a:r>
          </a:p>
        </p:txBody>
      </p:sp>
      <p:sp>
        <p:nvSpPr>
          <p:cNvPr id="47" name="Right Arrow 46"/>
          <p:cNvSpPr/>
          <p:nvPr/>
        </p:nvSpPr>
        <p:spPr>
          <a:xfrm rot="5400000">
            <a:off x="6951823" y="3414037"/>
            <a:ext cx="931274"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7091607" y="3327613"/>
            <a:ext cx="617485" cy="369332"/>
          </a:xfrm>
          <a:prstGeom prst="rect">
            <a:avLst/>
          </a:prstGeom>
          <a:noFill/>
        </p:spPr>
        <p:txBody>
          <a:bodyPr wrap="square" rtlCol="0">
            <a:spAutoFit/>
          </a:bodyPr>
          <a:lstStyle/>
          <a:p>
            <a:r>
              <a:rPr lang="en-US" b="1" dirty="0"/>
              <a:t>A</a:t>
            </a:r>
          </a:p>
        </p:txBody>
      </p:sp>
      <p:sp>
        <p:nvSpPr>
          <p:cNvPr id="49" name="TextBox 48"/>
          <p:cNvSpPr txBox="1"/>
          <p:nvPr/>
        </p:nvSpPr>
        <p:spPr>
          <a:xfrm>
            <a:off x="7532571" y="3320358"/>
            <a:ext cx="1093863" cy="369332"/>
          </a:xfrm>
          <a:prstGeom prst="rect">
            <a:avLst/>
          </a:prstGeom>
          <a:noFill/>
        </p:spPr>
        <p:txBody>
          <a:bodyPr wrap="square" rtlCol="0">
            <a:spAutoFit/>
          </a:bodyPr>
          <a:lstStyle/>
          <a:p>
            <a:r>
              <a:rPr lang="en-US" b="1" dirty="0"/>
              <a:t>Count</a:t>
            </a:r>
          </a:p>
        </p:txBody>
      </p:sp>
      <p:sp>
        <p:nvSpPr>
          <p:cNvPr id="50" name="TextBox 49"/>
          <p:cNvSpPr txBox="1"/>
          <p:nvPr/>
        </p:nvSpPr>
        <p:spPr>
          <a:xfrm>
            <a:off x="6700345" y="4045922"/>
            <a:ext cx="3184634" cy="646331"/>
          </a:xfrm>
          <a:prstGeom prst="rect">
            <a:avLst/>
          </a:prstGeom>
          <a:noFill/>
        </p:spPr>
        <p:txBody>
          <a:bodyPr wrap="square" rtlCol="0">
            <a:spAutoFit/>
          </a:bodyPr>
          <a:lstStyle/>
          <a:p>
            <a:r>
              <a:rPr lang="en-US" b="1" i="1" dirty="0">
                <a:solidFill>
                  <a:srgbClr val="FF0000"/>
                </a:solidFill>
              </a:rPr>
              <a:t>Only at this point execution starts.</a:t>
            </a:r>
          </a:p>
        </p:txBody>
      </p:sp>
      <p:sp>
        <p:nvSpPr>
          <p:cNvPr id="4" name="TextBox 3"/>
          <p:cNvSpPr txBox="1"/>
          <p:nvPr/>
        </p:nvSpPr>
        <p:spPr>
          <a:xfrm>
            <a:off x="2251706" y="3077352"/>
            <a:ext cx="368135" cy="369332"/>
          </a:xfrm>
          <a:prstGeom prst="rect">
            <a:avLst/>
          </a:prstGeom>
          <a:noFill/>
        </p:spPr>
        <p:txBody>
          <a:bodyPr wrap="square" rtlCol="0">
            <a:spAutoFit/>
          </a:bodyPr>
          <a:lstStyle/>
          <a:p>
            <a:r>
              <a:rPr lang="en-US" dirty="0"/>
              <a:t>1</a:t>
            </a:r>
          </a:p>
        </p:txBody>
      </p:sp>
      <p:sp>
        <p:nvSpPr>
          <p:cNvPr id="18" name="TextBox 17"/>
          <p:cNvSpPr txBox="1"/>
          <p:nvPr/>
        </p:nvSpPr>
        <p:spPr>
          <a:xfrm>
            <a:off x="4665273" y="3096640"/>
            <a:ext cx="368135" cy="369332"/>
          </a:xfrm>
          <a:prstGeom prst="rect">
            <a:avLst/>
          </a:prstGeom>
          <a:noFill/>
        </p:spPr>
        <p:txBody>
          <a:bodyPr wrap="square" rtlCol="0">
            <a:spAutoFit/>
          </a:bodyPr>
          <a:lstStyle/>
          <a:p>
            <a:r>
              <a:rPr lang="en-US" dirty="0"/>
              <a:t>2</a:t>
            </a:r>
          </a:p>
        </p:txBody>
      </p:sp>
      <p:sp>
        <p:nvSpPr>
          <p:cNvPr id="19" name="TextBox 18"/>
          <p:cNvSpPr txBox="1"/>
          <p:nvPr/>
        </p:nvSpPr>
        <p:spPr>
          <a:xfrm>
            <a:off x="8207872" y="2964126"/>
            <a:ext cx="368135" cy="369332"/>
          </a:xfrm>
          <a:prstGeom prst="rect">
            <a:avLst/>
          </a:prstGeom>
          <a:noFill/>
        </p:spPr>
        <p:txBody>
          <a:bodyPr wrap="square" rtlCol="0">
            <a:spAutoFit/>
          </a:bodyPr>
          <a:lstStyle/>
          <a:p>
            <a:r>
              <a:rPr lang="en-US" dirty="0"/>
              <a:t>3</a:t>
            </a:r>
          </a:p>
        </p:txBody>
      </p:sp>
      <p:sp>
        <p:nvSpPr>
          <p:cNvPr id="20" name="TextBox 19"/>
          <p:cNvSpPr txBox="1"/>
          <p:nvPr/>
        </p:nvSpPr>
        <p:spPr>
          <a:xfrm>
            <a:off x="6990970" y="3806855"/>
            <a:ext cx="368135"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97756849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3500" dirty="0"/>
              <a:t>DataFrame Features </a:t>
            </a:r>
            <a:r>
              <a:rPr lang="en-US" sz="3500" dirty="0" err="1"/>
              <a:t>Contd</a:t>
            </a:r>
            <a:r>
              <a:rPr lang="en-US" sz="3500" dirty="0"/>
              <a:t> …</a:t>
            </a:r>
          </a:p>
        </p:txBody>
      </p:sp>
      <p:sp>
        <p:nvSpPr>
          <p:cNvPr id="17" name="Rectangle 16"/>
          <p:cNvSpPr/>
          <p:nvPr/>
        </p:nvSpPr>
        <p:spPr>
          <a:xfrm>
            <a:off x="367863" y="896457"/>
            <a:ext cx="9485586" cy="3416320"/>
          </a:xfrm>
          <a:prstGeom prst="rect">
            <a:avLst/>
          </a:prstGeom>
        </p:spPr>
        <p:txBody>
          <a:bodyPr wrap="square">
            <a:spAutoFit/>
          </a:bodyPr>
          <a:lstStyle/>
          <a:p>
            <a:r>
              <a:rPr lang="en-US" dirty="0">
                <a:solidFill>
                  <a:srgbClr val="212121"/>
                </a:solidFill>
              </a:rPr>
              <a:t>         </a:t>
            </a:r>
          </a:p>
          <a:p>
            <a:r>
              <a:rPr lang="en-US" dirty="0">
                <a:solidFill>
                  <a:srgbClr val="212121"/>
                </a:solidFill>
              </a:rPr>
              <a:t>Example – Find out 10 sample records having a string “Robert” from a file(1TB).</a:t>
            </a:r>
          </a:p>
          <a:p>
            <a:endParaRPr lang="en-US" dirty="0">
              <a:solidFill>
                <a:srgbClr val="212121"/>
              </a:solidFill>
            </a:endParaRPr>
          </a:p>
          <a:p>
            <a:r>
              <a:rPr lang="en-US" dirty="0">
                <a:solidFill>
                  <a:srgbClr val="212121"/>
                </a:solidFill>
              </a:rPr>
              <a:t>With Out Lazy Evaluation:                                  With Lazy Evaluation:                            </a:t>
            </a:r>
          </a:p>
          <a:p>
            <a:endParaRPr lang="en-US" dirty="0">
              <a:solidFill>
                <a:srgbClr val="212121"/>
              </a:solidFill>
            </a:endParaRPr>
          </a:p>
          <a:p>
            <a:r>
              <a:rPr lang="en-US" dirty="0">
                <a:solidFill>
                  <a:srgbClr val="212121"/>
                </a:solidFill>
              </a:rPr>
              <a:t>   Step 1                                                                      Step 1  </a:t>
            </a:r>
          </a:p>
          <a:p>
            <a:r>
              <a:rPr lang="en-US" dirty="0">
                <a:solidFill>
                  <a:srgbClr val="212121"/>
                </a:solidFill>
              </a:rPr>
              <a:t>     </a:t>
            </a:r>
          </a:p>
          <a:p>
            <a:r>
              <a:rPr lang="en-US" dirty="0">
                <a:solidFill>
                  <a:srgbClr val="212121"/>
                </a:solidFill>
              </a:rPr>
              <a:t>   Step 2                                                                         </a:t>
            </a:r>
          </a:p>
          <a:p>
            <a:endParaRPr lang="en-US" dirty="0">
              <a:solidFill>
                <a:srgbClr val="212121"/>
              </a:solidFill>
            </a:endParaRPr>
          </a:p>
          <a:p>
            <a:endParaRPr lang="en-US" dirty="0">
              <a:solidFill>
                <a:srgbClr val="212121"/>
              </a:solidFill>
            </a:endParaRPr>
          </a:p>
          <a:p>
            <a:r>
              <a:rPr lang="en-US" dirty="0">
                <a:solidFill>
                  <a:srgbClr val="212121"/>
                </a:solidFill>
              </a:rPr>
              <a:t>                                                                                    Step 2</a:t>
            </a:r>
          </a:p>
          <a:p>
            <a:r>
              <a:rPr lang="en-US" dirty="0">
                <a:solidFill>
                  <a:srgbClr val="212121"/>
                </a:solidFill>
              </a:rPr>
              <a:t>   Step 3           </a:t>
            </a:r>
          </a:p>
        </p:txBody>
      </p:sp>
      <p:sp>
        <p:nvSpPr>
          <p:cNvPr id="18" name="Rectangle 17"/>
          <p:cNvSpPr/>
          <p:nvPr/>
        </p:nvSpPr>
        <p:spPr>
          <a:xfrm>
            <a:off x="5701859" y="2282008"/>
            <a:ext cx="2128345" cy="924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 for an Action and then Load the 1TB File</a:t>
            </a:r>
          </a:p>
        </p:txBody>
      </p:sp>
      <p:sp>
        <p:nvSpPr>
          <p:cNvPr id="19" name="Rectangle 18"/>
          <p:cNvSpPr/>
          <p:nvPr/>
        </p:nvSpPr>
        <p:spPr>
          <a:xfrm>
            <a:off x="5701858" y="3364415"/>
            <a:ext cx="2128345" cy="95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 out first 10 records having “Robert” .</a:t>
            </a:r>
          </a:p>
        </p:txBody>
      </p:sp>
      <p:sp>
        <p:nvSpPr>
          <p:cNvPr id="20" name="Rectangle 19"/>
          <p:cNvSpPr/>
          <p:nvPr/>
        </p:nvSpPr>
        <p:spPr>
          <a:xfrm>
            <a:off x="1442539" y="3866622"/>
            <a:ext cx="2128345" cy="338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Retrieve 10 Records</a:t>
            </a:r>
          </a:p>
        </p:txBody>
      </p:sp>
      <p:cxnSp>
        <p:nvCxnSpPr>
          <p:cNvPr id="21" name="Straight Connector 20"/>
          <p:cNvCxnSpPr/>
          <p:nvPr/>
        </p:nvCxnSpPr>
        <p:spPr>
          <a:xfrm>
            <a:off x="4130564" y="1940210"/>
            <a:ext cx="15765" cy="22119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442541" y="2282008"/>
            <a:ext cx="2128345" cy="378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the 1TB File</a:t>
            </a:r>
          </a:p>
        </p:txBody>
      </p:sp>
      <p:sp>
        <p:nvSpPr>
          <p:cNvPr id="23" name="Rectangle 22"/>
          <p:cNvSpPr/>
          <p:nvPr/>
        </p:nvSpPr>
        <p:spPr>
          <a:xfrm>
            <a:off x="1442540" y="2764652"/>
            <a:ext cx="2128345" cy="95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 full scan to find out all Records having “Robert”</a:t>
            </a:r>
          </a:p>
        </p:txBody>
      </p:sp>
    </p:spTree>
    <p:extLst>
      <p:ext uri="{BB962C8B-B14F-4D97-AF65-F5344CB8AC3E}">
        <p14:creationId xmlns:p14="http://schemas.microsoft.com/office/powerpoint/2010/main" val="170672963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Features - Immutability</a:t>
            </a:r>
          </a:p>
        </p:txBody>
      </p:sp>
    </p:spTree>
    <p:extLst>
      <p:ext uri="{BB962C8B-B14F-4D97-AF65-F5344CB8AC3E}">
        <p14:creationId xmlns:p14="http://schemas.microsoft.com/office/powerpoint/2010/main" val="34966033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3500" dirty="0"/>
              <a:t>DataFrame Features </a:t>
            </a:r>
            <a:r>
              <a:rPr lang="en-US" sz="3500" dirty="0" err="1"/>
              <a:t>Contd</a:t>
            </a:r>
            <a:r>
              <a:rPr lang="en-US" sz="3500" dirty="0"/>
              <a:t> …</a:t>
            </a:r>
          </a:p>
        </p:txBody>
      </p:sp>
      <p:sp>
        <p:nvSpPr>
          <p:cNvPr id="8" name="Rectangle 7"/>
          <p:cNvSpPr/>
          <p:nvPr/>
        </p:nvSpPr>
        <p:spPr>
          <a:xfrm>
            <a:off x="636859" y="789991"/>
            <a:ext cx="8445063" cy="646331"/>
          </a:xfrm>
          <a:prstGeom prst="rect">
            <a:avLst/>
          </a:prstGeom>
        </p:spPr>
        <p:txBody>
          <a:bodyPr wrap="square">
            <a:spAutoFit/>
          </a:bodyPr>
          <a:lstStyle/>
          <a:p>
            <a:r>
              <a:rPr lang="en-US" b="1" dirty="0">
                <a:solidFill>
                  <a:srgbClr val="212121"/>
                </a:solidFill>
              </a:rPr>
              <a:t>3. Immutability:</a:t>
            </a:r>
          </a:p>
          <a:p>
            <a:r>
              <a:rPr lang="en-US" dirty="0">
                <a:solidFill>
                  <a:srgbClr val="212121"/>
                </a:solidFill>
              </a:rPr>
              <a:t>      DataFrames are considered to be “Immutable Storage”.</a:t>
            </a:r>
          </a:p>
        </p:txBody>
      </p:sp>
      <p:grpSp>
        <p:nvGrpSpPr>
          <p:cNvPr id="6" name="Group 5"/>
          <p:cNvGrpSpPr/>
          <p:nvPr/>
        </p:nvGrpSpPr>
        <p:grpSpPr>
          <a:xfrm>
            <a:off x="721168" y="2097377"/>
            <a:ext cx="9254358" cy="4344524"/>
            <a:chOff x="1016876" y="1954874"/>
            <a:chExt cx="9254358" cy="4344524"/>
          </a:xfrm>
        </p:grpSpPr>
        <p:sp>
          <p:nvSpPr>
            <p:cNvPr id="5" name="Rectangle 4"/>
            <p:cNvSpPr/>
            <p:nvPr/>
          </p:nvSpPr>
          <p:spPr>
            <a:xfrm>
              <a:off x="1016876" y="1954874"/>
              <a:ext cx="9254358" cy="28980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1316421" y="2522483"/>
              <a:ext cx="8253248" cy="1600200"/>
            </a:xfrm>
            <a:prstGeom prst="roundRect">
              <a:avLst/>
            </a:prstGeom>
            <a:solidFill>
              <a:schemeClr val="bg2">
                <a:lumMod val="90000"/>
              </a:schemeClr>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686910" y="28535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in Stage 1</a:t>
              </a:r>
            </a:p>
          </p:txBody>
        </p:sp>
        <p:sp>
          <p:nvSpPr>
            <p:cNvPr id="42" name="Rounded Rectangle 41"/>
            <p:cNvSpPr/>
            <p:nvPr/>
          </p:nvSpPr>
          <p:spPr>
            <a:xfrm>
              <a:off x="7970453" y="2853558"/>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in Stage 2</a:t>
              </a:r>
            </a:p>
          </p:txBody>
        </p:sp>
        <p:sp>
          <p:nvSpPr>
            <p:cNvPr id="43" name="Rounded Rectangle 42"/>
            <p:cNvSpPr/>
            <p:nvPr/>
          </p:nvSpPr>
          <p:spPr>
            <a:xfrm>
              <a:off x="6371238" y="2853558"/>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Transformation …</a:t>
              </a:r>
            </a:p>
          </p:txBody>
        </p:sp>
        <p:sp>
          <p:nvSpPr>
            <p:cNvPr id="44" name="Rounded Rectangle 43"/>
            <p:cNvSpPr/>
            <p:nvPr/>
          </p:nvSpPr>
          <p:spPr>
            <a:xfrm>
              <a:off x="4758556" y="28535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Transformation 2</a:t>
              </a:r>
            </a:p>
          </p:txBody>
        </p:sp>
        <p:sp>
          <p:nvSpPr>
            <p:cNvPr id="45" name="Rounded Rectangle 44"/>
            <p:cNvSpPr/>
            <p:nvPr/>
          </p:nvSpPr>
          <p:spPr>
            <a:xfrm>
              <a:off x="3222733" y="2857500"/>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Transformation 1</a:t>
              </a:r>
            </a:p>
          </p:txBody>
        </p:sp>
        <p:sp>
          <p:nvSpPr>
            <p:cNvPr id="9" name="TextBox 8"/>
            <p:cNvSpPr txBox="1"/>
            <p:nvPr/>
          </p:nvSpPr>
          <p:spPr>
            <a:xfrm>
              <a:off x="4552293" y="1954874"/>
              <a:ext cx="1781504" cy="369332"/>
            </a:xfrm>
            <a:prstGeom prst="rect">
              <a:avLst/>
            </a:prstGeom>
            <a:noFill/>
          </p:spPr>
          <p:txBody>
            <a:bodyPr wrap="square" rtlCol="0">
              <a:spAutoFit/>
            </a:bodyPr>
            <a:lstStyle/>
            <a:p>
              <a:r>
                <a:rPr lang="en-US" dirty="0"/>
                <a:t>Single-Node</a:t>
              </a:r>
            </a:p>
          </p:txBody>
        </p:sp>
        <p:sp>
          <p:nvSpPr>
            <p:cNvPr id="12" name="Left Brace 11"/>
            <p:cNvSpPr/>
            <p:nvPr/>
          </p:nvSpPr>
          <p:spPr>
            <a:xfrm rot="16200000">
              <a:off x="4716581" y="2793055"/>
              <a:ext cx="1195418" cy="3854670"/>
            </a:xfrm>
            <a:prstGeom prst="leftBrace">
              <a:avLst>
                <a:gd name="adj1" fmla="val 8333"/>
                <a:gd name="adj2" fmla="val 5104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Elbow Connector 15"/>
            <p:cNvCxnSpPr>
              <a:stCxn id="42" idx="2"/>
            </p:cNvCxnSpPr>
            <p:nvPr/>
          </p:nvCxnSpPr>
          <p:spPr>
            <a:xfrm rot="16200000" flipH="1">
              <a:off x="8053452" y="4169749"/>
              <a:ext cx="1621086" cy="675614"/>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4" idx="2"/>
            </p:cNvCxnSpPr>
            <p:nvPr/>
          </p:nvCxnSpPr>
          <p:spPr>
            <a:xfrm rot="5400000">
              <a:off x="1154236" y="4229689"/>
              <a:ext cx="1621085" cy="55573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75009" y="5376068"/>
              <a:ext cx="1535823" cy="646331"/>
            </a:xfrm>
            <a:prstGeom prst="rect">
              <a:avLst/>
            </a:prstGeom>
            <a:noFill/>
          </p:spPr>
          <p:txBody>
            <a:bodyPr wrap="square" rtlCol="0">
              <a:spAutoFit/>
            </a:bodyPr>
            <a:lstStyle/>
            <a:p>
              <a:r>
                <a:rPr lang="en-US" dirty="0"/>
                <a:t>Data Stored Immutably</a:t>
              </a:r>
            </a:p>
          </p:txBody>
        </p:sp>
        <p:sp>
          <p:nvSpPr>
            <p:cNvPr id="49" name="TextBox 48"/>
            <p:cNvSpPr txBox="1"/>
            <p:nvPr/>
          </p:nvSpPr>
          <p:spPr>
            <a:xfrm>
              <a:off x="3718360" y="5376068"/>
              <a:ext cx="3612606" cy="923330"/>
            </a:xfrm>
            <a:prstGeom prst="rect">
              <a:avLst/>
            </a:prstGeom>
            <a:noFill/>
          </p:spPr>
          <p:txBody>
            <a:bodyPr wrap="square" rtlCol="0">
              <a:spAutoFit/>
            </a:bodyPr>
            <a:lstStyle/>
            <a:p>
              <a:r>
                <a:rPr lang="en-US" dirty="0"/>
                <a:t>The Transformation Recipe is Stored</a:t>
              </a:r>
            </a:p>
            <a:p>
              <a:r>
                <a:rPr lang="en-US" i="1" dirty="0"/>
                <a:t>Ex – Logic to print all the even numbers is col%2 == 0</a:t>
              </a:r>
            </a:p>
          </p:txBody>
        </p:sp>
        <p:sp>
          <p:nvSpPr>
            <p:cNvPr id="50" name="TextBox 49"/>
            <p:cNvSpPr txBox="1"/>
            <p:nvPr/>
          </p:nvSpPr>
          <p:spPr>
            <a:xfrm>
              <a:off x="8433890" y="5376067"/>
              <a:ext cx="1535823" cy="646331"/>
            </a:xfrm>
            <a:prstGeom prst="rect">
              <a:avLst/>
            </a:prstGeom>
            <a:noFill/>
          </p:spPr>
          <p:txBody>
            <a:bodyPr wrap="square" rtlCol="0">
              <a:spAutoFit/>
            </a:bodyPr>
            <a:lstStyle/>
            <a:p>
              <a:r>
                <a:rPr lang="en-US" dirty="0"/>
                <a:t>Data is not Stored</a:t>
              </a:r>
            </a:p>
          </p:txBody>
        </p:sp>
        <p:cxnSp>
          <p:nvCxnSpPr>
            <p:cNvPr id="52" name="Straight Arrow Connector 51"/>
            <p:cNvCxnSpPr>
              <a:endCxn id="45" idx="1"/>
            </p:cNvCxnSpPr>
            <p:nvPr/>
          </p:nvCxnSpPr>
          <p:spPr>
            <a:xfrm>
              <a:off x="2798379" y="3271345"/>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79365" y="3259520"/>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901721" y="3252952"/>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482706" y="3263462"/>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rotWithShape="1">
            <a:blip r:embed="rId3"/>
            <a:srcRect t="7548"/>
            <a:stretch/>
          </p:blipFill>
          <p:spPr>
            <a:xfrm>
              <a:off x="5982192" y="2081048"/>
              <a:ext cx="542925" cy="290600"/>
            </a:xfrm>
            <a:prstGeom prst="rect">
              <a:avLst/>
            </a:prstGeom>
          </p:spPr>
        </p:pic>
      </p:grpSp>
    </p:spTree>
    <p:extLst>
      <p:ext uri="{BB962C8B-B14F-4D97-AF65-F5344CB8AC3E}">
        <p14:creationId xmlns:p14="http://schemas.microsoft.com/office/powerpoint/2010/main" val="106932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Features </a:t>
            </a:r>
            <a:r>
              <a:rPr lang="en-US" sz="4000" dirty="0" err="1"/>
              <a:t>Contd</a:t>
            </a:r>
            <a:r>
              <a:rPr lang="en-US" sz="4000" dirty="0"/>
              <a:t> …</a:t>
            </a:r>
          </a:p>
        </p:txBody>
      </p:sp>
      <p:sp>
        <p:nvSpPr>
          <p:cNvPr id="9" name="TextBox 8"/>
          <p:cNvSpPr txBox="1"/>
          <p:nvPr/>
        </p:nvSpPr>
        <p:spPr>
          <a:xfrm>
            <a:off x="4837384" y="1207199"/>
            <a:ext cx="1781504" cy="369332"/>
          </a:xfrm>
          <a:prstGeom prst="rect">
            <a:avLst/>
          </a:prstGeom>
          <a:noFill/>
        </p:spPr>
        <p:txBody>
          <a:bodyPr wrap="square" rtlCol="0">
            <a:spAutoFit/>
          </a:bodyPr>
          <a:lstStyle/>
          <a:p>
            <a:r>
              <a:rPr lang="en-US" dirty="0"/>
              <a:t>Multi-Node</a:t>
            </a:r>
          </a:p>
        </p:txBody>
      </p:sp>
      <p:sp>
        <p:nvSpPr>
          <p:cNvPr id="61" name="Rounded Rectangle 60"/>
          <p:cNvSpPr/>
          <p:nvPr/>
        </p:nvSpPr>
        <p:spPr>
          <a:xfrm>
            <a:off x="1474076" y="1655379"/>
            <a:ext cx="9380483" cy="470600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prstDash val="sysDash"/>
              </a:ln>
            </a:endParaRPr>
          </a:p>
        </p:txBody>
      </p:sp>
      <p:sp>
        <p:nvSpPr>
          <p:cNvPr id="62" name="Rounded Rectangle 61"/>
          <p:cNvSpPr/>
          <p:nvPr/>
        </p:nvSpPr>
        <p:spPr>
          <a:xfrm>
            <a:off x="2083674" y="19391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1 on Node 1</a:t>
            </a:r>
          </a:p>
        </p:txBody>
      </p:sp>
      <p:sp>
        <p:nvSpPr>
          <p:cNvPr id="63" name="Rounded Rectangle 62"/>
          <p:cNvSpPr/>
          <p:nvPr/>
        </p:nvSpPr>
        <p:spPr>
          <a:xfrm>
            <a:off x="2083672" y="5187750"/>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1 on Node …</a:t>
            </a:r>
          </a:p>
        </p:txBody>
      </p:sp>
      <p:sp>
        <p:nvSpPr>
          <p:cNvPr id="64" name="Rounded Rectangle 63"/>
          <p:cNvSpPr/>
          <p:nvPr/>
        </p:nvSpPr>
        <p:spPr>
          <a:xfrm>
            <a:off x="2083673" y="413588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1 on Node 3</a:t>
            </a:r>
          </a:p>
        </p:txBody>
      </p:sp>
      <p:sp>
        <p:nvSpPr>
          <p:cNvPr id="65" name="Rounded Rectangle 64"/>
          <p:cNvSpPr/>
          <p:nvPr/>
        </p:nvSpPr>
        <p:spPr>
          <a:xfrm>
            <a:off x="2083674" y="2997236"/>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1  on Node 2</a:t>
            </a:r>
          </a:p>
        </p:txBody>
      </p:sp>
      <p:sp>
        <p:nvSpPr>
          <p:cNvPr id="66" name="Rounded Rectangle 65"/>
          <p:cNvSpPr/>
          <p:nvPr/>
        </p:nvSpPr>
        <p:spPr>
          <a:xfrm>
            <a:off x="3725915" y="1939158"/>
            <a:ext cx="1111469" cy="8434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Transformations 1</a:t>
            </a:r>
          </a:p>
        </p:txBody>
      </p:sp>
      <p:sp>
        <p:nvSpPr>
          <p:cNvPr id="67" name="Rounded Rectangle 66"/>
          <p:cNvSpPr/>
          <p:nvPr/>
        </p:nvSpPr>
        <p:spPr>
          <a:xfrm>
            <a:off x="5435161" y="1939157"/>
            <a:ext cx="1111469" cy="8434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Transformations 2</a:t>
            </a:r>
          </a:p>
        </p:txBody>
      </p:sp>
      <p:sp>
        <p:nvSpPr>
          <p:cNvPr id="68" name="Rounded Rectangle 67"/>
          <p:cNvSpPr/>
          <p:nvPr/>
        </p:nvSpPr>
        <p:spPr>
          <a:xfrm>
            <a:off x="7033391" y="1939156"/>
            <a:ext cx="1111469" cy="8434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Transformations …</a:t>
            </a:r>
          </a:p>
        </p:txBody>
      </p:sp>
      <p:sp>
        <p:nvSpPr>
          <p:cNvPr id="69" name="Rounded Rectangle 68"/>
          <p:cNvSpPr/>
          <p:nvPr/>
        </p:nvSpPr>
        <p:spPr>
          <a:xfrm>
            <a:off x="8798471" y="19391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2 on Node 1</a:t>
            </a:r>
          </a:p>
        </p:txBody>
      </p:sp>
      <p:sp>
        <p:nvSpPr>
          <p:cNvPr id="70" name="Rounded Rectangle 69"/>
          <p:cNvSpPr/>
          <p:nvPr/>
        </p:nvSpPr>
        <p:spPr>
          <a:xfrm>
            <a:off x="8798469" y="5187750"/>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2 on Node …</a:t>
            </a:r>
          </a:p>
        </p:txBody>
      </p:sp>
      <p:sp>
        <p:nvSpPr>
          <p:cNvPr id="71" name="Rounded Rectangle 70"/>
          <p:cNvSpPr/>
          <p:nvPr/>
        </p:nvSpPr>
        <p:spPr>
          <a:xfrm>
            <a:off x="8798470" y="413588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2 on Node 1</a:t>
            </a:r>
          </a:p>
        </p:txBody>
      </p:sp>
      <p:sp>
        <p:nvSpPr>
          <p:cNvPr id="72" name="Rounded Rectangle 71"/>
          <p:cNvSpPr/>
          <p:nvPr/>
        </p:nvSpPr>
        <p:spPr>
          <a:xfrm>
            <a:off x="8798471" y="2997236"/>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2 on Node 1</a:t>
            </a:r>
          </a:p>
        </p:txBody>
      </p:sp>
      <p:cxnSp>
        <p:nvCxnSpPr>
          <p:cNvPr id="78" name="Elbow Connector 77"/>
          <p:cNvCxnSpPr>
            <a:stCxn id="63" idx="3"/>
          </p:cNvCxnSpPr>
          <p:nvPr/>
        </p:nvCxnSpPr>
        <p:spPr>
          <a:xfrm flipV="1">
            <a:off x="3195141" y="2354974"/>
            <a:ext cx="233859" cy="32545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2" idx="3"/>
            <a:endCxn id="66" idx="1"/>
          </p:cNvCxnSpPr>
          <p:nvPr/>
        </p:nvCxnSpPr>
        <p:spPr>
          <a:xfrm flipV="1">
            <a:off x="3195143" y="2360886"/>
            <a:ext cx="5307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Curved Connector 90"/>
          <p:cNvCxnSpPr>
            <a:stCxn id="64" idx="3"/>
          </p:cNvCxnSpPr>
          <p:nvPr/>
        </p:nvCxnSpPr>
        <p:spPr>
          <a:xfrm flipV="1">
            <a:off x="3195142" y="4453759"/>
            <a:ext cx="249619" cy="103858"/>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92" name="Curved Connector 91"/>
          <p:cNvCxnSpPr/>
          <p:nvPr/>
        </p:nvCxnSpPr>
        <p:spPr>
          <a:xfrm flipV="1">
            <a:off x="3187262" y="3407323"/>
            <a:ext cx="249619" cy="103858"/>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94" name="Left Brace 93"/>
          <p:cNvSpPr/>
          <p:nvPr/>
        </p:nvSpPr>
        <p:spPr>
          <a:xfrm rot="16200000">
            <a:off x="5505779" y="1384880"/>
            <a:ext cx="843453" cy="4068166"/>
          </a:xfrm>
          <a:prstGeom prst="leftBrace">
            <a:avLst>
              <a:gd name="adj1" fmla="val 8333"/>
              <a:gd name="adj2" fmla="val 498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Box 94"/>
          <p:cNvSpPr txBox="1"/>
          <p:nvPr/>
        </p:nvSpPr>
        <p:spPr>
          <a:xfrm>
            <a:off x="4713890" y="3846799"/>
            <a:ext cx="3507828" cy="323165"/>
          </a:xfrm>
          <a:prstGeom prst="rect">
            <a:avLst/>
          </a:prstGeom>
          <a:noFill/>
        </p:spPr>
        <p:txBody>
          <a:bodyPr wrap="square" rtlCol="0">
            <a:spAutoFit/>
          </a:bodyPr>
          <a:lstStyle/>
          <a:p>
            <a:r>
              <a:rPr lang="en-US" sz="1500" i="1" dirty="0"/>
              <a:t>Transformation Recipe is stored</a:t>
            </a:r>
          </a:p>
        </p:txBody>
      </p:sp>
      <p:cxnSp>
        <p:nvCxnSpPr>
          <p:cNvPr id="96" name="Straight Arrow Connector 95"/>
          <p:cNvCxnSpPr>
            <a:endCxn id="69" idx="1"/>
          </p:cNvCxnSpPr>
          <p:nvPr/>
        </p:nvCxnSpPr>
        <p:spPr>
          <a:xfrm>
            <a:off x="8144860" y="2350250"/>
            <a:ext cx="653611" cy="10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70" idx="1"/>
          </p:cNvCxnSpPr>
          <p:nvPr/>
        </p:nvCxnSpPr>
        <p:spPr>
          <a:xfrm rot="10800000">
            <a:off x="8568559" y="2350250"/>
            <a:ext cx="229910" cy="32592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endCxn id="71" idx="1"/>
          </p:cNvCxnSpPr>
          <p:nvPr/>
        </p:nvCxnSpPr>
        <p:spPr>
          <a:xfrm>
            <a:off x="8568559" y="4557616"/>
            <a:ext cx="2299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8552798" y="3389893"/>
            <a:ext cx="2299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6" idx="3"/>
            <a:endCxn id="67" idx="1"/>
          </p:cNvCxnSpPr>
          <p:nvPr/>
        </p:nvCxnSpPr>
        <p:spPr>
          <a:xfrm flipV="1">
            <a:off x="4837384" y="2360885"/>
            <a:ext cx="59777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68" idx="1"/>
          </p:cNvCxnSpPr>
          <p:nvPr/>
        </p:nvCxnSpPr>
        <p:spPr>
          <a:xfrm>
            <a:off x="6522653" y="2350251"/>
            <a:ext cx="510738" cy="10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5219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Features – Used Across Spark Ecosystem</a:t>
            </a:r>
          </a:p>
        </p:txBody>
      </p:sp>
    </p:spTree>
    <p:extLst>
      <p:ext uri="{BB962C8B-B14F-4D97-AF65-F5344CB8AC3E}">
        <p14:creationId xmlns:p14="http://schemas.microsoft.com/office/powerpoint/2010/main" val="885595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2" name="TextBox 1"/>
          <p:cNvSpPr txBox="1"/>
          <p:nvPr/>
        </p:nvSpPr>
        <p:spPr>
          <a:xfrm>
            <a:off x="253500" y="304245"/>
            <a:ext cx="5891927" cy="6370975"/>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285750" indent="-285750">
              <a:buFont typeface="Arial" panose="020B0604020202020204" pitchFamily="34" charset="0"/>
              <a:buChar char="•"/>
            </a:pPr>
            <a:r>
              <a:rPr lang="en-US" sz="1700" b="1" i="1" dirty="0"/>
              <a:t>Introduction to Spark</a:t>
            </a:r>
          </a:p>
          <a:p>
            <a:pPr marL="742950" lvl="1" indent="-285750">
              <a:buFont typeface="Wingdings" panose="05000000000000000000" pitchFamily="2" charset="2"/>
              <a:buChar char="v"/>
            </a:pPr>
            <a:r>
              <a:rPr lang="en-US" sz="1700" b="1" i="1" dirty="0"/>
              <a:t>Why Spark was developed</a:t>
            </a:r>
          </a:p>
          <a:p>
            <a:pPr marL="742950" lvl="1" indent="-285750">
              <a:buFont typeface="Wingdings" panose="05000000000000000000" pitchFamily="2" charset="2"/>
              <a:buChar char="v"/>
            </a:pPr>
            <a:r>
              <a:rPr lang="en-US" sz="1700" b="1" i="1" dirty="0"/>
              <a:t>What is Spark/Spark Features</a:t>
            </a:r>
          </a:p>
          <a:p>
            <a:pPr marL="742950" lvl="1" indent="-285750">
              <a:buFont typeface="Wingdings" panose="05000000000000000000" pitchFamily="2" charset="2"/>
              <a:buChar char="v"/>
            </a:pPr>
            <a:r>
              <a:rPr lang="en-US" sz="1700" b="1" i="1" dirty="0"/>
              <a:t>Spark Components</a:t>
            </a:r>
          </a:p>
          <a:p>
            <a:pPr marL="285750" indent="-285750">
              <a:buFont typeface="Arial" panose="020B0604020202020204" pitchFamily="34" charset="0"/>
              <a:buChar char="•"/>
            </a:pPr>
            <a:r>
              <a:rPr lang="en-US" sz="1700" b="1" i="1" dirty="0"/>
              <a:t>Spark Session</a:t>
            </a:r>
          </a:p>
          <a:p>
            <a:pPr marL="742950" lvl="1" indent="-285750">
              <a:buFont typeface="Wingdings" panose="05000000000000000000" pitchFamily="2" charset="2"/>
              <a:buChar char="v"/>
            </a:pPr>
            <a:r>
              <a:rPr lang="en-US" sz="1700" b="1" i="1" dirty="0"/>
              <a:t>Spark Context</a:t>
            </a:r>
          </a:p>
          <a:p>
            <a:pPr marL="742950" lvl="1" indent="-285750">
              <a:buFont typeface="Wingdings" panose="05000000000000000000" pitchFamily="2" charset="2"/>
              <a:buChar char="v"/>
            </a:pPr>
            <a:r>
              <a:rPr lang="en-US" sz="1700" b="1" i="1" dirty="0"/>
              <a:t>Spark Session</a:t>
            </a:r>
          </a:p>
          <a:p>
            <a:pPr marL="742950" lvl="1" indent="-285750">
              <a:buFont typeface="Wingdings" panose="05000000000000000000" pitchFamily="2" charset="2"/>
              <a:buChar char="v"/>
            </a:pPr>
            <a:r>
              <a:rPr lang="en-US" sz="1700" b="1" i="1" dirty="0"/>
              <a:t>spark-submit</a:t>
            </a:r>
          </a:p>
          <a:p>
            <a:pPr marL="285750" indent="-285750">
              <a:buFont typeface="Arial" panose="020B0604020202020204" pitchFamily="34" charset="0"/>
              <a:buChar char="•"/>
            </a:pPr>
            <a:r>
              <a:rPr lang="en-US" sz="1700" b="1" i="1" dirty="0"/>
              <a:t>RDD Fundamentals</a:t>
            </a:r>
          </a:p>
          <a:p>
            <a:pPr marL="742950" lvl="1" indent="-285750">
              <a:buFont typeface="Wingdings" panose="05000000000000000000" pitchFamily="2" charset="2"/>
              <a:buChar char="v"/>
            </a:pPr>
            <a:r>
              <a:rPr lang="en-US" sz="1700" b="1" i="1" dirty="0"/>
              <a:t>What is RDD</a:t>
            </a:r>
          </a:p>
          <a:p>
            <a:pPr marL="742950" lvl="1" indent="-285750">
              <a:buFont typeface="Wingdings" panose="05000000000000000000" pitchFamily="2" charset="2"/>
              <a:buChar char="v"/>
            </a:pPr>
            <a:r>
              <a:rPr lang="en-US" sz="1700" b="1" i="1" dirty="0"/>
              <a:t>RDD Features</a:t>
            </a:r>
          </a:p>
          <a:p>
            <a:pPr marL="742950" lvl="1" indent="-285750">
              <a:buFont typeface="Wingdings" panose="05000000000000000000" pitchFamily="2" charset="2"/>
              <a:buChar char="v"/>
            </a:pPr>
            <a:r>
              <a:rPr lang="en-US" sz="1700" b="1" i="1" dirty="0"/>
              <a:t>When to use RDDs</a:t>
            </a:r>
          </a:p>
          <a:p>
            <a:pPr marL="742950" lvl="1" indent="-285750">
              <a:buFont typeface="Wingdings" panose="05000000000000000000" pitchFamily="2" charset="2"/>
              <a:buChar char="v"/>
            </a:pPr>
            <a:r>
              <a:rPr lang="en-US" sz="1700" b="1" i="1" dirty="0"/>
              <a:t>RDD Properties and Problems</a:t>
            </a:r>
          </a:p>
          <a:p>
            <a:pPr marL="285750" indent="-285750">
              <a:buFont typeface="Arial" panose="020B0604020202020204" pitchFamily="34" charset="0"/>
              <a:buChar char="•"/>
            </a:pPr>
            <a:r>
              <a:rPr lang="en-US" sz="1700" b="1" i="1" dirty="0"/>
              <a:t>Create RDD</a:t>
            </a:r>
          </a:p>
          <a:p>
            <a:pPr marL="285750" indent="-285750">
              <a:buFont typeface="Arial" panose="020B0604020202020204" pitchFamily="34" charset="0"/>
              <a:buChar char="•"/>
            </a:pPr>
            <a:r>
              <a:rPr lang="en-US" sz="1700" b="1" i="1" dirty="0"/>
              <a:t>RDD Operations</a:t>
            </a:r>
          </a:p>
          <a:p>
            <a:pPr marL="742950" lvl="1" indent="-285750">
              <a:buFont typeface="Wingdings" panose="05000000000000000000" pitchFamily="2" charset="2"/>
              <a:buChar char="v"/>
            </a:pPr>
            <a:r>
              <a:rPr lang="en-US" sz="1700" b="1" i="1" dirty="0"/>
              <a:t>Transformations and Actions</a:t>
            </a:r>
          </a:p>
          <a:p>
            <a:pPr marL="1657350" lvl="3" indent="-285750">
              <a:buFont typeface="Wingdings" panose="05000000000000000000" pitchFamily="2" charset="2"/>
              <a:buChar char="ü"/>
            </a:pPr>
            <a:r>
              <a:rPr lang="en-US" sz="1700" i="1" dirty="0"/>
              <a:t>Row Level Transformations (map, flatMap, filter)</a:t>
            </a:r>
          </a:p>
          <a:p>
            <a:pPr marL="1657350" lvl="3" indent="-285750">
              <a:buFont typeface="Wingdings" panose="05000000000000000000" pitchFamily="2" charset="2"/>
              <a:buChar char="ü"/>
            </a:pPr>
            <a:r>
              <a:rPr lang="en-US" sz="1700" i="1" dirty="0"/>
              <a:t>Join (join, cogroup, </a:t>
            </a:r>
            <a:r>
              <a:rPr lang="en-US" sz="1700" i="1" dirty="0" err="1"/>
              <a:t>cartesian</a:t>
            </a:r>
            <a:r>
              <a:rPr lang="en-US" sz="1700" i="1" dirty="0"/>
              <a:t>)</a:t>
            </a:r>
          </a:p>
          <a:p>
            <a:pPr marL="1657350" lvl="3" indent="-285750">
              <a:buFont typeface="Wingdings" panose="05000000000000000000" pitchFamily="2" charset="2"/>
              <a:buChar char="ü"/>
            </a:pPr>
            <a:r>
              <a:rPr lang="en-US" sz="1700" i="1" dirty="0"/>
              <a:t>Total Aggregations (Count, reduce)</a:t>
            </a:r>
          </a:p>
          <a:p>
            <a:pPr marL="1657350" lvl="3" indent="-285750">
              <a:buFont typeface="Wingdings" panose="05000000000000000000" pitchFamily="2" charset="2"/>
              <a:buChar char="ü"/>
            </a:pPr>
            <a:r>
              <a:rPr lang="en-US" sz="1700" i="1" dirty="0"/>
              <a:t>Shuffle and Combiner</a:t>
            </a:r>
          </a:p>
          <a:p>
            <a:pPr marL="1657350" lvl="3" indent="-285750">
              <a:buFont typeface="Wingdings" panose="05000000000000000000" pitchFamily="2" charset="2"/>
              <a:buChar char="ü"/>
            </a:pPr>
            <a:r>
              <a:rPr lang="en-US" sz="1700" i="1" dirty="0"/>
              <a:t>Key Aggregations (groupByKey ,reduceByKey, aggregrateByKey, </a:t>
            </a:r>
            <a:r>
              <a:rPr lang="en-US" sz="1700" i="1" dirty="0" err="1"/>
              <a:t>countByKey</a:t>
            </a:r>
            <a:r>
              <a:rPr lang="en-US" sz="1700" i="1" dirty="0"/>
              <a:t>)</a:t>
            </a:r>
          </a:p>
          <a:p>
            <a:pPr marL="1657350" lvl="3" indent="-285750">
              <a:buFont typeface="Wingdings" panose="05000000000000000000" pitchFamily="2" charset="2"/>
              <a:buChar char="ü"/>
            </a:pPr>
            <a:r>
              <a:rPr lang="en-US" sz="1700" i="1" dirty="0"/>
              <a:t>Ranking</a:t>
            </a:r>
          </a:p>
        </p:txBody>
      </p:sp>
    </p:spTree>
    <p:extLst>
      <p:ext uri="{BB962C8B-B14F-4D97-AF65-F5344CB8AC3E}">
        <p14:creationId xmlns:p14="http://schemas.microsoft.com/office/powerpoint/2010/main" val="570811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662" y="889196"/>
            <a:ext cx="11155879" cy="5907020"/>
          </a:xfrm>
        </p:spPr>
        <p:txBody>
          <a:bodyPr>
            <a:noAutofit/>
          </a:bodyPr>
          <a:lstStyle/>
          <a:p>
            <a:pPr lvl="1" algn="just">
              <a:buFont typeface="Wingdings" panose="05000000000000000000" pitchFamily="2" charset="2"/>
              <a:buChar char="ü"/>
            </a:pPr>
            <a:r>
              <a:rPr lang="en-US" sz="1700" dirty="0"/>
              <a:t>The first thing a Spark program is to create a </a:t>
            </a:r>
            <a:r>
              <a:rPr lang="en-US" sz="1700" b="1" dirty="0"/>
              <a:t>SparkContext object</a:t>
            </a:r>
            <a:r>
              <a:rPr lang="en-US" sz="1700" dirty="0"/>
              <a:t>, which tells Spark how to access a cluster. </a:t>
            </a:r>
          </a:p>
          <a:p>
            <a:pPr lvl="1" algn="just">
              <a:buFont typeface="Wingdings" panose="05000000000000000000" pitchFamily="2" charset="2"/>
              <a:buChar char="ü"/>
            </a:pPr>
            <a:r>
              <a:rPr lang="en-US" sz="1700" dirty="0"/>
              <a:t>When we run any spark application, the driver program starts, which has the main() function and the SparkContext gets initiated here. </a:t>
            </a:r>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a:p>
          <a:p>
            <a:pPr lvl="1" algn="just">
              <a:buFont typeface="Wingdings" panose="05000000000000000000" pitchFamily="2" charset="2"/>
              <a:buChar char="ü"/>
            </a:pPr>
            <a:r>
              <a:rPr lang="en-US" sz="1700" dirty="0"/>
              <a:t>Prior to 2.0, to create SparkContext we first need to build a SparkConf object that contains information about the application. (This is old way of doing.)</a:t>
            </a:r>
          </a:p>
          <a:p>
            <a:pPr marL="457200" lvl="1" indent="0" algn="just">
              <a:buNone/>
            </a:pPr>
            <a:r>
              <a:rPr lang="en-US" sz="1800" dirty="0"/>
              <a:t>            conf = SparkConf().setAppName(</a:t>
            </a:r>
            <a:r>
              <a:rPr lang="en-US" sz="1800" dirty="0" err="1"/>
              <a:t>appName</a:t>
            </a:r>
            <a:r>
              <a:rPr lang="en-US" sz="1800" dirty="0"/>
              <a:t>).</a:t>
            </a:r>
            <a:r>
              <a:rPr lang="en-US" sz="1800" dirty="0" err="1"/>
              <a:t>setMaster</a:t>
            </a:r>
            <a:r>
              <a:rPr lang="en-US" sz="1800" dirty="0"/>
              <a:t>(master)</a:t>
            </a:r>
          </a:p>
          <a:p>
            <a:pPr marL="457200" lvl="1" indent="0" algn="just">
              <a:buNone/>
            </a:pPr>
            <a:r>
              <a:rPr lang="en-US" sz="1800" dirty="0"/>
              <a:t>            </a:t>
            </a:r>
            <a:r>
              <a:rPr lang="en-US" sz="1800" dirty="0" err="1"/>
              <a:t>sc</a:t>
            </a:r>
            <a:r>
              <a:rPr lang="en-US" sz="1800" dirty="0"/>
              <a:t> = SparkContext(conf=conf)</a:t>
            </a:r>
          </a:p>
          <a:p>
            <a:pPr lvl="1" algn="just">
              <a:buFont typeface="Wingdings" panose="05000000000000000000" pitchFamily="2" charset="2"/>
              <a:buChar char="ü"/>
            </a:pPr>
            <a:endParaRPr lang="en-US" sz="1700" dirty="0"/>
          </a:p>
        </p:txBody>
      </p:sp>
      <p:sp>
        <p:nvSpPr>
          <p:cNvPr id="5"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a:t>Initializing Spark</a:t>
            </a:r>
          </a:p>
        </p:txBody>
      </p:sp>
      <p:pic>
        <p:nvPicPr>
          <p:cNvPr id="2" name="Picture 1"/>
          <p:cNvPicPr>
            <a:picLocks noChangeAspect="1"/>
          </p:cNvPicPr>
          <p:nvPr/>
        </p:nvPicPr>
        <p:blipFill>
          <a:blip r:embed="rId2"/>
          <a:stretch>
            <a:fillRect/>
          </a:stretch>
        </p:blipFill>
        <p:spPr>
          <a:xfrm>
            <a:off x="1882897" y="1969063"/>
            <a:ext cx="4721311" cy="2253353"/>
          </a:xfrm>
          <a:prstGeom prst="rect">
            <a:avLst/>
          </a:prstGeom>
        </p:spPr>
      </p:pic>
    </p:spTree>
    <p:extLst>
      <p:ext uri="{BB962C8B-B14F-4D97-AF65-F5344CB8AC3E}">
        <p14:creationId xmlns:p14="http://schemas.microsoft.com/office/powerpoint/2010/main" val="310826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Features </a:t>
            </a:r>
            <a:r>
              <a:rPr lang="en-US" sz="4000" dirty="0" err="1"/>
              <a:t>Contd</a:t>
            </a:r>
            <a:r>
              <a:rPr lang="en-US" sz="4000" dirty="0"/>
              <a:t> …</a:t>
            </a:r>
          </a:p>
        </p:txBody>
      </p:sp>
      <p:sp>
        <p:nvSpPr>
          <p:cNvPr id="5" name="Rectangle 4"/>
          <p:cNvSpPr/>
          <p:nvPr/>
        </p:nvSpPr>
        <p:spPr>
          <a:xfrm>
            <a:off x="636859" y="789991"/>
            <a:ext cx="6607395" cy="646331"/>
          </a:xfrm>
          <a:prstGeom prst="rect">
            <a:avLst/>
          </a:prstGeom>
        </p:spPr>
        <p:txBody>
          <a:bodyPr wrap="square">
            <a:spAutoFit/>
          </a:bodyPr>
          <a:lstStyle/>
          <a:p>
            <a:r>
              <a:rPr lang="en-US" b="1" dirty="0">
                <a:solidFill>
                  <a:srgbClr val="212121"/>
                </a:solidFill>
              </a:rPr>
              <a:t>4. Used across the Spark Ecosystem</a:t>
            </a:r>
          </a:p>
          <a:p>
            <a:r>
              <a:rPr lang="en-US" b="1" dirty="0">
                <a:solidFill>
                  <a:srgbClr val="212121"/>
                </a:solidFill>
              </a:rPr>
              <a:t>        </a:t>
            </a:r>
            <a:r>
              <a:rPr lang="en-US" dirty="0">
                <a:solidFill>
                  <a:srgbClr val="212121"/>
                </a:solidFill>
              </a:rPr>
              <a:t>DataFrame is a unified API across all libraries in Spark.       </a:t>
            </a:r>
            <a:endParaRPr lang="en-US" dirty="0">
              <a:solidFill>
                <a:srgbClr val="C00000"/>
              </a:solidFill>
            </a:endParaRPr>
          </a:p>
        </p:txBody>
      </p:sp>
      <p:grpSp>
        <p:nvGrpSpPr>
          <p:cNvPr id="9" name="Group 8"/>
          <p:cNvGrpSpPr/>
          <p:nvPr/>
        </p:nvGrpSpPr>
        <p:grpSpPr>
          <a:xfrm>
            <a:off x="341587" y="1742169"/>
            <a:ext cx="8661174" cy="4681001"/>
            <a:chOff x="341587" y="1742169"/>
            <a:chExt cx="8661174" cy="4681001"/>
          </a:xfrm>
        </p:grpSpPr>
        <p:sp>
          <p:nvSpPr>
            <p:cNvPr id="2" name="Rounded Rectangle 1"/>
            <p:cNvSpPr/>
            <p:nvPr/>
          </p:nvSpPr>
          <p:spPr>
            <a:xfrm>
              <a:off x="3513408" y="3285610"/>
              <a:ext cx="2301765" cy="87498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solidFill>
                    <a:schemeClr val="tx1"/>
                  </a:solidFill>
                </a:rPr>
                <a:t>DataFrame</a:t>
              </a:r>
            </a:p>
          </p:txBody>
        </p:sp>
        <p:sp>
          <p:nvSpPr>
            <p:cNvPr id="8" name="Rounded Rectangle 7"/>
            <p:cNvSpPr/>
            <p:nvPr/>
          </p:nvSpPr>
          <p:spPr>
            <a:xfrm>
              <a:off x="6700993" y="5548183"/>
              <a:ext cx="2301765" cy="87498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GraphX</a:t>
              </a:r>
              <a:endParaRPr lang="en-US" dirty="0"/>
            </a:p>
          </p:txBody>
        </p:sp>
        <p:sp>
          <p:nvSpPr>
            <p:cNvPr id="10" name="Rounded Rectangle 9"/>
            <p:cNvSpPr/>
            <p:nvPr/>
          </p:nvSpPr>
          <p:spPr>
            <a:xfrm>
              <a:off x="6700994" y="4367349"/>
              <a:ext cx="2301765" cy="874987"/>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Mlib</a:t>
              </a:r>
              <a:r>
                <a:rPr lang="en-US" dirty="0"/>
                <a:t>(Machine Learning)</a:t>
              </a:r>
            </a:p>
          </p:txBody>
        </p:sp>
        <p:sp>
          <p:nvSpPr>
            <p:cNvPr id="11" name="Rounded Rectangle 10"/>
            <p:cNvSpPr/>
            <p:nvPr/>
          </p:nvSpPr>
          <p:spPr>
            <a:xfrm>
              <a:off x="6700995" y="3064706"/>
              <a:ext cx="2301765" cy="87498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Streaming</a:t>
              </a:r>
            </a:p>
          </p:txBody>
        </p:sp>
        <p:sp>
          <p:nvSpPr>
            <p:cNvPr id="12" name="Rounded Rectangle 11"/>
            <p:cNvSpPr/>
            <p:nvPr/>
          </p:nvSpPr>
          <p:spPr>
            <a:xfrm>
              <a:off x="6700996" y="1742169"/>
              <a:ext cx="2301765" cy="87498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SQL</a:t>
              </a:r>
            </a:p>
          </p:txBody>
        </p:sp>
        <p:pic>
          <p:nvPicPr>
            <p:cNvPr id="4" name="Picture 3"/>
            <p:cNvPicPr>
              <a:picLocks noChangeAspect="1"/>
            </p:cNvPicPr>
            <p:nvPr/>
          </p:nvPicPr>
          <p:blipFill>
            <a:blip r:embed="rId3"/>
            <a:stretch>
              <a:fillRect/>
            </a:stretch>
          </p:blipFill>
          <p:spPr>
            <a:xfrm>
              <a:off x="341587" y="2952235"/>
              <a:ext cx="2286000" cy="1809750"/>
            </a:xfrm>
            <a:prstGeom prst="rect">
              <a:avLst/>
            </a:prstGeom>
          </p:spPr>
        </p:pic>
        <p:sp>
          <p:nvSpPr>
            <p:cNvPr id="7" name="TextBox 6"/>
            <p:cNvSpPr txBox="1"/>
            <p:nvPr/>
          </p:nvSpPr>
          <p:spPr>
            <a:xfrm>
              <a:off x="1319049" y="5649788"/>
              <a:ext cx="1308538" cy="646331"/>
            </a:xfrm>
            <a:prstGeom prst="rect">
              <a:avLst/>
            </a:prstGeom>
            <a:noFill/>
          </p:spPr>
          <p:txBody>
            <a:bodyPr wrap="square" rtlCol="0">
              <a:spAutoFit/>
            </a:bodyPr>
            <a:lstStyle/>
            <a:p>
              <a:r>
                <a:rPr lang="en-US" dirty="0"/>
                <a:t>Spark Developer</a:t>
              </a:r>
            </a:p>
          </p:txBody>
        </p:sp>
        <p:cxnSp>
          <p:nvCxnSpPr>
            <p:cNvPr id="14" name="Curved Connector 13"/>
            <p:cNvCxnSpPr>
              <a:stCxn id="4" idx="2"/>
            </p:cNvCxnSpPr>
            <p:nvPr/>
          </p:nvCxnSpPr>
          <p:spPr>
            <a:xfrm rot="16200000" flipH="1">
              <a:off x="1132889" y="5113682"/>
              <a:ext cx="1071256" cy="367861"/>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3"/>
            </p:cNvCxnSpPr>
            <p:nvPr/>
          </p:nvCxnSpPr>
          <p:spPr>
            <a:xfrm>
              <a:off x="2627587" y="3857110"/>
              <a:ext cx="88582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16200000" flipV="1">
              <a:off x="2274540" y="4589921"/>
              <a:ext cx="1780775" cy="338960"/>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995447" y="5661691"/>
              <a:ext cx="1069428" cy="646331"/>
            </a:xfrm>
            <a:prstGeom prst="rect">
              <a:avLst/>
            </a:prstGeom>
            <a:noFill/>
          </p:spPr>
          <p:txBody>
            <a:bodyPr wrap="square" rtlCol="0">
              <a:spAutoFit/>
            </a:bodyPr>
            <a:lstStyle/>
            <a:p>
              <a:r>
                <a:rPr lang="en-US" dirty="0"/>
                <a:t>Single API Call</a:t>
              </a:r>
            </a:p>
          </p:txBody>
        </p:sp>
        <p:cxnSp>
          <p:nvCxnSpPr>
            <p:cNvPr id="23" name="Curved Connector 22"/>
            <p:cNvCxnSpPr>
              <a:stCxn id="2" idx="2"/>
            </p:cNvCxnSpPr>
            <p:nvPr/>
          </p:nvCxnSpPr>
          <p:spPr>
            <a:xfrm rot="16200000" flipH="1">
              <a:off x="4066678" y="4758210"/>
              <a:ext cx="1489191" cy="293964"/>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542431" y="5548183"/>
              <a:ext cx="1069428" cy="369332"/>
            </a:xfrm>
            <a:prstGeom prst="rect">
              <a:avLst/>
            </a:prstGeom>
            <a:noFill/>
          </p:spPr>
          <p:txBody>
            <a:bodyPr wrap="square" rtlCol="0">
              <a:spAutoFit/>
            </a:bodyPr>
            <a:lstStyle/>
            <a:p>
              <a:r>
                <a:rPr lang="en-US" dirty="0"/>
                <a:t>Learn API</a:t>
              </a:r>
            </a:p>
          </p:txBody>
        </p:sp>
        <p:cxnSp>
          <p:nvCxnSpPr>
            <p:cNvPr id="26" name="Elbow Connector 25"/>
            <p:cNvCxnSpPr>
              <a:stCxn id="2" idx="3"/>
              <a:endCxn id="12" idx="1"/>
            </p:cNvCxnSpPr>
            <p:nvPr/>
          </p:nvCxnSpPr>
          <p:spPr>
            <a:xfrm flipV="1">
              <a:off x="5815173" y="2179663"/>
              <a:ext cx="885823" cy="154344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8" idx="1"/>
            </p:cNvCxnSpPr>
            <p:nvPr/>
          </p:nvCxnSpPr>
          <p:spPr>
            <a:xfrm rot="16200000" flipH="1">
              <a:off x="5354024" y="4638708"/>
              <a:ext cx="2267620" cy="4263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0" idx="1"/>
            </p:cNvCxnSpPr>
            <p:nvPr/>
          </p:nvCxnSpPr>
          <p:spPr>
            <a:xfrm flipV="1">
              <a:off x="6288139" y="4804843"/>
              <a:ext cx="412855" cy="19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6274675" y="3718056"/>
              <a:ext cx="426318"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p:nvPr/>
          </p:nvCxnSpPr>
          <p:spPr>
            <a:xfrm rot="16200000" flipH="1">
              <a:off x="5166020" y="2795972"/>
              <a:ext cx="1367925" cy="476242"/>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400253" y="1889618"/>
              <a:ext cx="1896187" cy="784830"/>
            </a:xfrm>
            <a:prstGeom prst="rect">
              <a:avLst/>
            </a:prstGeom>
            <a:noFill/>
          </p:spPr>
          <p:txBody>
            <a:bodyPr wrap="square" rtlCol="0">
              <a:spAutoFit/>
            </a:bodyPr>
            <a:lstStyle/>
            <a:p>
              <a:r>
                <a:rPr lang="en-US" sz="1500" i="1" dirty="0"/>
                <a:t>Use DF consistently across all Spark Libraries</a:t>
              </a:r>
            </a:p>
          </p:txBody>
        </p:sp>
      </p:grpSp>
    </p:spTree>
    <p:extLst>
      <p:ext uri="{BB962C8B-B14F-4D97-AF65-F5344CB8AC3E}">
        <p14:creationId xmlns:p14="http://schemas.microsoft.com/office/powerpoint/2010/main" val="10337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3500" dirty="0"/>
              <a:t>DataFrame Features </a:t>
            </a:r>
            <a:r>
              <a:rPr lang="en-US" sz="3500" dirty="0" err="1"/>
              <a:t>Contd</a:t>
            </a:r>
            <a:r>
              <a:rPr lang="en-US" sz="3500" dirty="0"/>
              <a:t> …</a:t>
            </a:r>
          </a:p>
        </p:txBody>
      </p:sp>
      <p:sp>
        <p:nvSpPr>
          <p:cNvPr id="8" name="Rectangle 7"/>
          <p:cNvSpPr/>
          <p:nvPr/>
        </p:nvSpPr>
        <p:spPr>
          <a:xfrm>
            <a:off x="452157" y="767993"/>
            <a:ext cx="9359463" cy="1631216"/>
          </a:xfrm>
          <a:prstGeom prst="rect">
            <a:avLst/>
          </a:prstGeom>
        </p:spPr>
        <p:txBody>
          <a:bodyPr wrap="square">
            <a:spAutoFit/>
          </a:bodyPr>
          <a:lstStyle/>
          <a:p>
            <a:r>
              <a:rPr lang="en-US" b="1" dirty="0">
                <a:solidFill>
                  <a:srgbClr val="212121"/>
                </a:solidFill>
              </a:rPr>
              <a:t>5. Polyglot</a:t>
            </a:r>
            <a:r>
              <a:rPr lang="en-US" dirty="0">
                <a:solidFill>
                  <a:srgbClr val="212121"/>
                </a:solidFill>
              </a:rPr>
              <a:t>: </a:t>
            </a:r>
          </a:p>
          <a:p>
            <a:r>
              <a:rPr lang="en-US" dirty="0">
                <a:solidFill>
                  <a:srgbClr val="212121"/>
                </a:solidFill>
              </a:rPr>
              <a:t>           Support multiple Languages -  Scala, Python, Java, R.</a:t>
            </a:r>
          </a:p>
          <a:p>
            <a:pPr>
              <a:spcBef>
                <a:spcPts val="600"/>
              </a:spcBef>
            </a:pPr>
            <a:r>
              <a:rPr lang="en-US" b="1" dirty="0">
                <a:solidFill>
                  <a:srgbClr val="212121"/>
                </a:solidFill>
              </a:rPr>
              <a:t>6</a:t>
            </a:r>
            <a:r>
              <a:rPr lang="en-US" dirty="0">
                <a:solidFill>
                  <a:srgbClr val="212121"/>
                </a:solidFill>
              </a:rPr>
              <a:t>. Works on Huge collection of dataset, feasible to work with a </a:t>
            </a:r>
            <a:r>
              <a:rPr lang="en-US" dirty="0">
                <a:solidFill>
                  <a:srgbClr val="FF0000"/>
                </a:solidFill>
              </a:rPr>
              <a:t>wide</a:t>
            </a:r>
            <a:r>
              <a:rPr lang="en-US" dirty="0">
                <a:solidFill>
                  <a:srgbClr val="212121"/>
                </a:solidFill>
              </a:rPr>
              <a:t> file.</a:t>
            </a:r>
          </a:p>
          <a:p>
            <a:pPr>
              <a:spcBef>
                <a:spcPts val="600"/>
              </a:spcBef>
            </a:pPr>
            <a:r>
              <a:rPr lang="en-US" b="1" dirty="0">
                <a:solidFill>
                  <a:srgbClr val="212121"/>
                </a:solidFill>
              </a:rPr>
              <a:t>7</a:t>
            </a:r>
            <a:r>
              <a:rPr lang="en-US" dirty="0">
                <a:solidFill>
                  <a:srgbClr val="212121"/>
                </a:solidFill>
              </a:rPr>
              <a:t>. Supports both Structured and Semi structured data (JSON, XML etc).</a:t>
            </a:r>
          </a:p>
          <a:p>
            <a:pPr lvl="1"/>
            <a:endParaRPr lang="en-US" dirty="0">
              <a:solidFill>
                <a:srgbClr val="212121"/>
              </a:solidFill>
            </a:endParaRPr>
          </a:p>
        </p:txBody>
      </p:sp>
    </p:spTree>
    <p:extLst>
      <p:ext uri="{BB962C8B-B14F-4D97-AF65-F5344CB8AC3E}">
        <p14:creationId xmlns:p14="http://schemas.microsoft.com/office/powerpoint/2010/main" val="181302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Hands-On</a:t>
            </a:r>
          </a:p>
        </p:txBody>
      </p:sp>
      <p:sp>
        <p:nvSpPr>
          <p:cNvPr id="2" name="Rectangle 1"/>
          <p:cNvSpPr/>
          <p:nvPr/>
        </p:nvSpPr>
        <p:spPr>
          <a:xfrm>
            <a:off x="517635" y="1596921"/>
            <a:ext cx="7034049" cy="2585323"/>
          </a:xfrm>
          <a:prstGeom prst="rect">
            <a:avLst/>
          </a:prstGeom>
        </p:spPr>
        <p:txBody>
          <a:bodyPr wrap="square">
            <a:spAutoFit/>
          </a:bodyPr>
          <a:lstStyle/>
          <a:p>
            <a:pPr marL="285750" indent="-285750">
              <a:buFont typeface="Wingdings" panose="05000000000000000000" pitchFamily="2" charset="2"/>
              <a:buChar char="ü"/>
            </a:pPr>
            <a:r>
              <a:rPr lang="en-US" dirty="0">
                <a:solidFill>
                  <a:srgbClr val="212121"/>
                </a:solidFill>
              </a:rPr>
              <a:t>Common functions on Data Frames</a:t>
            </a:r>
          </a:p>
          <a:p>
            <a:pPr marL="742950" lvl="1" indent="-285750">
              <a:buFont typeface="Arial" panose="020B0604020202020204" pitchFamily="34" charset="0"/>
              <a:buChar char="•"/>
            </a:pPr>
            <a:r>
              <a:rPr lang="en-US" dirty="0" err="1">
                <a:solidFill>
                  <a:srgbClr val="212121"/>
                </a:solidFill>
              </a:rPr>
              <a:t>printSchema</a:t>
            </a:r>
            <a:r>
              <a:rPr lang="en-US" dirty="0">
                <a:solidFill>
                  <a:srgbClr val="212121"/>
                </a:solidFill>
              </a:rPr>
              <a:t> – to print the column names and data types of data frame</a:t>
            </a:r>
          </a:p>
          <a:p>
            <a:pPr marL="742950" lvl="1" indent="-285750">
              <a:buFont typeface="Arial" panose="020B0604020202020204" pitchFamily="34" charset="0"/>
              <a:buChar char="•"/>
            </a:pPr>
            <a:r>
              <a:rPr lang="en-US" dirty="0">
                <a:solidFill>
                  <a:srgbClr val="212121"/>
                </a:solidFill>
              </a:rPr>
              <a:t>show – to preview data (default 20 records)</a:t>
            </a:r>
          </a:p>
          <a:p>
            <a:pPr marL="742950" lvl="1" indent="-285750">
              <a:buFont typeface="Arial" panose="020B0604020202020204" pitchFamily="34" charset="0"/>
              <a:buChar char="•"/>
            </a:pPr>
            <a:r>
              <a:rPr lang="en-US" dirty="0">
                <a:solidFill>
                  <a:srgbClr val="212121"/>
                </a:solidFill>
              </a:rPr>
              <a:t>describe – to understand characteristics of data</a:t>
            </a:r>
          </a:p>
          <a:p>
            <a:pPr marL="742950" lvl="1" indent="-285750">
              <a:buFont typeface="Arial" panose="020B0604020202020204" pitchFamily="34" charset="0"/>
              <a:buChar char="•"/>
            </a:pPr>
            <a:r>
              <a:rPr lang="en-US" dirty="0">
                <a:solidFill>
                  <a:srgbClr val="212121"/>
                </a:solidFill>
              </a:rPr>
              <a:t>count – to get number of records</a:t>
            </a:r>
          </a:p>
          <a:p>
            <a:pPr marL="742950" lvl="1" indent="-285750">
              <a:buFont typeface="Arial" panose="020B0604020202020204" pitchFamily="34" charset="0"/>
              <a:buChar char="•"/>
            </a:pPr>
            <a:r>
              <a:rPr lang="en-US" dirty="0">
                <a:solidFill>
                  <a:srgbClr val="212121"/>
                </a:solidFill>
              </a:rPr>
              <a:t>collect – to convert data frame into Array</a:t>
            </a:r>
          </a:p>
          <a:p>
            <a:pPr marL="742950" lvl="1" indent="-285750">
              <a:buFont typeface="Arial" panose="020B0604020202020204" pitchFamily="34" charset="0"/>
              <a:buChar char="•"/>
            </a:pPr>
            <a:r>
              <a:rPr lang="en-US" dirty="0">
                <a:solidFill>
                  <a:srgbClr val="212121"/>
                </a:solidFill>
              </a:rPr>
              <a:t>type</a:t>
            </a:r>
          </a:p>
          <a:p>
            <a:pPr marL="742950" lvl="1" indent="-285750">
              <a:buFont typeface="Arial" panose="020B0604020202020204" pitchFamily="34" charset="0"/>
              <a:buChar char="•"/>
            </a:pPr>
            <a:r>
              <a:rPr lang="en-US" dirty="0" err="1">
                <a:solidFill>
                  <a:srgbClr val="212121"/>
                </a:solidFill>
              </a:rPr>
              <a:t>dtypes</a:t>
            </a:r>
            <a:endParaRPr lang="en-US" dirty="0">
              <a:solidFill>
                <a:srgbClr val="21212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96458797"/>
              </p:ext>
            </p:extLst>
          </p:nvPr>
        </p:nvGraphicFramePr>
        <p:xfrm>
          <a:off x="6661032" y="2328231"/>
          <a:ext cx="2493820" cy="1925554"/>
        </p:xfrm>
        <a:graphic>
          <a:graphicData uri="http://schemas.openxmlformats.org/drawingml/2006/table">
            <a:tbl>
              <a:tblPr firstRow="1" bandRow="1">
                <a:tableStyleId>{5C22544A-7EE6-4342-B048-85BDC9FD1C3A}</a:tableStyleId>
              </a:tblPr>
              <a:tblGrid>
                <a:gridCol w="1246910">
                  <a:extLst>
                    <a:ext uri="{9D8B030D-6E8A-4147-A177-3AD203B41FA5}">
                      <a16:colId xmlns:a16="http://schemas.microsoft.com/office/drawing/2014/main" val="20000"/>
                    </a:ext>
                  </a:extLst>
                </a:gridCol>
                <a:gridCol w="1246910">
                  <a:extLst>
                    <a:ext uri="{9D8B030D-6E8A-4147-A177-3AD203B41FA5}">
                      <a16:colId xmlns:a16="http://schemas.microsoft.com/office/drawing/2014/main" val="20001"/>
                    </a:ext>
                  </a:extLst>
                </a:gridCol>
              </a:tblGrid>
              <a:tr h="403481">
                <a:tc>
                  <a:txBody>
                    <a:bodyPr/>
                    <a:lstStyle/>
                    <a:p>
                      <a:r>
                        <a:rPr lang="en-US" dirty="0"/>
                        <a:t>Name</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Robert</a:t>
                      </a:r>
                    </a:p>
                  </a:txBody>
                  <a:tcPr/>
                </a:tc>
                <a:tc>
                  <a:txBody>
                    <a:bodyPr/>
                    <a:lstStyle/>
                    <a:p>
                      <a:r>
                        <a:rPr lang="en-US" dirty="0"/>
                        <a:t>31</a:t>
                      </a:r>
                    </a:p>
                  </a:txBody>
                  <a:tcPr/>
                </a:tc>
                <a:extLst>
                  <a:ext uri="{0D108BD9-81ED-4DB2-BD59-A6C34878D82A}">
                    <a16:rowId xmlns:a16="http://schemas.microsoft.com/office/drawing/2014/main" val="10001"/>
                  </a:ext>
                </a:extLst>
              </a:tr>
              <a:tr h="409553">
                <a:tc>
                  <a:txBody>
                    <a:bodyPr/>
                    <a:lstStyle/>
                    <a:p>
                      <a:r>
                        <a:rPr lang="en-US" dirty="0"/>
                        <a:t>Alicia</a:t>
                      </a:r>
                    </a:p>
                  </a:txBody>
                  <a:tcPr/>
                </a:tc>
                <a:tc>
                  <a:txBody>
                    <a:bodyPr/>
                    <a:lstStyle/>
                    <a:p>
                      <a:r>
                        <a:rPr lang="en-US" dirty="0"/>
                        <a:t>25</a:t>
                      </a:r>
                    </a:p>
                  </a:txBody>
                  <a:tcPr/>
                </a:tc>
                <a:extLst>
                  <a:ext uri="{0D108BD9-81ED-4DB2-BD59-A6C34878D82A}">
                    <a16:rowId xmlns:a16="http://schemas.microsoft.com/office/drawing/2014/main" val="10002"/>
                  </a:ext>
                </a:extLst>
              </a:tr>
              <a:tr h="370840">
                <a:tc>
                  <a:txBody>
                    <a:bodyPr/>
                    <a:lstStyle/>
                    <a:p>
                      <a:r>
                        <a:rPr lang="en-US" dirty="0"/>
                        <a:t>Deja</a:t>
                      </a:r>
                    </a:p>
                  </a:txBody>
                  <a:tcPr/>
                </a:tc>
                <a:tc>
                  <a:txBody>
                    <a:bodyPr/>
                    <a:lstStyle/>
                    <a:p>
                      <a:r>
                        <a:rPr lang="en-US" dirty="0"/>
                        <a:t>19</a:t>
                      </a:r>
                    </a:p>
                  </a:txBody>
                  <a:tcPr/>
                </a:tc>
                <a:extLst>
                  <a:ext uri="{0D108BD9-81ED-4DB2-BD59-A6C34878D82A}">
                    <a16:rowId xmlns:a16="http://schemas.microsoft.com/office/drawing/2014/main" val="10003"/>
                  </a:ext>
                </a:extLst>
              </a:tr>
              <a:tr h="370840">
                <a:tc>
                  <a:txBody>
                    <a:bodyPr/>
                    <a:lstStyle/>
                    <a:p>
                      <a:r>
                        <a:rPr lang="en-US" dirty="0" err="1"/>
                        <a:t>Majoj</a:t>
                      </a:r>
                      <a:endParaRPr lang="en-US" dirty="0"/>
                    </a:p>
                  </a:txBody>
                  <a:tcPr/>
                </a:tc>
                <a:tc>
                  <a:txBody>
                    <a:bodyPr/>
                    <a:lstStyle/>
                    <a:p>
                      <a:r>
                        <a:rPr lang="en-US" dirty="0"/>
                        <a:t>31</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8188061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Organization</a:t>
            </a:r>
          </a:p>
        </p:txBody>
      </p:sp>
    </p:spTree>
    <p:extLst>
      <p:ext uri="{BB962C8B-B14F-4D97-AF65-F5344CB8AC3E}">
        <p14:creationId xmlns:p14="http://schemas.microsoft.com/office/powerpoint/2010/main" val="237937286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Organization of Data</a:t>
            </a:r>
          </a:p>
        </p:txBody>
      </p:sp>
      <p:sp>
        <p:nvSpPr>
          <p:cNvPr id="4" name="TextBox 3"/>
          <p:cNvSpPr txBox="1"/>
          <p:nvPr/>
        </p:nvSpPr>
        <p:spPr>
          <a:xfrm>
            <a:off x="376048" y="716063"/>
            <a:ext cx="4735207" cy="4247317"/>
          </a:xfrm>
          <a:prstGeom prst="rect">
            <a:avLst/>
          </a:prstGeom>
          <a:noFill/>
        </p:spPr>
        <p:txBody>
          <a:bodyPr wrap="none" rtlCol="0">
            <a:spAutoFit/>
          </a:bodyPr>
          <a:lstStyle/>
          <a:p>
            <a:pPr marL="285750" indent="-285750">
              <a:buFont typeface="Arial" panose="020B0604020202020204" pitchFamily="34" charset="0"/>
              <a:buChar char="•"/>
            </a:pPr>
            <a:r>
              <a:rPr lang="en-US" dirty="0"/>
              <a:t>A DataFrame has 3 levels to organize and </a:t>
            </a:r>
          </a:p>
          <a:p>
            <a:r>
              <a:rPr lang="en-US" dirty="0"/>
              <a:t>      process its data  - Schema, Storage and API.</a:t>
            </a:r>
          </a:p>
          <a:p>
            <a:pPr marL="285750" indent="-285750">
              <a:buFont typeface="Arial" panose="020B0604020202020204" pitchFamily="34" charset="0"/>
              <a:buChar char="•"/>
            </a:pPr>
            <a:r>
              <a:rPr lang="en-US" dirty="0"/>
              <a:t>Schema: </a:t>
            </a:r>
          </a:p>
          <a:p>
            <a:pPr marL="742950" lvl="1" indent="-285750">
              <a:buFont typeface="Wingdings" panose="05000000000000000000" pitchFamily="2" charset="2"/>
              <a:buChar char="ü"/>
            </a:pPr>
            <a:r>
              <a:rPr lang="en-US" dirty="0"/>
              <a:t>DataFrame is Implemented as a dataset</a:t>
            </a:r>
          </a:p>
          <a:p>
            <a:r>
              <a:rPr lang="en-US" dirty="0"/>
              <a:t>      of rows.</a:t>
            </a:r>
          </a:p>
          <a:p>
            <a:pPr marL="742950" lvl="1" indent="-285750">
              <a:buFont typeface="Wingdings" panose="05000000000000000000" pitchFamily="2" charset="2"/>
              <a:buChar char="ü"/>
            </a:pPr>
            <a:r>
              <a:rPr lang="en-US" dirty="0"/>
              <a:t>Each column is named and typed. </a:t>
            </a:r>
          </a:p>
          <a:p>
            <a:pPr marL="285750" indent="-285750">
              <a:buFont typeface="Arial" panose="020B0604020202020204" pitchFamily="34" charset="0"/>
              <a:buChar char="•"/>
            </a:pPr>
            <a:r>
              <a:rPr lang="en-US" dirty="0"/>
              <a:t>Storage:</a:t>
            </a:r>
          </a:p>
          <a:p>
            <a:pPr marL="742950" lvl="1" indent="-285750">
              <a:buFont typeface="Wingdings" panose="05000000000000000000" pitchFamily="2" charset="2"/>
              <a:buChar char="ü"/>
            </a:pPr>
            <a:r>
              <a:rPr lang="en-US" dirty="0"/>
              <a:t>Storage is distributed and data is stored </a:t>
            </a:r>
          </a:p>
          <a:p>
            <a:r>
              <a:rPr lang="en-US" dirty="0"/>
              <a:t>      in partitions. </a:t>
            </a:r>
          </a:p>
          <a:p>
            <a:pPr marL="742950" lvl="1" indent="-285750">
              <a:buFont typeface="Wingdings" panose="05000000000000000000" pitchFamily="2" charset="2"/>
              <a:buChar char="ü"/>
            </a:pPr>
            <a:r>
              <a:rPr lang="en-US" dirty="0"/>
              <a:t>Storage in Memory and Disc or off-heap </a:t>
            </a:r>
          </a:p>
          <a:p>
            <a:pPr lvl="1"/>
            <a:r>
              <a:rPr lang="en-US" dirty="0"/>
              <a:t>or any of these 3 combinations.</a:t>
            </a:r>
          </a:p>
          <a:p>
            <a:pPr marL="285750" indent="-285750">
              <a:buFont typeface="Arial" panose="020B0604020202020204" pitchFamily="34" charset="0"/>
              <a:buChar char="•"/>
            </a:pPr>
            <a:r>
              <a:rPr lang="en-US" dirty="0"/>
              <a:t>API </a:t>
            </a:r>
          </a:p>
          <a:p>
            <a:pPr marL="742950" lvl="1" indent="-285750">
              <a:buFont typeface="Wingdings" panose="05000000000000000000" pitchFamily="2" charset="2"/>
              <a:buChar char="ü"/>
            </a:pPr>
            <a:r>
              <a:rPr lang="en-US" dirty="0"/>
              <a:t>Used to process the data.</a:t>
            </a:r>
          </a:p>
          <a:p>
            <a:pPr marL="285750" indent="-285750">
              <a:buFont typeface="Arial" panose="020B0604020202020204" pitchFamily="34" charset="0"/>
              <a:buChar char="•"/>
            </a:pPr>
            <a:endParaRPr lang="en-US" dirty="0"/>
          </a:p>
          <a:p>
            <a:endParaRPr lang="en-US" dirty="0"/>
          </a:p>
        </p:txBody>
      </p:sp>
      <p:sp>
        <p:nvSpPr>
          <p:cNvPr id="2" name="Flowchart: Alternate Process 1"/>
          <p:cNvSpPr/>
          <p:nvPr/>
        </p:nvSpPr>
        <p:spPr>
          <a:xfrm>
            <a:off x="5043542" y="5842013"/>
            <a:ext cx="4270506" cy="783771"/>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a:t>DataFrame APIs  </a:t>
            </a:r>
          </a:p>
        </p:txBody>
      </p:sp>
      <p:grpSp>
        <p:nvGrpSpPr>
          <p:cNvPr id="57" name="Group 56"/>
          <p:cNvGrpSpPr/>
          <p:nvPr/>
        </p:nvGrpSpPr>
        <p:grpSpPr>
          <a:xfrm>
            <a:off x="5033649" y="1016765"/>
            <a:ext cx="6836994" cy="2490336"/>
            <a:chOff x="5033649" y="1016765"/>
            <a:chExt cx="6836994" cy="2490336"/>
          </a:xfrm>
        </p:grpSpPr>
        <p:sp>
          <p:nvSpPr>
            <p:cNvPr id="22" name="Rectangle 21"/>
            <p:cNvSpPr/>
            <p:nvPr/>
          </p:nvSpPr>
          <p:spPr>
            <a:xfrm>
              <a:off x="5033649" y="1789861"/>
              <a:ext cx="4271821" cy="16824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5034964" y="1016765"/>
              <a:ext cx="4271821" cy="7816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127338" y="1082377"/>
              <a:ext cx="925607" cy="6050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ObjectID</a:t>
              </a:r>
            </a:p>
            <a:p>
              <a:pPr algn="ctr"/>
              <a:r>
                <a:rPr lang="en-US" sz="1500" i="1" dirty="0">
                  <a:solidFill>
                    <a:schemeClr val="tx1"/>
                  </a:solidFill>
                </a:rPr>
                <a:t>String</a:t>
              </a:r>
            </a:p>
          </p:txBody>
        </p:sp>
        <p:sp>
          <p:nvSpPr>
            <p:cNvPr id="15" name="Rounded Rectangle 14"/>
            <p:cNvSpPr/>
            <p:nvPr/>
          </p:nvSpPr>
          <p:spPr>
            <a:xfrm>
              <a:off x="7163300" y="1112953"/>
              <a:ext cx="925607" cy="6050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Age</a:t>
              </a:r>
            </a:p>
            <a:p>
              <a:pPr algn="ctr"/>
              <a:r>
                <a:rPr lang="en-US" sz="1500" i="1" dirty="0">
                  <a:solidFill>
                    <a:schemeClr val="tx1"/>
                  </a:solidFill>
                </a:rPr>
                <a:t>Long</a:t>
              </a:r>
            </a:p>
          </p:txBody>
        </p:sp>
        <p:sp>
          <p:nvSpPr>
            <p:cNvPr id="16" name="Rounded Rectangle 15"/>
            <p:cNvSpPr/>
            <p:nvPr/>
          </p:nvSpPr>
          <p:spPr>
            <a:xfrm>
              <a:off x="6145319" y="1082377"/>
              <a:ext cx="925607" cy="6050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Name</a:t>
              </a:r>
            </a:p>
            <a:p>
              <a:pPr algn="ctr"/>
              <a:r>
                <a:rPr lang="en-US" sz="1500" i="1" dirty="0">
                  <a:solidFill>
                    <a:schemeClr val="tx1"/>
                  </a:solidFill>
                </a:rPr>
                <a:t>String</a:t>
              </a:r>
            </a:p>
          </p:txBody>
        </p:sp>
        <p:sp>
          <p:nvSpPr>
            <p:cNvPr id="17" name="Rounded Rectangle 16"/>
            <p:cNvSpPr/>
            <p:nvPr/>
          </p:nvSpPr>
          <p:spPr>
            <a:xfrm>
              <a:off x="8160182" y="1082376"/>
              <a:ext cx="925607" cy="6050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a:t>
              </a:r>
            </a:p>
            <a:p>
              <a:pPr algn="ctr"/>
              <a:r>
                <a:rPr lang="en-US" sz="1500" i="1" dirty="0">
                  <a:solidFill>
                    <a:schemeClr val="tx1"/>
                  </a:solidFill>
                </a:rPr>
                <a:t>String</a:t>
              </a:r>
              <a:endParaRPr lang="en-US" sz="1500" i="1" dirty="0"/>
            </a:p>
          </p:txBody>
        </p:sp>
        <p:sp>
          <p:nvSpPr>
            <p:cNvPr id="23" name="Rounded Rectangle 22"/>
            <p:cNvSpPr/>
            <p:nvPr/>
          </p:nvSpPr>
          <p:spPr>
            <a:xfrm>
              <a:off x="5127338" y="1848043"/>
              <a:ext cx="4060694" cy="3325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Row #1</a:t>
              </a:r>
            </a:p>
          </p:txBody>
        </p:sp>
        <p:sp>
          <p:nvSpPr>
            <p:cNvPr id="24" name="Rounded Rectangle 23"/>
            <p:cNvSpPr/>
            <p:nvPr/>
          </p:nvSpPr>
          <p:spPr>
            <a:xfrm>
              <a:off x="5127338" y="2642871"/>
              <a:ext cx="4060694" cy="3325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Row #3</a:t>
              </a:r>
            </a:p>
          </p:txBody>
        </p:sp>
        <p:sp>
          <p:nvSpPr>
            <p:cNvPr id="25" name="Rounded Rectangle 24"/>
            <p:cNvSpPr/>
            <p:nvPr/>
          </p:nvSpPr>
          <p:spPr>
            <a:xfrm>
              <a:off x="5124709" y="2245866"/>
              <a:ext cx="4060694" cy="3325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Row #2  </a:t>
              </a:r>
            </a:p>
          </p:txBody>
        </p:sp>
        <p:sp>
          <p:nvSpPr>
            <p:cNvPr id="26" name="Rounded Rectangle 25"/>
            <p:cNvSpPr/>
            <p:nvPr/>
          </p:nvSpPr>
          <p:spPr>
            <a:xfrm>
              <a:off x="5127338" y="3049159"/>
              <a:ext cx="4060694" cy="3325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Row #4</a:t>
              </a:r>
            </a:p>
          </p:txBody>
        </p:sp>
        <p:sp>
          <p:nvSpPr>
            <p:cNvPr id="48" name="Flowchart: Alternate Process 47"/>
            <p:cNvSpPr/>
            <p:nvPr/>
          </p:nvSpPr>
          <p:spPr>
            <a:xfrm>
              <a:off x="10227237" y="1896734"/>
              <a:ext cx="1643406" cy="681641"/>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300" dirty="0"/>
                <a:t>Schema</a:t>
              </a:r>
            </a:p>
            <a:p>
              <a:pPr algn="ctr"/>
              <a:r>
                <a:rPr lang="en-US" i="1" dirty="0">
                  <a:solidFill>
                    <a:schemeClr val="accent4">
                      <a:lumMod val="60000"/>
                      <a:lumOff val="40000"/>
                    </a:schemeClr>
                  </a:solidFill>
                </a:rPr>
                <a:t>Dataset&lt;Row&gt;</a:t>
              </a:r>
            </a:p>
          </p:txBody>
        </p:sp>
        <p:sp>
          <p:nvSpPr>
            <p:cNvPr id="50" name="Right Bracket 49"/>
            <p:cNvSpPr/>
            <p:nvPr/>
          </p:nvSpPr>
          <p:spPr>
            <a:xfrm>
              <a:off x="9538393" y="1058664"/>
              <a:ext cx="457236" cy="2448437"/>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60" name="Group 59"/>
          <p:cNvGrpSpPr/>
          <p:nvPr/>
        </p:nvGrpSpPr>
        <p:grpSpPr>
          <a:xfrm>
            <a:off x="5043542" y="3618898"/>
            <a:ext cx="6828416" cy="1991980"/>
            <a:chOff x="5042227" y="3658174"/>
            <a:chExt cx="6828416" cy="1991980"/>
          </a:xfrm>
        </p:grpSpPr>
        <p:grpSp>
          <p:nvGrpSpPr>
            <p:cNvPr id="58" name="Group 57"/>
            <p:cNvGrpSpPr/>
            <p:nvPr/>
          </p:nvGrpSpPr>
          <p:grpSpPr>
            <a:xfrm>
              <a:off x="5042227" y="3684319"/>
              <a:ext cx="6828416" cy="1965835"/>
              <a:chOff x="5042227" y="3684319"/>
              <a:chExt cx="6828416" cy="1965835"/>
            </a:xfrm>
          </p:grpSpPr>
          <p:sp>
            <p:nvSpPr>
              <p:cNvPr id="28" name="Rectangle 27"/>
              <p:cNvSpPr/>
              <p:nvPr/>
            </p:nvSpPr>
            <p:spPr>
              <a:xfrm>
                <a:off x="5042227" y="3684319"/>
                <a:ext cx="4271821" cy="19658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lang="en-US" dirty="0"/>
              </a:p>
              <a:p>
                <a:endParaRPr lang="en-US" sz="1300" dirty="0"/>
              </a:p>
            </p:txBody>
          </p:sp>
          <p:sp>
            <p:nvSpPr>
              <p:cNvPr id="29" name="Rounded Rectangle 28"/>
              <p:cNvSpPr/>
              <p:nvPr/>
            </p:nvSpPr>
            <p:spPr>
              <a:xfrm>
                <a:off x="6027175" y="396813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500" dirty="0">
                    <a:solidFill>
                      <a:schemeClr val="tx1"/>
                    </a:solidFill>
                  </a:rPr>
                  <a:t>    35</a:t>
                </a:r>
              </a:p>
            </p:txBody>
          </p:sp>
          <p:sp>
            <p:nvSpPr>
              <p:cNvPr id="33" name="Rounded Rectangle 32"/>
              <p:cNvSpPr/>
              <p:nvPr/>
            </p:nvSpPr>
            <p:spPr>
              <a:xfrm>
                <a:off x="5154367" y="396813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schemeClr val="tx1"/>
                  </a:solidFill>
                </a:endParaRPr>
              </a:p>
              <a:p>
                <a:pPr algn="just"/>
                <a:r>
                  <a:rPr lang="en-US" sz="1500" dirty="0">
                    <a:solidFill>
                      <a:schemeClr val="tx1"/>
                    </a:solidFill>
                  </a:rPr>
                  <a:t>Alicia</a:t>
                </a:r>
              </a:p>
              <a:p>
                <a:pPr algn="ctr"/>
                <a:endParaRPr lang="en-US" sz="1500" dirty="0">
                  <a:solidFill>
                    <a:schemeClr val="tx1"/>
                  </a:solidFill>
                </a:endParaRPr>
              </a:p>
            </p:txBody>
          </p:sp>
          <p:sp>
            <p:nvSpPr>
              <p:cNvPr id="34" name="Rounded Rectangle 33"/>
              <p:cNvSpPr/>
              <p:nvPr/>
            </p:nvSpPr>
            <p:spPr>
              <a:xfrm>
                <a:off x="6944399" y="3975413"/>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35" name="Rounded Rectangle 34"/>
              <p:cNvSpPr/>
              <p:nvPr/>
            </p:nvSpPr>
            <p:spPr>
              <a:xfrm>
                <a:off x="7832577" y="396813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endParaRPr lang="en-US" dirty="0"/>
              </a:p>
            </p:txBody>
          </p:sp>
          <p:sp>
            <p:nvSpPr>
              <p:cNvPr id="37" name="TextBox 36"/>
              <p:cNvSpPr txBox="1"/>
              <p:nvPr/>
            </p:nvSpPr>
            <p:spPr>
              <a:xfrm>
                <a:off x="6340690" y="4446526"/>
                <a:ext cx="1601015" cy="292388"/>
              </a:xfrm>
              <a:prstGeom prst="rect">
                <a:avLst/>
              </a:prstGeom>
              <a:noFill/>
            </p:spPr>
            <p:txBody>
              <a:bodyPr wrap="square" rtlCol="0">
                <a:spAutoFit/>
              </a:bodyPr>
              <a:lstStyle/>
              <a:p>
                <a:r>
                  <a:rPr lang="en-US" sz="1300" dirty="0"/>
                  <a:t>Partition #2</a:t>
                </a:r>
              </a:p>
            </p:txBody>
          </p:sp>
          <p:sp>
            <p:nvSpPr>
              <p:cNvPr id="38" name="Rounded Rectangle 37"/>
              <p:cNvSpPr/>
              <p:nvPr/>
            </p:nvSpPr>
            <p:spPr>
              <a:xfrm>
                <a:off x="6027175" y="477406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31</a:t>
                </a:r>
              </a:p>
            </p:txBody>
          </p:sp>
          <p:sp>
            <p:nvSpPr>
              <p:cNvPr id="39" name="Rounded Rectangle 38"/>
              <p:cNvSpPr/>
              <p:nvPr/>
            </p:nvSpPr>
            <p:spPr>
              <a:xfrm>
                <a:off x="5154367" y="477406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Sai</a:t>
                </a:r>
              </a:p>
            </p:txBody>
          </p:sp>
          <p:sp>
            <p:nvSpPr>
              <p:cNvPr id="40" name="Rounded Rectangle 39"/>
              <p:cNvSpPr/>
              <p:nvPr/>
            </p:nvSpPr>
            <p:spPr>
              <a:xfrm>
                <a:off x="6944399" y="4781343"/>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endParaRPr lang="en-US" dirty="0"/>
              </a:p>
            </p:txBody>
          </p:sp>
          <p:sp>
            <p:nvSpPr>
              <p:cNvPr id="41" name="Rounded Rectangle 40"/>
              <p:cNvSpPr/>
              <p:nvPr/>
            </p:nvSpPr>
            <p:spPr>
              <a:xfrm>
                <a:off x="7832577" y="477406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endParaRPr lang="en-US" dirty="0"/>
              </a:p>
            </p:txBody>
          </p:sp>
          <p:sp>
            <p:nvSpPr>
              <p:cNvPr id="47" name="TextBox 46"/>
              <p:cNvSpPr txBox="1"/>
              <p:nvPr/>
            </p:nvSpPr>
            <p:spPr>
              <a:xfrm>
                <a:off x="6615375" y="5197261"/>
                <a:ext cx="1104405" cy="369332"/>
              </a:xfrm>
              <a:prstGeom prst="rect">
                <a:avLst/>
              </a:prstGeom>
              <a:noFill/>
            </p:spPr>
            <p:txBody>
              <a:bodyPr wrap="square" rtlCol="0">
                <a:spAutoFit/>
              </a:bodyPr>
              <a:lstStyle/>
              <a:p>
                <a:r>
                  <a:rPr lang="en-US" dirty="0"/>
                  <a:t>  …..</a:t>
                </a:r>
              </a:p>
            </p:txBody>
          </p:sp>
          <p:sp>
            <p:nvSpPr>
              <p:cNvPr id="49" name="Flowchart: Alternate Process 48"/>
              <p:cNvSpPr/>
              <p:nvPr/>
            </p:nvSpPr>
            <p:spPr>
              <a:xfrm>
                <a:off x="10227237" y="4248025"/>
                <a:ext cx="1643406" cy="681641"/>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300" dirty="0"/>
                  <a:t>Storage</a:t>
                </a:r>
              </a:p>
            </p:txBody>
          </p:sp>
          <p:sp>
            <p:nvSpPr>
              <p:cNvPr id="51" name="Right Bracket 50"/>
              <p:cNvSpPr/>
              <p:nvPr/>
            </p:nvSpPr>
            <p:spPr>
              <a:xfrm>
                <a:off x="9552995" y="3684320"/>
                <a:ext cx="457236" cy="1965834"/>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59" name="TextBox 58"/>
            <p:cNvSpPr txBox="1"/>
            <p:nvPr/>
          </p:nvSpPr>
          <p:spPr>
            <a:xfrm>
              <a:off x="6310711" y="3658174"/>
              <a:ext cx="1601015" cy="292388"/>
            </a:xfrm>
            <a:prstGeom prst="rect">
              <a:avLst/>
            </a:prstGeom>
            <a:noFill/>
          </p:spPr>
          <p:txBody>
            <a:bodyPr wrap="square" rtlCol="0">
              <a:spAutoFit/>
            </a:bodyPr>
            <a:lstStyle/>
            <a:p>
              <a:r>
                <a:rPr lang="en-US" sz="1300" dirty="0"/>
                <a:t>Partition #1</a:t>
              </a:r>
            </a:p>
          </p:txBody>
        </p:sp>
      </p:grpSp>
    </p:spTree>
    <p:extLst>
      <p:ext uri="{BB962C8B-B14F-4D97-AF65-F5344CB8AC3E}">
        <p14:creationId xmlns:p14="http://schemas.microsoft.com/office/powerpoint/2010/main" val="70800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8324" y="641268"/>
            <a:ext cx="10692713" cy="1969770"/>
          </a:xfrm>
          <a:prstGeom prst="rect">
            <a:avLst/>
          </a:prstGeom>
        </p:spPr>
        <p:txBody>
          <a:bodyPr wrap="square">
            <a:spAutoFit/>
          </a:bodyPr>
          <a:lstStyle/>
          <a:p>
            <a:pPr lvl="1"/>
            <a:r>
              <a:rPr lang="en-US" sz="1500" dirty="0" err="1"/>
              <a:t>StorageLevel</a:t>
            </a:r>
            <a:r>
              <a:rPr lang="en-US" sz="1500" dirty="0"/>
              <a:t>(</a:t>
            </a:r>
            <a:r>
              <a:rPr lang="en-US" sz="1600" i="1" dirty="0" err="1"/>
              <a:t>useDisk</a:t>
            </a:r>
            <a:r>
              <a:rPr lang="en-US" sz="1600" i="1" dirty="0"/>
              <a:t>, </a:t>
            </a:r>
            <a:r>
              <a:rPr lang="en-US" sz="1600" i="1" dirty="0" err="1"/>
              <a:t>useMemory</a:t>
            </a:r>
            <a:r>
              <a:rPr lang="en-US" sz="1600" i="1" dirty="0"/>
              <a:t>, </a:t>
            </a:r>
            <a:r>
              <a:rPr lang="en-US" sz="1600" i="1" dirty="0" err="1"/>
              <a:t>useOffHeap</a:t>
            </a:r>
            <a:r>
              <a:rPr lang="en-US" sz="1600" i="1" dirty="0"/>
              <a:t>, deserialized, replication=1</a:t>
            </a:r>
            <a:r>
              <a:rPr lang="en-US" sz="1600" dirty="0"/>
              <a:t>)</a:t>
            </a:r>
            <a:endParaRPr lang="en-US" sz="1500" dirty="0"/>
          </a:p>
          <a:p>
            <a:pPr marL="742950" lvl="1" indent="-285750" algn="just">
              <a:buFont typeface="Arial" panose="020B0604020202020204" pitchFamily="34" charset="0"/>
              <a:buChar char="•"/>
            </a:pPr>
            <a:r>
              <a:rPr lang="en-US" sz="1500" dirty="0"/>
              <a:t>Data can be stored either in Disk or Memory or off-heap memory or any of these combinations.</a:t>
            </a:r>
          </a:p>
          <a:p>
            <a:pPr marL="742950" lvl="1" indent="-285750" algn="just">
              <a:buFont typeface="Arial" panose="020B0604020202020204" pitchFamily="34" charset="0"/>
              <a:buChar char="•"/>
            </a:pPr>
            <a:r>
              <a:rPr lang="en-US" sz="1500" dirty="0"/>
              <a:t>Off-Heap Memory is a segment of memory lies outside the </a:t>
            </a:r>
            <a:r>
              <a:rPr lang="en-US" sz="1500" dirty="0" err="1"/>
              <a:t>JVM,but</a:t>
            </a:r>
            <a:r>
              <a:rPr lang="en-US" sz="1500" dirty="0"/>
              <a:t> is used by JVM for certain use-cases. Off-Heap memory can be used by Spark explicitly as well to store serialized data-frames and RDDs.</a:t>
            </a:r>
          </a:p>
          <a:p>
            <a:pPr marL="742950" lvl="1" indent="-285750" algn="just">
              <a:buFont typeface="Arial" panose="020B0604020202020204" pitchFamily="34" charset="0"/>
              <a:buChar char="•"/>
            </a:pPr>
            <a:r>
              <a:rPr lang="en-US" sz="1500" dirty="0"/>
              <a:t>Data can be stored in Serialized or </a:t>
            </a:r>
            <a:r>
              <a:rPr lang="en-US" sz="1600" dirty="0"/>
              <a:t>deserialized</a:t>
            </a:r>
            <a:r>
              <a:rPr lang="en-US" sz="1500" dirty="0"/>
              <a:t>. Serilization is a way to convert a java object in memory to series of bits. The deserialization is the process of bringing those bits into memory as an object. Whenever we are talking about 'deserialized' RDD/DF we are always referring to RDD/DFs in memory.  </a:t>
            </a:r>
          </a:p>
          <a:p>
            <a:pPr marL="742950" lvl="1" indent="-285750" algn="just">
              <a:buFont typeface="Arial" panose="020B0604020202020204" pitchFamily="34" charset="0"/>
              <a:buChar char="•"/>
            </a:pPr>
            <a:r>
              <a:rPr lang="en-US" sz="1500" dirty="0"/>
              <a:t>Use the replicated storage levels if you want fast fault recovery.</a:t>
            </a:r>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Organization of Data</a:t>
            </a:r>
          </a:p>
        </p:txBody>
      </p:sp>
      <p:grpSp>
        <p:nvGrpSpPr>
          <p:cNvPr id="11" name="Group 10"/>
          <p:cNvGrpSpPr/>
          <p:nvPr/>
        </p:nvGrpSpPr>
        <p:grpSpPr>
          <a:xfrm>
            <a:off x="1359831" y="2816983"/>
            <a:ext cx="7198693" cy="3295650"/>
            <a:chOff x="973242" y="2018013"/>
            <a:chExt cx="7198693" cy="3295650"/>
          </a:xfrm>
        </p:grpSpPr>
        <p:pic>
          <p:nvPicPr>
            <p:cNvPr id="3" name="Picture 2"/>
            <p:cNvPicPr>
              <a:picLocks noChangeAspect="1"/>
            </p:cNvPicPr>
            <p:nvPr/>
          </p:nvPicPr>
          <p:blipFill>
            <a:blip r:embed="rId2"/>
            <a:stretch>
              <a:fillRect/>
            </a:stretch>
          </p:blipFill>
          <p:spPr>
            <a:xfrm>
              <a:off x="973242" y="2018013"/>
              <a:ext cx="5476875" cy="3295650"/>
            </a:xfrm>
            <a:prstGeom prst="rect">
              <a:avLst/>
            </a:prstGeom>
            <a:ln>
              <a:solidFill>
                <a:schemeClr val="tx1"/>
              </a:solidFill>
            </a:ln>
          </p:spPr>
        </p:pic>
        <p:sp>
          <p:nvSpPr>
            <p:cNvPr id="9" name="Left Arrow 8"/>
            <p:cNvSpPr/>
            <p:nvPr/>
          </p:nvSpPr>
          <p:spPr>
            <a:xfrm>
              <a:off x="5667633" y="3830594"/>
              <a:ext cx="1301578" cy="2306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69211" y="3665837"/>
              <a:ext cx="1202724" cy="560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Default Storage</a:t>
              </a:r>
            </a:p>
          </p:txBody>
        </p:sp>
      </p:grpSp>
    </p:spTree>
    <p:extLst>
      <p:ext uri="{BB962C8B-B14F-4D97-AF65-F5344CB8AC3E}">
        <p14:creationId xmlns:p14="http://schemas.microsoft.com/office/powerpoint/2010/main" val="19678038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Organization of Data</a:t>
            </a:r>
          </a:p>
        </p:txBody>
      </p:sp>
      <p:sp>
        <p:nvSpPr>
          <p:cNvPr id="8" name="Rectangle 7"/>
          <p:cNvSpPr/>
          <p:nvPr/>
        </p:nvSpPr>
        <p:spPr>
          <a:xfrm>
            <a:off x="342403" y="900452"/>
            <a:ext cx="6096000" cy="1015663"/>
          </a:xfrm>
          <a:prstGeom prst="rect">
            <a:avLst/>
          </a:prstGeom>
        </p:spPr>
        <p:txBody>
          <a:bodyPr>
            <a:spAutoFit/>
          </a:bodyPr>
          <a:lstStyle/>
          <a:p>
            <a:pPr lvl="1"/>
            <a:r>
              <a:rPr lang="en-US" sz="1500" dirty="0"/>
              <a:t>from pyspark import </a:t>
            </a:r>
            <a:r>
              <a:rPr lang="en-US" sz="1500" dirty="0" err="1"/>
              <a:t>StorageLevel</a:t>
            </a:r>
            <a:endParaRPr lang="en-US" sz="1500" dirty="0"/>
          </a:p>
          <a:p>
            <a:pPr lvl="1"/>
            <a:r>
              <a:rPr lang="en-US" sz="1500" dirty="0" err="1"/>
              <a:t>df</a:t>
            </a:r>
            <a:r>
              <a:rPr lang="en-US" sz="1500" dirty="0"/>
              <a:t> =  </a:t>
            </a:r>
            <a:r>
              <a:rPr lang="en-US" sz="1500" dirty="0" err="1"/>
              <a:t>spark.range</a:t>
            </a:r>
            <a:r>
              <a:rPr lang="en-US" sz="1500" dirty="0"/>
              <a:t>(10)</a:t>
            </a:r>
          </a:p>
          <a:p>
            <a:pPr lvl="1"/>
            <a:r>
              <a:rPr lang="en-US" sz="1500" dirty="0" err="1"/>
              <a:t>df.rdd.persist</a:t>
            </a:r>
            <a:r>
              <a:rPr lang="en-US" sz="1500" dirty="0"/>
              <a:t>(). </a:t>
            </a:r>
            <a:r>
              <a:rPr lang="en-US" sz="1500" dirty="0" err="1"/>
              <a:t>getStorageLevel</a:t>
            </a:r>
            <a:r>
              <a:rPr lang="en-US" sz="1500" dirty="0"/>
              <a:t>()</a:t>
            </a:r>
          </a:p>
          <a:p>
            <a:pPr lvl="1"/>
            <a:r>
              <a:rPr lang="en-US" sz="1500" dirty="0" err="1"/>
              <a:t>df.rdd.persist</a:t>
            </a:r>
            <a:r>
              <a:rPr lang="en-US" sz="1500" dirty="0"/>
              <a:t>(StorageLevel.MEMORY_AND_DISK_2). </a:t>
            </a:r>
            <a:r>
              <a:rPr lang="en-US" sz="1500" dirty="0" err="1"/>
              <a:t>getStorageLevel</a:t>
            </a:r>
            <a:r>
              <a:rPr lang="en-US" sz="1500" dirty="0"/>
              <a:t>()</a:t>
            </a:r>
          </a:p>
        </p:txBody>
      </p:sp>
    </p:spTree>
    <p:extLst>
      <p:ext uri="{BB962C8B-B14F-4D97-AF65-F5344CB8AC3E}">
        <p14:creationId xmlns:p14="http://schemas.microsoft.com/office/powerpoint/2010/main" val="192182740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015" y="1701556"/>
            <a:ext cx="5515971" cy="2161527"/>
          </a:xfrm>
        </p:spPr>
        <p:style>
          <a:lnRef idx="1">
            <a:schemeClr val="accent5"/>
          </a:lnRef>
          <a:fillRef idx="3">
            <a:schemeClr val="accent5"/>
          </a:fillRef>
          <a:effectRef idx="2">
            <a:schemeClr val="accent5"/>
          </a:effectRef>
          <a:fontRef idx="minor">
            <a:schemeClr val="lt1"/>
          </a:fontRef>
        </p:style>
        <p:txBody>
          <a:bodyPr/>
          <a:lstStyle/>
          <a:p>
            <a:pPr algn="ctr"/>
            <a:r>
              <a:rPr lang="en-US" dirty="0"/>
              <a:t>Introduction </a:t>
            </a:r>
            <a:br>
              <a:rPr lang="en-US" dirty="0"/>
            </a:br>
            <a:r>
              <a:rPr lang="en-US" dirty="0"/>
              <a:t>To </a:t>
            </a:r>
            <a:br>
              <a:rPr lang="en-US" dirty="0"/>
            </a:br>
            <a:r>
              <a:rPr lang="en-US" dirty="0"/>
              <a:t>Spark Session</a:t>
            </a:r>
          </a:p>
        </p:txBody>
      </p:sp>
    </p:spTree>
    <p:extLst>
      <p:ext uri="{BB962C8B-B14F-4D97-AF65-F5344CB8AC3E}">
        <p14:creationId xmlns:p14="http://schemas.microsoft.com/office/powerpoint/2010/main" val="3448223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SparkSession : The Entry point Spark 2.0 Onwards</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5" name="TextBox 4"/>
          <p:cNvSpPr txBox="1"/>
          <p:nvPr/>
        </p:nvSpPr>
        <p:spPr>
          <a:xfrm>
            <a:off x="52447" y="811228"/>
            <a:ext cx="11909549"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In Spark 2.0, SparkSession is the new entry point to work with RDD, DataFrame and all other functionalities.</a:t>
            </a:r>
          </a:p>
          <a:p>
            <a:pPr marL="285750" indent="-285750">
              <a:buFont typeface="Wingdings" panose="05000000000000000000" pitchFamily="2" charset="2"/>
              <a:buChar char="§"/>
            </a:pPr>
            <a:r>
              <a:rPr lang="en-US" dirty="0"/>
              <a:t>Prior to 2.0, SparkContext used to be an entry point.</a:t>
            </a:r>
          </a:p>
          <a:p>
            <a:pPr marL="285750" indent="-285750">
              <a:buFont typeface="Wingdings" panose="05000000000000000000" pitchFamily="2" charset="2"/>
              <a:buChar char="§"/>
            </a:pPr>
            <a:r>
              <a:rPr lang="en-US" dirty="0"/>
              <a:t>Almost all the APIs available in SparkContext, SQLContext, HiveContext are now available in SparkSession.</a:t>
            </a:r>
          </a:p>
          <a:p>
            <a:r>
              <a:rPr lang="en-US" dirty="0"/>
              <a:t>       </a:t>
            </a:r>
            <a:r>
              <a:rPr lang="en-US" b="1" dirty="0"/>
              <a:t>SparkContext: </a:t>
            </a:r>
            <a:r>
              <a:rPr lang="en-US" dirty="0"/>
              <a:t>Entry point to work with RDD, Accumulators and broadcast variables (&lt; Spark 2.0).</a:t>
            </a:r>
          </a:p>
          <a:p>
            <a:r>
              <a:rPr lang="en-US" dirty="0"/>
              <a:t>       </a:t>
            </a:r>
            <a:r>
              <a:rPr lang="en-US" b="1" dirty="0"/>
              <a:t>SQLContext: </a:t>
            </a:r>
            <a:r>
              <a:rPr lang="en-US" dirty="0"/>
              <a:t>Used for initializing the functionalities of Spark SQL (&lt; spark 2.0).</a:t>
            </a:r>
          </a:p>
          <a:p>
            <a:r>
              <a:rPr lang="en-US" dirty="0"/>
              <a:t>       </a:t>
            </a:r>
            <a:r>
              <a:rPr lang="en-US" b="1" dirty="0"/>
              <a:t>HiveContext: </a:t>
            </a:r>
            <a:r>
              <a:rPr lang="en-US" dirty="0"/>
              <a:t>Super set of SQLContext (&lt; spark 2.0).</a:t>
            </a:r>
          </a:p>
          <a:p>
            <a:pPr marL="285750" indent="-285750">
              <a:buFont typeface="Wingdings" panose="05000000000000000000" pitchFamily="2" charset="2"/>
              <a:buChar char="§"/>
            </a:pPr>
            <a:r>
              <a:rPr lang="en-US" dirty="0"/>
              <a:t>By Default, Spark Shell provides a “spark” object which is an instance of SparkSession class.  </a:t>
            </a:r>
          </a:p>
          <a:p>
            <a:pPr marL="285750" indent="-285750">
              <a:buFont typeface="Wingdings" panose="05000000000000000000" pitchFamily="2" charset="2"/>
              <a:buChar char="§"/>
            </a:pPr>
            <a:endParaRPr lang="en-US" dirty="0"/>
          </a:p>
        </p:txBody>
      </p:sp>
      <p:grpSp>
        <p:nvGrpSpPr>
          <p:cNvPr id="2" name="Group 1"/>
          <p:cNvGrpSpPr/>
          <p:nvPr/>
        </p:nvGrpSpPr>
        <p:grpSpPr>
          <a:xfrm>
            <a:off x="2109259" y="3289512"/>
            <a:ext cx="6678082" cy="2244805"/>
            <a:chOff x="2363259" y="4088128"/>
            <a:chExt cx="6678082" cy="2244805"/>
          </a:xfrm>
        </p:grpSpPr>
        <p:sp>
          <p:nvSpPr>
            <p:cNvPr id="6" name="Rectangle 5"/>
            <p:cNvSpPr/>
            <p:nvPr/>
          </p:nvSpPr>
          <p:spPr>
            <a:xfrm>
              <a:off x="2363259" y="4427933"/>
              <a:ext cx="2271182" cy="1905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100" dirty="0">
                  <a:solidFill>
                    <a:schemeClr val="tx1"/>
                  </a:solidFill>
                </a:rPr>
                <a:t>SparkContext</a:t>
              </a:r>
            </a:p>
            <a:p>
              <a:pPr algn="ctr"/>
              <a:r>
                <a:rPr lang="en-US" sz="2100" dirty="0">
                  <a:solidFill>
                    <a:schemeClr val="tx1"/>
                  </a:solidFill>
                </a:rPr>
                <a:t>SQLContext</a:t>
              </a:r>
            </a:p>
            <a:p>
              <a:pPr algn="ctr"/>
              <a:r>
                <a:rPr lang="en-US" sz="2100" dirty="0">
                  <a:solidFill>
                    <a:schemeClr val="tx1"/>
                  </a:solidFill>
                </a:rPr>
                <a:t>HiveContext</a:t>
              </a:r>
            </a:p>
          </p:txBody>
        </p:sp>
        <p:sp>
          <p:nvSpPr>
            <p:cNvPr id="7" name="Right Arrow 6"/>
            <p:cNvSpPr/>
            <p:nvPr/>
          </p:nvSpPr>
          <p:spPr>
            <a:xfrm>
              <a:off x="4634441" y="5111021"/>
              <a:ext cx="1453211" cy="368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087652" y="4736371"/>
              <a:ext cx="2953689" cy="11176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500" dirty="0"/>
                <a:t>SparkSession</a:t>
              </a:r>
            </a:p>
            <a:p>
              <a:pPr algn="ctr"/>
              <a:r>
                <a:rPr lang="en-US" sz="1300" dirty="0"/>
                <a:t>(Also has these old classes but not recommended to use)</a:t>
              </a:r>
            </a:p>
          </p:txBody>
        </p:sp>
        <p:sp>
          <p:nvSpPr>
            <p:cNvPr id="10" name="TextBox 9"/>
            <p:cNvSpPr txBox="1"/>
            <p:nvPr/>
          </p:nvSpPr>
          <p:spPr>
            <a:xfrm>
              <a:off x="2882655" y="4088128"/>
              <a:ext cx="1232389" cy="369332"/>
            </a:xfrm>
            <a:prstGeom prst="rect">
              <a:avLst/>
            </a:prstGeom>
            <a:noFill/>
          </p:spPr>
          <p:txBody>
            <a:bodyPr wrap="none" rtlCol="0">
              <a:spAutoFit/>
            </a:bodyPr>
            <a:lstStyle/>
            <a:p>
              <a:r>
                <a:rPr lang="en-US" dirty="0"/>
                <a:t>Prior to 2.0</a:t>
              </a:r>
            </a:p>
          </p:txBody>
        </p:sp>
        <p:sp>
          <p:nvSpPr>
            <p:cNvPr id="42" name="TextBox 41"/>
            <p:cNvSpPr txBox="1"/>
            <p:nvPr/>
          </p:nvSpPr>
          <p:spPr>
            <a:xfrm>
              <a:off x="6679125" y="4427933"/>
              <a:ext cx="1770741" cy="369332"/>
            </a:xfrm>
            <a:prstGeom prst="rect">
              <a:avLst/>
            </a:prstGeom>
            <a:noFill/>
          </p:spPr>
          <p:txBody>
            <a:bodyPr wrap="none" rtlCol="0">
              <a:spAutoFit/>
            </a:bodyPr>
            <a:lstStyle/>
            <a:p>
              <a:r>
                <a:rPr lang="en-US" dirty="0"/>
                <a:t>2.0 and Onwards</a:t>
              </a:r>
            </a:p>
          </p:txBody>
        </p:sp>
      </p:grpSp>
    </p:spTree>
    <p:extLst>
      <p:ext uri="{BB962C8B-B14F-4D97-AF65-F5344CB8AC3E}">
        <p14:creationId xmlns:p14="http://schemas.microsoft.com/office/powerpoint/2010/main" val="398387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The Entry point Spark 2.0 Onwards</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2885704" y="1781299"/>
            <a:ext cx="1995054" cy="60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House</a:t>
            </a:r>
          </a:p>
        </p:txBody>
      </p:sp>
      <p:sp>
        <p:nvSpPr>
          <p:cNvPr id="8" name="Rounded Rectangle 7"/>
          <p:cNvSpPr/>
          <p:nvPr/>
        </p:nvSpPr>
        <p:spPr>
          <a:xfrm>
            <a:off x="1377538" y="3336966"/>
            <a:ext cx="2149433" cy="819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House</a:t>
            </a:r>
          </a:p>
        </p:txBody>
      </p:sp>
      <p:cxnSp>
        <p:nvCxnSpPr>
          <p:cNvPr id="12" name="Straight Arrow Connector 11"/>
          <p:cNvCxnSpPr>
            <a:stCxn id="8" idx="0"/>
          </p:cNvCxnSpPr>
          <p:nvPr/>
        </p:nvCxnSpPr>
        <p:spPr>
          <a:xfrm flipV="1">
            <a:off x="2452255" y="2386940"/>
            <a:ext cx="1240971" cy="950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4180114" y="3325091"/>
            <a:ext cx="1947554" cy="807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Friend House</a:t>
            </a:r>
          </a:p>
        </p:txBody>
      </p:sp>
      <p:cxnSp>
        <p:nvCxnSpPr>
          <p:cNvPr id="15" name="Straight Arrow Connector 14"/>
          <p:cNvCxnSpPr>
            <a:stCxn id="13" idx="0"/>
          </p:cNvCxnSpPr>
          <p:nvPr/>
        </p:nvCxnSpPr>
        <p:spPr>
          <a:xfrm flipH="1" flipV="1">
            <a:off x="4180114" y="2386940"/>
            <a:ext cx="973777" cy="93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37607" y="4132613"/>
            <a:ext cx="803425" cy="369332"/>
          </a:xfrm>
          <a:prstGeom prst="rect">
            <a:avLst/>
          </a:prstGeom>
          <a:noFill/>
        </p:spPr>
        <p:txBody>
          <a:bodyPr wrap="none" rtlCol="0">
            <a:spAutoFit/>
          </a:bodyPr>
          <a:lstStyle/>
          <a:p>
            <a:r>
              <a:rPr lang="en-US" dirty="0"/>
              <a:t>Object</a:t>
            </a:r>
          </a:p>
        </p:txBody>
      </p:sp>
      <p:sp>
        <p:nvSpPr>
          <p:cNvPr id="18" name="TextBox 17"/>
          <p:cNvSpPr txBox="1"/>
          <p:nvPr/>
        </p:nvSpPr>
        <p:spPr>
          <a:xfrm>
            <a:off x="4760002" y="4083915"/>
            <a:ext cx="803425" cy="369332"/>
          </a:xfrm>
          <a:prstGeom prst="rect">
            <a:avLst/>
          </a:prstGeom>
          <a:noFill/>
        </p:spPr>
        <p:txBody>
          <a:bodyPr wrap="none" rtlCol="0">
            <a:spAutoFit/>
          </a:bodyPr>
          <a:lstStyle/>
          <a:p>
            <a:r>
              <a:rPr lang="en-US" dirty="0"/>
              <a:t>Object</a:t>
            </a:r>
          </a:p>
        </p:txBody>
      </p:sp>
      <p:sp>
        <p:nvSpPr>
          <p:cNvPr id="19" name="TextBox 18"/>
          <p:cNvSpPr txBox="1"/>
          <p:nvPr/>
        </p:nvSpPr>
        <p:spPr>
          <a:xfrm>
            <a:off x="4276245" y="2724420"/>
            <a:ext cx="971163" cy="369332"/>
          </a:xfrm>
          <a:prstGeom prst="rect">
            <a:avLst/>
          </a:prstGeom>
          <a:noFill/>
        </p:spPr>
        <p:txBody>
          <a:bodyPr wrap="none" rtlCol="0">
            <a:spAutoFit/>
          </a:bodyPr>
          <a:lstStyle/>
          <a:p>
            <a:r>
              <a:rPr lang="en-US" dirty="0"/>
              <a:t>Instance</a:t>
            </a:r>
          </a:p>
        </p:txBody>
      </p:sp>
      <p:sp>
        <p:nvSpPr>
          <p:cNvPr id="20" name="TextBox 19"/>
          <p:cNvSpPr txBox="1"/>
          <p:nvPr/>
        </p:nvSpPr>
        <p:spPr>
          <a:xfrm>
            <a:off x="4912287" y="1827603"/>
            <a:ext cx="651140" cy="369332"/>
          </a:xfrm>
          <a:prstGeom prst="rect">
            <a:avLst/>
          </a:prstGeom>
          <a:noFill/>
        </p:spPr>
        <p:txBody>
          <a:bodyPr wrap="none" rtlCol="0">
            <a:spAutoFit/>
          </a:bodyPr>
          <a:lstStyle/>
          <a:p>
            <a:r>
              <a:rPr lang="en-US" dirty="0"/>
              <a:t>Class</a:t>
            </a:r>
          </a:p>
        </p:txBody>
      </p:sp>
      <p:sp>
        <p:nvSpPr>
          <p:cNvPr id="21" name="Rectangle 20"/>
          <p:cNvSpPr/>
          <p:nvPr/>
        </p:nvSpPr>
        <p:spPr>
          <a:xfrm>
            <a:off x="7669480" y="1781298"/>
            <a:ext cx="1995054" cy="60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SparkSession</a:t>
            </a:r>
          </a:p>
        </p:txBody>
      </p:sp>
      <p:sp>
        <p:nvSpPr>
          <p:cNvPr id="22" name="Rounded Rectangle 21"/>
          <p:cNvSpPr/>
          <p:nvPr/>
        </p:nvSpPr>
        <p:spPr>
          <a:xfrm>
            <a:off x="7669480" y="3325090"/>
            <a:ext cx="2149433" cy="819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a:t>
            </a:r>
          </a:p>
        </p:txBody>
      </p:sp>
      <p:sp>
        <p:nvSpPr>
          <p:cNvPr id="24" name="TextBox 23"/>
          <p:cNvSpPr txBox="1"/>
          <p:nvPr/>
        </p:nvSpPr>
        <p:spPr>
          <a:xfrm>
            <a:off x="9712046" y="1899452"/>
            <a:ext cx="651140" cy="369332"/>
          </a:xfrm>
          <a:prstGeom prst="rect">
            <a:avLst/>
          </a:prstGeom>
          <a:noFill/>
        </p:spPr>
        <p:txBody>
          <a:bodyPr wrap="none" rtlCol="0">
            <a:spAutoFit/>
          </a:bodyPr>
          <a:lstStyle/>
          <a:p>
            <a:r>
              <a:rPr lang="en-US" dirty="0"/>
              <a:t>Class</a:t>
            </a:r>
          </a:p>
        </p:txBody>
      </p:sp>
      <p:sp>
        <p:nvSpPr>
          <p:cNvPr id="25" name="TextBox 24"/>
          <p:cNvSpPr txBox="1"/>
          <p:nvPr/>
        </p:nvSpPr>
        <p:spPr>
          <a:xfrm>
            <a:off x="9961473" y="3544186"/>
            <a:ext cx="803425" cy="369332"/>
          </a:xfrm>
          <a:prstGeom prst="rect">
            <a:avLst/>
          </a:prstGeom>
          <a:noFill/>
        </p:spPr>
        <p:txBody>
          <a:bodyPr wrap="none" rtlCol="0">
            <a:spAutoFit/>
          </a:bodyPr>
          <a:lstStyle/>
          <a:p>
            <a:r>
              <a:rPr lang="en-US" dirty="0"/>
              <a:t>Object</a:t>
            </a:r>
          </a:p>
        </p:txBody>
      </p:sp>
      <p:cxnSp>
        <p:nvCxnSpPr>
          <p:cNvPr id="9" name="Straight Arrow Connector 8"/>
          <p:cNvCxnSpPr>
            <a:stCxn id="22" idx="0"/>
            <a:endCxn id="21" idx="2"/>
          </p:cNvCxnSpPr>
          <p:nvPr/>
        </p:nvCxnSpPr>
        <p:spPr>
          <a:xfrm flipH="1" flipV="1">
            <a:off x="8667007" y="2386939"/>
            <a:ext cx="77190" cy="93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71435" y="2578758"/>
            <a:ext cx="971163" cy="369332"/>
          </a:xfrm>
          <a:prstGeom prst="rect">
            <a:avLst/>
          </a:prstGeom>
          <a:noFill/>
        </p:spPr>
        <p:txBody>
          <a:bodyPr wrap="none" rtlCol="0">
            <a:spAutoFit/>
          </a:bodyPr>
          <a:lstStyle/>
          <a:p>
            <a:r>
              <a:rPr lang="en-US" dirty="0"/>
              <a:t>Instance</a:t>
            </a:r>
          </a:p>
        </p:txBody>
      </p:sp>
      <p:sp>
        <p:nvSpPr>
          <p:cNvPr id="27" name="TextBox 26"/>
          <p:cNvSpPr txBox="1"/>
          <p:nvPr/>
        </p:nvSpPr>
        <p:spPr>
          <a:xfrm>
            <a:off x="8181425" y="2719801"/>
            <a:ext cx="971163" cy="369332"/>
          </a:xfrm>
          <a:prstGeom prst="rect">
            <a:avLst/>
          </a:prstGeom>
          <a:noFill/>
        </p:spPr>
        <p:txBody>
          <a:bodyPr wrap="none" rtlCol="0">
            <a:spAutoFit/>
          </a:bodyPr>
          <a:lstStyle/>
          <a:p>
            <a:r>
              <a:rPr lang="en-US" dirty="0"/>
              <a:t>Instance</a:t>
            </a:r>
          </a:p>
        </p:txBody>
      </p:sp>
    </p:spTree>
    <p:extLst>
      <p:ext uri="{BB962C8B-B14F-4D97-AF65-F5344CB8AC3E}">
        <p14:creationId xmlns:p14="http://schemas.microsoft.com/office/powerpoint/2010/main" val="3743838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7177" y="609111"/>
            <a:ext cx="11167968" cy="4518462"/>
          </a:xfrm>
        </p:spPr>
        <p:txBody>
          <a:bodyPr>
            <a:noAutofit/>
          </a:bodyPr>
          <a:lstStyle/>
          <a:p>
            <a:pPr marL="457200" lvl="1" indent="0" algn="just">
              <a:buNone/>
            </a:pPr>
            <a:r>
              <a:rPr lang="en-US" sz="2000" dirty="0"/>
              <a:t>        </a:t>
            </a:r>
          </a:p>
          <a:p>
            <a:pPr lvl="1" algn="just">
              <a:buFont typeface="Wingdings" panose="05000000000000000000" pitchFamily="2" charset="2"/>
              <a:buChar char="ü"/>
            </a:pPr>
            <a:r>
              <a:rPr lang="en-US" sz="1700" dirty="0"/>
              <a:t>In spark 2.0 and onwards, we can create the a spark object using SparkSession class. Then using this object we can access the SparkContext.</a:t>
            </a:r>
          </a:p>
          <a:p>
            <a:pPr marL="0" indent="0">
              <a:spcBef>
                <a:spcPts val="0"/>
              </a:spcBef>
              <a:buNone/>
            </a:pPr>
            <a:r>
              <a:rPr lang="en-US" sz="1700" dirty="0"/>
              <a:t>                            from </a:t>
            </a:r>
            <a:r>
              <a:rPr lang="en-US" sz="1700" dirty="0" err="1"/>
              <a:t>pyspark.sql</a:t>
            </a:r>
            <a:r>
              <a:rPr lang="en-US" sz="1700" dirty="0"/>
              <a:t> import SparkSession</a:t>
            </a:r>
          </a:p>
          <a:p>
            <a:pPr marL="0" indent="0">
              <a:spcBef>
                <a:spcPts val="0"/>
              </a:spcBef>
              <a:buNone/>
            </a:pPr>
            <a:r>
              <a:rPr lang="en-US" sz="1700" dirty="0"/>
              <a:t>                            spark = SparkSession \</a:t>
            </a:r>
          </a:p>
          <a:p>
            <a:pPr marL="0" indent="0">
              <a:spcBef>
                <a:spcPts val="0"/>
              </a:spcBef>
              <a:buNone/>
            </a:pPr>
            <a:r>
              <a:rPr lang="en-US" sz="1700" dirty="0"/>
              <a:t>                                     .builder \</a:t>
            </a:r>
          </a:p>
          <a:p>
            <a:pPr marL="0" indent="0">
              <a:spcBef>
                <a:spcPts val="0"/>
              </a:spcBef>
              <a:buNone/>
            </a:pPr>
            <a:r>
              <a:rPr lang="en-US" sz="1700" dirty="0"/>
              <a:t>                                     .master('yarn') \</a:t>
            </a:r>
          </a:p>
          <a:p>
            <a:pPr marL="0" indent="0">
              <a:spcBef>
                <a:spcPts val="0"/>
              </a:spcBef>
              <a:buNone/>
            </a:pPr>
            <a:r>
              <a:rPr lang="en-US" sz="1700" dirty="0"/>
              <a:t>                                    .</a:t>
            </a:r>
            <a:r>
              <a:rPr lang="en-US" sz="1700" dirty="0" err="1"/>
              <a:t>appName</a:t>
            </a:r>
            <a:r>
              <a:rPr lang="en-US" sz="1700" dirty="0"/>
              <a:t>("Python Spark SQL basic example") \</a:t>
            </a:r>
          </a:p>
          <a:p>
            <a:pPr marL="0" indent="0">
              <a:spcBef>
                <a:spcPts val="0"/>
              </a:spcBef>
              <a:buNone/>
            </a:pPr>
            <a:r>
              <a:rPr lang="en-US" sz="1700" dirty="0"/>
              <a:t>                                    .</a:t>
            </a:r>
            <a:r>
              <a:rPr lang="en-US" sz="1700" dirty="0" err="1"/>
              <a:t>getOrCreate</a:t>
            </a:r>
            <a:r>
              <a:rPr lang="en-US" sz="1700" dirty="0"/>
              <a:t>()</a:t>
            </a:r>
          </a:p>
          <a:p>
            <a:pPr lvl="1">
              <a:buFont typeface="Wingdings" panose="05000000000000000000" pitchFamily="2" charset="2"/>
              <a:buChar char="ü"/>
            </a:pPr>
            <a:r>
              <a:rPr lang="en-US" sz="1700" dirty="0"/>
              <a:t>  </a:t>
            </a:r>
            <a:r>
              <a:rPr lang="en-US" sz="1700" dirty="0" err="1"/>
              <a:t>spark.sparkContext</a:t>
            </a:r>
            <a:endParaRPr lang="en-US" sz="1700" dirty="0"/>
          </a:p>
          <a:p>
            <a:pPr lvl="2" algn="just">
              <a:buFont typeface="Wingdings" panose="05000000000000000000" pitchFamily="2" charset="2"/>
              <a:buChar char="ü"/>
            </a:pPr>
            <a:endParaRPr lang="en-US" sz="1300" dirty="0"/>
          </a:p>
          <a:p>
            <a:pPr marL="914400" lvl="2" indent="0" algn="just">
              <a:buNone/>
            </a:pPr>
            <a:endParaRPr lang="en-US" sz="1600" dirty="0"/>
          </a:p>
        </p:txBody>
      </p:sp>
      <p:sp>
        <p:nvSpPr>
          <p:cNvPr id="5"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a:t>Initializing Spark</a:t>
            </a:r>
          </a:p>
        </p:txBody>
      </p:sp>
    </p:spTree>
    <p:extLst>
      <p:ext uri="{BB962C8B-B14F-4D97-AF65-F5344CB8AC3E}">
        <p14:creationId xmlns:p14="http://schemas.microsoft.com/office/powerpoint/2010/main" val="338382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7" y="1713278"/>
            <a:ext cx="6923427" cy="1919607"/>
          </a:xfrm>
        </p:spPr>
        <p:style>
          <a:lnRef idx="1">
            <a:schemeClr val="accent5"/>
          </a:lnRef>
          <a:fillRef idx="3">
            <a:schemeClr val="accent5"/>
          </a:fillRef>
          <a:effectRef idx="2">
            <a:schemeClr val="accent5"/>
          </a:effectRef>
          <a:fontRef idx="minor">
            <a:schemeClr val="lt1"/>
          </a:fontRef>
        </p:style>
        <p:txBody>
          <a:bodyPr/>
          <a:lstStyle/>
          <a:p>
            <a:pPr algn="ctr"/>
            <a:r>
              <a:rPr lang="en-US" dirty="0"/>
              <a:t>Spark Session : Spark Object &amp; spark-submit</a:t>
            </a:r>
          </a:p>
        </p:txBody>
      </p:sp>
    </p:spTree>
    <p:extLst>
      <p:ext uri="{BB962C8B-B14F-4D97-AF65-F5344CB8AC3E}">
        <p14:creationId xmlns:p14="http://schemas.microsoft.com/office/powerpoint/2010/main" val="208680087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Create</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5" name="Rectangle 4"/>
          <p:cNvSpPr/>
          <p:nvPr/>
        </p:nvSpPr>
        <p:spPr>
          <a:xfrm>
            <a:off x="711200" y="841694"/>
            <a:ext cx="6642100" cy="3139321"/>
          </a:xfrm>
          <a:prstGeom prst="rect">
            <a:avLst/>
          </a:prstGeom>
        </p:spPr>
        <p:txBody>
          <a:bodyPr wrap="square">
            <a:spAutoFit/>
          </a:bodyPr>
          <a:lstStyle/>
          <a:p>
            <a:r>
              <a:rPr lang="en-US" dirty="0"/>
              <a:t>from </a:t>
            </a:r>
            <a:r>
              <a:rPr lang="en-US" dirty="0" err="1"/>
              <a:t>pyspark.sql</a:t>
            </a:r>
            <a:r>
              <a:rPr lang="en-US" dirty="0"/>
              <a:t> import SparkSession</a:t>
            </a:r>
          </a:p>
          <a:p>
            <a:endParaRPr lang="en-US" dirty="0"/>
          </a:p>
          <a:p>
            <a:r>
              <a:rPr lang="en-US" dirty="0"/>
              <a:t>spark = SparkSession \</a:t>
            </a:r>
          </a:p>
          <a:p>
            <a:r>
              <a:rPr lang="en-US" dirty="0"/>
              <a:t>        .builder \</a:t>
            </a:r>
          </a:p>
          <a:p>
            <a:r>
              <a:rPr lang="en-US" dirty="0"/>
              <a:t>        .master('yarn') \</a:t>
            </a:r>
          </a:p>
          <a:p>
            <a:r>
              <a:rPr lang="en-US" dirty="0"/>
              <a:t>        .</a:t>
            </a:r>
            <a:r>
              <a:rPr lang="en-US" dirty="0" err="1"/>
              <a:t>appName</a:t>
            </a:r>
            <a:r>
              <a:rPr lang="en-US" dirty="0"/>
              <a:t>("Python Spark SQL basic example") \</a:t>
            </a:r>
          </a:p>
          <a:p>
            <a:r>
              <a:rPr lang="en-US" dirty="0"/>
              <a:t>        .</a:t>
            </a:r>
            <a:r>
              <a:rPr lang="en-US" dirty="0" err="1"/>
              <a:t>getOrCreate</a:t>
            </a:r>
            <a:r>
              <a:rPr lang="en-US" dirty="0"/>
              <a:t>()</a:t>
            </a:r>
          </a:p>
          <a:p>
            <a:endParaRPr lang="en-US" dirty="0"/>
          </a:p>
          <a:p>
            <a:r>
              <a:rPr lang="en-US" dirty="0"/>
              <a:t>Master can be yarn, </a:t>
            </a:r>
            <a:r>
              <a:rPr lang="en-US" dirty="0" err="1"/>
              <a:t>mesos</a:t>
            </a:r>
            <a:r>
              <a:rPr lang="en-US" dirty="0"/>
              <a:t>, Kubernetes or local(x) , x &gt; 0</a:t>
            </a:r>
          </a:p>
          <a:p>
            <a:endParaRPr lang="en-US" dirty="0"/>
          </a:p>
          <a:p>
            <a:endParaRPr lang="en-US" dirty="0"/>
          </a:p>
        </p:txBody>
      </p:sp>
      <p:sp>
        <p:nvSpPr>
          <p:cNvPr id="6" name="Rectangle 5"/>
          <p:cNvSpPr/>
          <p:nvPr/>
        </p:nvSpPr>
        <p:spPr>
          <a:xfrm>
            <a:off x="612650" y="3757028"/>
            <a:ext cx="9598149" cy="2031325"/>
          </a:xfrm>
          <a:prstGeom prst="rect">
            <a:avLst/>
          </a:prstGeom>
        </p:spPr>
        <p:txBody>
          <a:bodyPr wrap="square">
            <a:spAutoFit/>
          </a:bodyPr>
          <a:lstStyle/>
          <a:p>
            <a:r>
              <a:rPr lang="en-US" b="1" dirty="0"/>
              <a:t>How to Run :</a:t>
            </a:r>
          </a:p>
          <a:p>
            <a:r>
              <a:rPr lang="en-US" dirty="0"/>
              <a:t>  1. Organize the folders and create a python file under bin folder.</a:t>
            </a:r>
          </a:p>
          <a:p>
            <a:r>
              <a:rPr lang="en-US" dirty="0"/>
              <a:t>  2. Write above codes in the .</a:t>
            </a:r>
            <a:r>
              <a:rPr lang="en-US" dirty="0" err="1"/>
              <a:t>py</a:t>
            </a:r>
            <a:r>
              <a:rPr lang="en-US" dirty="0"/>
              <a:t> file.</a:t>
            </a:r>
          </a:p>
          <a:p>
            <a:r>
              <a:rPr lang="en-US" dirty="0"/>
              <a:t>  3. Execute the file using spark-submit command.</a:t>
            </a:r>
          </a:p>
          <a:p>
            <a:r>
              <a:rPr lang="en-US" dirty="0"/>
              <a:t>     </a:t>
            </a:r>
          </a:p>
          <a:p>
            <a:r>
              <a:rPr lang="en-US" dirty="0"/>
              <a:t>     spark2-submit \</a:t>
            </a:r>
          </a:p>
          <a:p>
            <a:r>
              <a:rPr lang="en-US" dirty="0"/>
              <a:t>               /devl/example1/src/main/python/bin/basic.py</a:t>
            </a:r>
          </a:p>
        </p:txBody>
      </p:sp>
    </p:spTree>
    <p:extLst>
      <p:ext uri="{BB962C8B-B14F-4D97-AF65-F5344CB8AC3E}">
        <p14:creationId xmlns:p14="http://schemas.microsoft.com/office/powerpoint/2010/main" val="217106397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3693319"/>
          </a:xfrm>
          <a:prstGeom prst="rect">
            <a:avLst/>
          </a:prstGeom>
        </p:spPr>
        <p:txBody>
          <a:bodyPr wrap="square">
            <a:spAutoFit/>
          </a:bodyPr>
          <a:lstStyle/>
          <a:p>
            <a:r>
              <a:rPr lang="en-US" dirty="0"/>
              <a:t>Spark-submit is a utility to run a pyspark application job by specifying options and configurations.</a:t>
            </a:r>
          </a:p>
          <a:p>
            <a:endParaRPr lang="en-US" dirty="0"/>
          </a:p>
          <a:p>
            <a:r>
              <a:rPr lang="en-US" dirty="0"/>
              <a:t>spark-submit \</a:t>
            </a:r>
          </a:p>
          <a:p>
            <a:r>
              <a:rPr lang="en-US" dirty="0"/>
              <a:t>  --master &lt;master-</a:t>
            </a:r>
            <a:r>
              <a:rPr lang="en-US" dirty="0" err="1"/>
              <a:t>url</a:t>
            </a:r>
            <a:r>
              <a:rPr lang="en-US" dirty="0"/>
              <a:t>&gt; \    </a:t>
            </a:r>
          </a:p>
          <a:p>
            <a:r>
              <a:rPr lang="en-US" dirty="0"/>
              <a:t>  --deploy-mode &lt;deploy-mode&gt; \   </a:t>
            </a:r>
          </a:p>
          <a:p>
            <a:r>
              <a:rPr lang="en-US" dirty="0"/>
              <a:t>  --conf &lt;key&lt;=&lt;value&gt; \</a:t>
            </a:r>
          </a:p>
          <a:p>
            <a:r>
              <a:rPr lang="en-US" dirty="0"/>
              <a:t>  --driver-memory &lt;value&gt;g \</a:t>
            </a:r>
          </a:p>
          <a:p>
            <a:r>
              <a:rPr lang="en-US" dirty="0"/>
              <a:t>  --executor-memory &lt;value&gt;g \</a:t>
            </a:r>
          </a:p>
          <a:p>
            <a:r>
              <a:rPr lang="en-US" dirty="0"/>
              <a:t>  --executor-cores &lt;number of cores&gt;  \</a:t>
            </a:r>
          </a:p>
          <a:p>
            <a:r>
              <a:rPr lang="en-US" dirty="0"/>
              <a:t>  --jars  &lt;comma separated dependencies&gt; \</a:t>
            </a:r>
          </a:p>
          <a:p>
            <a:r>
              <a:rPr lang="en-US" dirty="0"/>
              <a:t>  --packages &lt;package name&gt; \</a:t>
            </a:r>
          </a:p>
          <a:p>
            <a:r>
              <a:rPr lang="en-US" dirty="0"/>
              <a:t>  --</a:t>
            </a:r>
            <a:r>
              <a:rPr lang="en-US" dirty="0" err="1"/>
              <a:t>py</a:t>
            </a:r>
            <a:r>
              <a:rPr lang="en-US" dirty="0"/>
              <a:t>-files  \</a:t>
            </a:r>
          </a:p>
          <a:p>
            <a:r>
              <a:rPr lang="en-US" dirty="0"/>
              <a:t>  &lt;application&gt; &lt;application </a:t>
            </a:r>
            <a:r>
              <a:rPr lang="en-US" dirty="0" err="1"/>
              <a:t>args</a:t>
            </a:r>
            <a:r>
              <a:rPr lang="en-US" dirty="0"/>
              <a:t>&gt;</a:t>
            </a:r>
          </a:p>
        </p:txBody>
      </p:sp>
    </p:spTree>
    <p:extLst>
      <p:ext uri="{BB962C8B-B14F-4D97-AF65-F5344CB8AC3E}">
        <p14:creationId xmlns:p14="http://schemas.microsoft.com/office/powerpoint/2010/main" val="377722431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3970318"/>
          </a:xfrm>
          <a:prstGeom prst="rect">
            <a:avLst/>
          </a:prstGeom>
        </p:spPr>
        <p:txBody>
          <a:bodyPr wrap="square">
            <a:spAutoFit/>
          </a:bodyPr>
          <a:lstStyle/>
          <a:p>
            <a:r>
              <a:rPr lang="en-US" b="1" dirty="0"/>
              <a:t>--master : </a:t>
            </a:r>
            <a:r>
              <a:rPr lang="en-US" dirty="0"/>
              <a:t>Cluster Manager (yarn, </a:t>
            </a:r>
            <a:r>
              <a:rPr lang="en-US" dirty="0" err="1"/>
              <a:t>mesos</a:t>
            </a:r>
            <a:r>
              <a:rPr lang="en-US" dirty="0"/>
              <a:t>, Kubernetes, local, local(k))</a:t>
            </a:r>
          </a:p>
          <a:p>
            <a:r>
              <a:rPr lang="en-US" dirty="0"/>
              <a:t>                    local – Use local to run locally with one worker node.</a:t>
            </a:r>
          </a:p>
          <a:p>
            <a:r>
              <a:rPr lang="en-US" dirty="0"/>
              <a:t>                    local(k) – Specify k with the number of cores you have locally, this runs application with k worker</a:t>
            </a:r>
          </a:p>
          <a:p>
            <a:r>
              <a:rPr lang="en-US" dirty="0"/>
              <a:t>                    threads.</a:t>
            </a:r>
          </a:p>
          <a:p>
            <a:endParaRPr lang="en-US" dirty="0"/>
          </a:p>
          <a:p>
            <a:r>
              <a:rPr lang="en-US" b="1" dirty="0"/>
              <a:t>--deploy-mode: </a:t>
            </a:r>
            <a:r>
              <a:rPr lang="en-US" dirty="0"/>
              <a:t>Either cluster or client</a:t>
            </a:r>
          </a:p>
          <a:p>
            <a:r>
              <a:rPr lang="en-US" dirty="0"/>
              <a:t>            Cluster: Driver runs on one of the worker nodes and you can see the code as a driver on the spark UI of your </a:t>
            </a:r>
          </a:p>
          <a:p>
            <a:r>
              <a:rPr lang="en-US" dirty="0"/>
              <a:t>                           application. We cant see the logs on the terminal. Logs available only in the UI or the yarn CLI.</a:t>
            </a:r>
          </a:p>
          <a:p>
            <a:r>
              <a:rPr lang="en-US" dirty="0"/>
              <a:t>                           </a:t>
            </a:r>
            <a:r>
              <a:rPr lang="en-US" i="1" dirty="0"/>
              <a:t>yarn logs -</a:t>
            </a:r>
            <a:r>
              <a:rPr lang="en-US" i="1" dirty="0" err="1"/>
              <a:t>applicationId</a:t>
            </a:r>
            <a:r>
              <a:rPr lang="en-US" i="1" dirty="0"/>
              <a:t> application_1622930712080_16253</a:t>
            </a:r>
          </a:p>
          <a:p>
            <a:r>
              <a:rPr lang="en-US" i="1" dirty="0"/>
              <a:t>                           </a:t>
            </a:r>
            <a:r>
              <a:rPr lang="en-US" dirty="0"/>
              <a:t>Mainly used for production jobs.</a:t>
            </a:r>
          </a:p>
          <a:p>
            <a:endParaRPr lang="en-US" dirty="0"/>
          </a:p>
          <a:p>
            <a:r>
              <a:rPr lang="en-US" dirty="0"/>
              <a:t>             Client: Driver runs locally where we submit the application.</a:t>
            </a:r>
          </a:p>
          <a:p>
            <a:r>
              <a:rPr lang="en-US" dirty="0"/>
              <a:t>                          See the logs on the terminal.</a:t>
            </a:r>
          </a:p>
          <a:p>
            <a:r>
              <a:rPr lang="en-US" dirty="0"/>
              <a:t>                          Mainly used for interactive or debugging purpose.</a:t>
            </a:r>
          </a:p>
        </p:txBody>
      </p:sp>
    </p:spTree>
    <p:extLst>
      <p:ext uri="{BB962C8B-B14F-4D97-AF65-F5344CB8AC3E}">
        <p14:creationId xmlns:p14="http://schemas.microsoft.com/office/powerpoint/2010/main" val="10568580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2585323"/>
          </a:xfrm>
          <a:prstGeom prst="rect">
            <a:avLst/>
          </a:prstGeom>
        </p:spPr>
        <p:txBody>
          <a:bodyPr wrap="square">
            <a:spAutoFit/>
          </a:bodyPr>
          <a:lstStyle/>
          <a:p>
            <a:r>
              <a:rPr lang="en-US" b="1" dirty="0"/>
              <a:t>--conf: </a:t>
            </a:r>
            <a:r>
              <a:rPr lang="en-US" dirty="0"/>
              <a:t>We can provide runtime configurations, shuffle parameters, application configurations using –conf.</a:t>
            </a:r>
          </a:p>
          <a:p>
            <a:r>
              <a:rPr lang="en-US" dirty="0"/>
              <a:t>              Ex: --conf </a:t>
            </a:r>
            <a:r>
              <a:rPr lang="en-US" dirty="0" err="1"/>
              <a:t>spark.sql.shuffle.partitions</a:t>
            </a:r>
            <a:r>
              <a:rPr lang="en-US" dirty="0"/>
              <a:t> = 300</a:t>
            </a:r>
          </a:p>
          <a:p>
            <a:r>
              <a:rPr lang="en-US" dirty="0"/>
              <a:t>This configures the number of partitions that are used when shuffling data for joins or aggregations.</a:t>
            </a:r>
          </a:p>
          <a:p>
            <a:r>
              <a:rPr lang="en-US" dirty="0"/>
              <a:t>                       </a:t>
            </a:r>
            <a:r>
              <a:rPr lang="en-US" i="1" dirty="0">
                <a:hlinkClick r:id="rId3"/>
              </a:rPr>
              <a:t>https://spark.apache.org/docs/latest/sql-performance-tuning.html</a:t>
            </a:r>
            <a:endParaRPr lang="en-US" i="1" dirty="0"/>
          </a:p>
          <a:p>
            <a:endParaRPr lang="en-US" i="1" dirty="0"/>
          </a:p>
          <a:p>
            <a:r>
              <a:rPr lang="en-US" dirty="0"/>
              <a:t>                     --conf </a:t>
            </a:r>
            <a:r>
              <a:rPr lang="en-US" dirty="0" err="1"/>
              <a:t>spark.yarn.appMasterEnv.HDFS_PATH</a:t>
            </a:r>
            <a:r>
              <a:rPr lang="en-US" dirty="0"/>
              <a:t>=“practice/</a:t>
            </a:r>
            <a:r>
              <a:rPr lang="en-US" dirty="0" err="1"/>
              <a:t>retail_db</a:t>
            </a:r>
            <a:r>
              <a:rPr lang="en-US" dirty="0"/>
              <a:t>/orders”</a:t>
            </a:r>
          </a:p>
          <a:p>
            <a:r>
              <a:rPr lang="en-US" dirty="0"/>
              <a:t>                           We can set environment variables like this when spark is running on yarn.          </a:t>
            </a:r>
          </a:p>
          <a:p>
            <a:r>
              <a:rPr lang="en-US" dirty="0"/>
              <a:t>                       </a:t>
            </a:r>
            <a:r>
              <a:rPr lang="en-US" i="1" dirty="0">
                <a:hlinkClick r:id="rId4"/>
              </a:rPr>
              <a:t>https://spark.apache.org/docs/latest/running-on-yarn.html#configuration </a:t>
            </a:r>
            <a:r>
              <a:rPr lang="en-US" dirty="0">
                <a:hlinkClick r:id="rId4"/>
              </a:rPr>
              <a:t>  </a:t>
            </a:r>
            <a:r>
              <a:rPr lang="en-US" dirty="0"/>
              <a:t>                                                                                                    </a:t>
            </a:r>
          </a:p>
          <a:p>
            <a:r>
              <a:rPr lang="en-US" dirty="0"/>
              <a:t>    </a:t>
            </a:r>
          </a:p>
        </p:txBody>
      </p:sp>
    </p:spTree>
    <p:extLst>
      <p:ext uri="{BB962C8B-B14F-4D97-AF65-F5344CB8AC3E}">
        <p14:creationId xmlns:p14="http://schemas.microsoft.com/office/powerpoint/2010/main" val="300947069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2308324"/>
          </a:xfrm>
          <a:prstGeom prst="rect">
            <a:avLst/>
          </a:prstGeom>
        </p:spPr>
        <p:txBody>
          <a:bodyPr wrap="square">
            <a:spAutoFit/>
          </a:bodyPr>
          <a:lstStyle/>
          <a:p>
            <a:r>
              <a:rPr lang="en-US" b="1" dirty="0"/>
              <a:t>--driver-memory : </a:t>
            </a:r>
            <a:r>
              <a:rPr lang="en-US" dirty="0"/>
              <a:t>Amount of memory to allocate for a driver (Default: 1024M).</a:t>
            </a:r>
          </a:p>
          <a:p>
            <a:endParaRPr lang="en-US" dirty="0"/>
          </a:p>
          <a:p>
            <a:r>
              <a:rPr lang="en-US" b="1" dirty="0"/>
              <a:t>--executor-memory : </a:t>
            </a:r>
            <a:r>
              <a:rPr lang="en-US" dirty="0"/>
              <a:t>Amount of memory to use for the executor process.</a:t>
            </a:r>
          </a:p>
          <a:p>
            <a:endParaRPr lang="en-US" dirty="0"/>
          </a:p>
          <a:p>
            <a:r>
              <a:rPr lang="en-US" b="1" dirty="0"/>
              <a:t>--executor cores : </a:t>
            </a:r>
            <a:r>
              <a:rPr lang="en-US" dirty="0"/>
              <a:t>Number of CPU cores to use for the executor process.</a:t>
            </a:r>
            <a:endParaRPr lang="en-US" b="1" dirty="0"/>
          </a:p>
          <a:p>
            <a:endParaRPr lang="en-US" dirty="0"/>
          </a:p>
          <a:p>
            <a:endParaRPr lang="en-US" dirty="0"/>
          </a:p>
          <a:p>
            <a:r>
              <a:rPr lang="en-US" dirty="0"/>
              <a:t>    </a:t>
            </a:r>
          </a:p>
        </p:txBody>
      </p:sp>
    </p:spTree>
    <p:extLst>
      <p:ext uri="{BB962C8B-B14F-4D97-AF65-F5344CB8AC3E}">
        <p14:creationId xmlns:p14="http://schemas.microsoft.com/office/powerpoint/2010/main" val="35285650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3693319"/>
          </a:xfrm>
          <a:prstGeom prst="rect">
            <a:avLst/>
          </a:prstGeom>
        </p:spPr>
        <p:txBody>
          <a:bodyPr wrap="square">
            <a:spAutoFit/>
          </a:bodyPr>
          <a:lstStyle/>
          <a:p>
            <a:r>
              <a:rPr lang="en-US" b="1" dirty="0"/>
              <a:t>--jars: </a:t>
            </a:r>
            <a:r>
              <a:rPr lang="en-US" dirty="0"/>
              <a:t>Dependency .jar files.</a:t>
            </a:r>
          </a:p>
          <a:p>
            <a:r>
              <a:rPr lang="en-US" dirty="0"/>
              <a:t>      Ex : --jars /</a:t>
            </a:r>
            <a:r>
              <a:rPr lang="en-US" dirty="0" err="1"/>
              <a:t>devl</a:t>
            </a:r>
            <a:r>
              <a:rPr lang="en-US" dirty="0"/>
              <a:t>/</a:t>
            </a:r>
            <a:r>
              <a:rPr lang="en-US" dirty="0" err="1"/>
              <a:t>src</a:t>
            </a:r>
            <a:r>
              <a:rPr lang="en-US" dirty="0"/>
              <a:t>/main/python/lib/ojdbc7.jar, fil2.jar, file3.jar</a:t>
            </a:r>
          </a:p>
          <a:p>
            <a:endParaRPr lang="en-US" dirty="0"/>
          </a:p>
          <a:p>
            <a:r>
              <a:rPr lang="en-US" b="1" dirty="0"/>
              <a:t>--packages: </a:t>
            </a:r>
            <a:r>
              <a:rPr lang="en-US" dirty="0"/>
              <a:t>Pass the dependency packages.</a:t>
            </a:r>
          </a:p>
          <a:p>
            <a:r>
              <a:rPr lang="en-US" dirty="0"/>
              <a:t>     Ex : --packages org.apache.spark:spark-avro_2.11:2.4.4</a:t>
            </a:r>
          </a:p>
          <a:p>
            <a:endParaRPr lang="en-US" dirty="0"/>
          </a:p>
          <a:p>
            <a:r>
              <a:rPr lang="en-US" b="1" dirty="0"/>
              <a:t>--</a:t>
            </a:r>
            <a:r>
              <a:rPr lang="en-US" b="1" dirty="0" err="1"/>
              <a:t>py</a:t>
            </a:r>
            <a:r>
              <a:rPr lang="en-US" b="1" dirty="0"/>
              <a:t>-files: </a:t>
            </a:r>
            <a:r>
              <a:rPr lang="en-US" dirty="0"/>
              <a:t>Use –</a:t>
            </a:r>
            <a:r>
              <a:rPr lang="en-US" dirty="0" err="1"/>
              <a:t>py</a:t>
            </a:r>
            <a:r>
              <a:rPr lang="en-US" dirty="0"/>
              <a:t>-files to add .</a:t>
            </a:r>
            <a:r>
              <a:rPr lang="en-US" dirty="0" err="1"/>
              <a:t>py</a:t>
            </a:r>
            <a:r>
              <a:rPr lang="en-US" dirty="0"/>
              <a:t> and .zip files. File specified with –</a:t>
            </a:r>
            <a:r>
              <a:rPr lang="en-US" dirty="0" err="1"/>
              <a:t>py</a:t>
            </a:r>
            <a:r>
              <a:rPr lang="en-US" dirty="0"/>
              <a:t>-files are uploaded to the cluster before it run the application.</a:t>
            </a:r>
          </a:p>
          <a:p>
            <a:r>
              <a:rPr lang="en-US" dirty="0"/>
              <a:t>     Ex - --</a:t>
            </a:r>
            <a:r>
              <a:rPr lang="en-US" dirty="0" err="1"/>
              <a:t>py</a:t>
            </a:r>
            <a:r>
              <a:rPr lang="en-US" dirty="0"/>
              <a:t>-files file1.py, file2.py,file3.zip</a:t>
            </a:r>
          </a:p>
          <a:p>
            <a:endParaRPr lang="en-US" dirty="0"/>
          </a:p>
          <a:p>
            <a:endParaRPr lang="en-US" dirty="0"/>
          </a:p>
          <a:p>
            <a:endParaRPr lang="en-US" dirty="0"/>
          </a:p>
          <a:p>
            <a:r>
              <a:rPr lang="en-US" dirty="0"/>
              <a:t>    </a:t>
            </a:r>
          </a:p>
        </p:txBody>
      </p:sp>
    </p:spTree>
    <p:extLst>
      <p:ext uri="{BB962C8B-B14F-4D97-AF65-F5344CB8AC3E}">
        <p14:creationId xmlns:p14="http://schemas.microsoft.com/office/powerpoint/2010/main" val="124064362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4524315"/>
          </a:xfrm>
          <a:prstGeom prst="rect">
            <a:avLst/>
          </a:prstGeom>
        </p:spPr>
        <p:txBody>
          <a:bodyPr wrap="square">
            <a:spAutoFit/>
          </a:bodyPr>
          <a:lstStyle/>
          <a:p>
            <a:r>
              <a:rPr lang="en-US" dirty="0"/>
              <a:t>spark-submit \</a:t>
            </a:r>
          </a:p>
          <a:p>
            <a:r>
              <a:rPr lang="en-US" dirty="0"/>
              <a:t>  --master “yarn” \    </a:t>
            </a:r>
          </a:p>
          <a:p>
            <a:r>
              <a:rPr lang="en-US" dirty="0"/>
              <a:t>  --deploy-mode “client”\   </a:t>
            </a:r>
          </a:p>
          <a:p>
            <a:r>
              <a:rPr lang="en-US" dirty="0"/>
              <a:t> --conf </a:t>
            </a:r>
            <a:r>
              <a:rPr lang="en-US" dirty="0" err="1"/>
              <a:t>spark.sql.shuffle.partitions</a:t>
            </a:r>
            <a:r>
              <a:rPr lang="en-US" dirty="0"/>
              <a:t> = 300 \</a:t>
            </a:r>
          </a:p>
          <a:p>
            <a:r>
              <a:rPr lang="en-US" dirty="0"/>
              <a:t> --conf </a:t>
            </a:r>
            <a:r>
              <a:rPr lang="en-US" dirty="0" err="1"/>
              <a:t>spark.yarn.appMasterEnv.HDFS_PATH</a:t>
            </a:r>
            <a:r>
              <a:rPr lang="en-US" dirty="0"/>
              <a:t>=“practice/</a:t>
            </a:r>
            <a:r>
              <a:rPr lang="en-US" dirty="0" err="1"/>
              <a:t>retail_db</a:t>
            </a:r>
            <a:r>
              <a:rPr lang="en-US" dirty="0"/>
              <a:t>/orders”</a:t>
            </a:r>
          </a:p>
          <a:p>
            <a:r>
              <a:rPr lang="en-US" dirty="0"/>
              <a:t>  --driver-memory  1024M \</a:t>
            </a:r>
          </a:p>
          <a:p>
            <a:r>
              <a:rPr lang="en-US" dirty="0"/>
              <a:t>  --executor-memory 1024M \</a:t>
            </a:r>
          </a:p>
          <a:p>
            <a:r>
              <a:rPr lang="en-US" dirty="0"/>
              <a:t>  --</a:t>
            </a:r>
            <a:r>
              <a:rPr lang="en-US" dirty="0" err="1"/>
              <a:t>num</a:t>
            </a:r>
            <a:r>
              <a:rPr lang="en-US" dirty="0"/>
              <a:t>-executors 2  \</a:t>
            </a:r>
          </a:p>
          <a:p>
            <a:r>
              <a:rPr lang="en-US" dirty="0"/>
              <a:t>  --jars  --jars /</a:t>
            </a:r>
            <a:r>
              <a:rPr lang="en-US" dirty="0" err="1"/>
              <a:t>devl</a:t>
            </a:r>
            <a:r>
              <a:rPr lang="en-US" dirty="0"/>
              <a:t>/</a:t>
            </a:r>
            <a:r>
              <a:rPr lang="en-US" dirty="0" err="1"/>
              <a:t>src</a:t>
            </a:r>
            <a:r>
              <a:rPr lang="en-US" dirty="0"/>
              <a:t>/main/python/lib/ojdbc7.jar, fil2.jar, file3.jar \</a:t>
            </a:r>
          </a:p>
          <a:p>
            <a:r>
              <a:rPr lang="en-US" dirty="0"/>
              <a:t>  --packages org.apache.spark:spark-avro_2.11:2.4.4 \</a:t>
            </a:r>
          </a:p>
          <a:p>
            <a:r>
              <a:rPr lang="en-US" dirty="0"/>
              <a:t>  --</a:t>
            </a:r>
            <a:r>
              <a:rPr lang="en-US" dirty="0" err="1"/>
              <a:t>py</a:t>
            </a:r>
            <a:r>
              <a:rPr lang="en-US" dirty="0"/>
              <a:t>-files file1.py, file2.py,file3.zip  \</a:t>
            </a:r>
          </a:p>
          <a:p>
            <a:r>
              <a:rPr lang="en-US" dirty="0"/>
              <a:t>  /dev/example1/src/main/python/bin/basic.py arg1 arg2 arg3</a:t>
            </a:r>
          </a:p>
          <a:p>
            <a:endParaRPr lang="en-US" dirty="0"/>
          </a:p>
          <a:p>
            <a:endParaRPr lang="en-US" dirty="0"/>
          </a:p>
          <a:p>
            <a:endParaRPr lang="en-US" dirty="0"/>
          </a:p>
          <a:p>
            <a:r>
              <a:rPr lang="en-US" dirty="0"/>
              <a:t>    </a:t>
            </a:r>
          </a:p>
        </p:txBody>
      </p:sp>
    </p:spTree>
    <p:extLst>
      <p:ext uri="{BB962C8B-B14F-4D97-AF65-F5344CB8AC3E}">
        <p14:creationId xmlns:p14="http://schemas.microsoft.com/office/powerpoint/2010/main" val="82865252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7" y="1713278"/>
            <a:ext cx="6923427" cy="1919607"/>
          </a:xfrm>
        </p:spPr>
        <p:style>
          <a:lnRef idx="1">
            <a:schemeClr val="accent5"/>
          </a:lnRef>
          <a:fillRef idx="3">
            <a:schemeClr val="accent5"/>
          </a:fillRef>
          <a:effectRef idx="2">
            <a:schemeClr val="accent5"/>
          </a:effectRef>
          <a:fontRef idx="minor">
            <a:schemeClr val="lt1"/>
          </a:fontRef>
        </p:style>
        <p:txBody>
          <a:bodyPr/>
          <a:lstStyle/>
          <a:p>
            <a:pPr algn="ctr"/>
            <a:r>
              <a:rPr lang="en-US" dirty="0"/>
              <a:t>Spark Session : Commonly Used Functions</a:t>
            </a:r>
          </a:p>
        </p:txBody>
      </p:sp>
    </p:spTree>
    <p:extLst>
      <p:ext uri="{BB962C8B-B14F-4D97-AF65-F5344CB8AC3E}">
        <p14:creationId xmlns:p14="http://schemas.microsoft.com/office/powerpoint/2010/main" val="109676004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Commonly Used Functions</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TextBox 1"/>
          <p:cNvSpPr txBox="1"/>
          <p:nvPr/>
        </p:nvSpPr>
        <p:spPr>
          <a:xfrm>
            <a:off x="612651" y="783057"/>
            <a:ext cx="9042400" cy="5632311"/>
          </a:xfrm>
          <a:prstGeom prst="rect">
            <a:avLst/>
          </a:prstGeom>
          <a:noFill/>
        </p:spPr>
        <p:txBody>
          <a:bodyPr wrap="square" rtlCol="0">
            <a:spAutoFit/>
          </a:bodyPr>
          <a:lstStyle/>
          <a:p>
            <a:pPr marL="285750" indent="-285750">
              <a:buFont typeface="Arial" panose="020B0604020202020204" pitchFamily="34" charset="0"/>
              <a:buChar char="•"/>
            </a:pPr>
            <a:r>
              <a:rPr lang="en-US" b="1" dirty="0"/>
              <a:t>version: </a:t>
            </a:r>
            <a:endParaRPr lang="en-US" dirty="0"/>
          </a:p>
          <a:p>
            <a:r>
              <a:rPr lang="en-US" b="1" dirty="0"/>
              <a:t>                   </a:t>
            </a:r>
            <a:r>
              <a:rPr lang="en-US" dirty="0"/>
              <a:t>Returns Spark version where your application is running.</a:t>
            </a:r>
          </a:p>
          <a:p>
            <a:pPr marL="285750" indent="-285750">
              <a:buFont typeface="Arial" panose="020B0604020202020204" pitchFamily="34" charset="0"/>
              <a:buChar char="•"/>
            </a:pPr>
            <a:r>
              <a:rPr lang="en-US" b="1" dirty="0"/>
              <a:t>range(): </a:t>
            </a:r>
          </a:p>
          <a:p>
            <a:r>
              <a:rPr lang="en-US" b="1" dirty="0"/>
              <a:t>	</a:t>
            </a:r>
            <a:r>
              <a:rPr lang="en-US" dirty="0"/>
              <a:t>This creates a </a:t>
            </a:r>
            <a:r>
              <a:rPr lang="en-US" dirty="0" err="1"/>
              <a:t>DatFrame</a:t>
            </a:r>
            <a:r>
              <a:rPr lang="en-US" dirty="0"/>
              <a:t> with a range of values.</a:t>
            </a:r>
          </a:p>
          <a:p>
            <a:pPr marL="285750" indent="-285750">
              <a:buFont typeface="Arial" panose="020B0604020202020204" pitchFamily="34" charset="0"/>
              <a:buChar char="•"/>
            </a:pPr>
            <a:r>
              <a:rPr lang="en-US" b="1" dirty="0" err="1"/>
              <a:t>createDataFrame</a:t>
            </a:r>
            <a:r>
              <a:rPr lang="en-US" b="1" dirty="0"/>
              <a:t>() : </a:t>
            </a:r>
          </a:p>
          <a:p>
            <a:r>
              <a:rPr lang="en-US" b="1" dirty="0"/>
              <a:t>	</a:t>
            </a:r>
            <a:r>
              <a:rPr lang="en-US" dirty="0"/>
              <a:t>This creates a DataFrame from a collection(list, </a:t>
            </a:r>
            <a:r>
              <a:rPr lang="en-US" dirty="0" err="1"/>
              <a:t>dict</a:t>
            </a:r>
            <a:r>
              <a:rPr lang="en-US" dirty="0"/>
              <a:t>), RDD or Python Pandas.</a:t>
            </a:r>
          </a:p>
          <a:p>
            <a:pPr marL="285750" indent="-285750">
              <a:buFont typeface="Arial" panose="020B0604020202020204" pitchFamily="34" charset="0"/>
              <a:buChar char="•"/>
            </a:pPr>
            <a:r>
              <a:rPr lang="en-US" b="1" dirty="0" err="1"/>
              <a:t>sql</a:t>
            </a:r>
            <a:r>
              <a:rPr lang="en-US" b="1" dirty="0"/>
              <a:t>() : </a:t>
            </a:r>
          </a:p>
          <a:p>
            <a:r>
              <a:rPr lang="en-US" b="1" dirty="0"/>
              <a:t>	</a:t>
            </a:r>
            <a:r>
              <a:rPr lang="en-US" dirty="0"/>
              <a:t>Returns a </a:t>
            </a:r>
            <a:r>
              <a:rPr lang="en-US" dirty="0" err="1"/>
              <a:t>dataframe</a:t>
            </a:r>
            <a:r>
              <a:rPr lang="en-US" dirty="0"/>
              <a:t> representing the result of a given query.</a:t>
            </a:r>
          </a:p>
          <a:p>
            <a:pPr marL="285750" indent="-285750">
              <a:buFont typeface="Arial" panose="020B0604020202020204" pitchFamily="34" charset="0"/>
              <a:buChar char="•"/>
            </a:pPr>
            <a:r>
              <a:rPr lang="en-US" b="1" dirty="0"/>
              <a:t>table(): </a:t>
            </a:r>
          </a:p>
          <a:p>
            <a:r>
              <a:rPr lang="en-US" b="1" dirty="0"/>
              <a:t>	</a:t>
            </a:r>
            <a:r>
              <a:rPr lang="en-US" dirty="0"/>
              <a:t>Returns the specified table as </a:t>
            </a:r>
            <a:r>
              <a:rPr lang="en-US" dirty="0" err="1"/>
              <a:t>dataframe</a:t>
            </a:r>
            <a:r>
              <a:rPr lang="en-US" dirty="0"/>
              <a:t>.</a:t>
            </a:r>
          </a:p>
          <a:p>
            <a:pPr marL="285750" indent="-285750">
              <a:buFont typeface="Arial" panose="020B0604020202020204" pitchFamily="34" charset="0"/>
              <a:buChar char="•"/>
            </a:pPr>
            <a:r>
              <a:rPr lang="en-US" b="1" dirty="0" err="1"/>
              <a:t>sparkContext</a:t>
            </a:r>
            <a:r>
              <a:rPr lang="en-US" dirty="0"/>
              <a:t>: </a:t>
            </a:r>
          </a:p>
          <a:p>
            <a:r>
              <a:rPr lang="en-US" dirty="0"/>
              <a:t>	Returns </a:t>
            </a:r>
            <a:r>
              <a:rPr lang="en-US" dirty="0" err="1"/>
              <a:t>sparkContext</a:t>
            </a:r>
            <a:endParaRPr lang="en-US" dirty="0"/>
          </a:p>
          <a:p>
            <a:pPr marL="285750" indent="-285750">
              <a:buFont typeface="Arial" panose="020B0604020202020204" pitchFamily="34" charset="0"/>
              <a:buChar char="•"/>
            </a:pPr>
            <a:r>
              <a:rPr lang="en-US" b="1" dirty="0"/>
              <a:t>conf(): </a:t>
            </a:r>
          </a:p>
          <a:p>
            <a:r>
              <a:rPr lang="en-US" b="1" dirty="0"/>
              <a:t>	</a:t>
            </a:r>
            <a:r>
              <a:rPr lang="en-US" dirty="0"/>
              <a:t>Runtime configuration (get and set). </a:t>
            </a:r>
          </a:p>
          <a:p>
            <a:r>
              <a:rPr lang="en-US" dirty="0"/>
              <a:t>                      Ex- </a:t>
            </a:r>
            <a:r>
              <a:rPr lang="en-US" dirty="0" err="1"/>
              <a:t>spark.sql.shuffle.partitions</a:t>
            </a:r>
            <a:endParaRPr lang="en-US" dirty="0"/>
          </a:p>
          <a:p>
            <a:pPr marL="285750" indent="-285750">
              <a:buFont typeface="Arial" panose="020B0604020202020204" pitchFamily="34" charset="0"/>
              <a:buChar char="•"/>
            </a:pPr>
            <a:r>
              <a:rPr lang="en-US" b="1" dirty="0"/>
              <a:t>read(): </a:t>
            </a:r>
            <a:r>
              <a:rPr lang="en-US" dirty="0"/>
              <a:t>Used to load a </a:t>
            </a:r>
            <a:r>
              <a:rPr lang="en-US" dirty="0" err="1"/>
              <a:t>dataframe</a:t>
            </a:r>
            <a:r>
              <a:rPr lang="en-US" dirty="0"/>
              <a:t> from external storage systems.</a:t>
            </a:r>
          </a:p>
          <a:p>
            <a:pPr marL="285750" indent="-285750">
              <a:buFont typeface="Arial" panose="020B0604020202020204" pitchFamily="34" charset="0"/>
              <a:buChar char="•"/>
            </a:pPr>
            <a:r>
              <a:rPr lang="en-US" b="1" dirty="0" err="1"/>
              <a:t>udf</a:t>
            </a:r>
            <a:r>
              <a:rPr lang="en-US" b="1" dirty="0"/>
              <a:t>() </a:t>
            </a:r>
            <a:r>
              <a:rPr lang="en-US" dirty="0"/>
              <a:t>: 	Dedicated section for this.</a:t>
            </a:r>
          </a:p>
          <a:p>
            <a:pPr marL="285750" indent="-285750">
              <a:buFont typeface="Arial" panose="020B0604020202020204" pitchFamily="34" charset="0"/>
              <a:buChar char="•"/>
            </a:pPr>
            <a:r>
              <a:rPr lang="en-US" b="1" dirty="0" err="1"/>
              <a:t>newSession</a:t>
            </a:r>
            <a:r>
              <a:rPr lang="en-US" b="1" dirty="0"/>
              <a:t>() </a:t>
            </a:r>
          </a:p>
          <a:p>
            <a:pPr marL="285750" indent="-285750">
              <a:buFont typeface="Arial" panose="020B0604020202020204" pitchFamily="34" charset="0"/>
              <a:buChar char="•"/>
            </a:pPr>
            <a:r>
              <a:rPr lang="en-US" b="1" dirty="0"/>
              <a:t>stop() : </a:t>
            </a:r>
            <a:r>
              <a:rPr lang="en-US" dirty="0"/>
              <a:t>Stop the underlying SparkContext.</a:t>
            </a:r>
          </a:p>
          <a:p>
            <a:pPr marL="285750" indent="-285750">
              <a:buFont typeface="Arial" panose="020B0604020202020204" pitchFamily="34" charset="0"/>
              <a:buChar char="•"/>
            </a:pPr>
            <a:r>
              <a:rPr lang="en-US" b="1" dirty="0"/>
              <a:t>catalog()</a:t>
            </a:r>
            <a:endParaRPr lang="en-US" dirty="0"/>
          </a:p>
        </p:txBody>
      </p:sp>
      <p:sp>
        <p:nvSpPr>
          <p:cNvPr id="5" name="Rectangle 4"/>
          <p:cNvSpPr/>
          <p:nvPr/>
        </p:nvSpPr>
        <p:spPr>
          <a:xfrm>
            <a:off x="612651" y="2438399"/>
            <a:ext cx="8303740" cy="601363"/>
          </a:xfrm>
          <a:prstGeom prst="rect">
            <a:avLst/>
          </a:prstGeom>
          <a:noFill/>
          <a:ln w="3810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90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015" y="1701556"/>
            <a:ext cx="5515971" cy="2161527"/>
          </a:xfrm>
        </p:spPr>
        <p:style>
          <a:lnRef idx="1">
            <a:schemeClr val="accent5"/>
          </a:lnRef>
          <a:fillRef idx="3">
            <a:schemeClr val="accent5"/>
          </a:fillRef>
          <a:effectRef idx="2">
            <a:schemeClr val="accent5"/>
          </a:effectRef>
          <a:fontRef idx="minor">
            <a:schemeClr val="lt1"/>
          </a:fontRef>
        </p:style>
        <p:txBody>
          <a:bodyPr/>
          <a:lstStyle/>
          <a:p>
            <a:pPr algn="ctr"/>
            <a:r>
              <a:rPr lang="en-US" dirty="0"/>
              <a:t>Introduction </a:t>
            </a:r>
            <a:br>
              <a:rPr lang="en-US" dirty="0"/>
            </a:br>
            <a:r>
              <a:rPr lang="en-US" dirty="0"/>
              <a:t>To </a:t>
            </a:r>
            <a:br>
              <a:rPr lang="en-US" dirty="0"/>
            </a:br>
            <a:r>
              <a:rPr lang="en-US" dirty="0"/>
              <a:t>Spark Session</a:t>
            </a:r>
          </a:p>
        </p:txBody>
      </p:sp>
    </p:spTree>
    <p:extLst>
      <p:ext uri="{BB962C8B-B14F-4D97-AF65-F5344CB8AC3E}">
        <p14:creationId xmlns:p14="http://schemas.microsoft.com/office/powerpoint/2010/main" val="102122743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SparkSession - Version</a:t>
            </a:r>
          </a:p>
        </p:txBody>
      </p:sp>
    </p:spTree>
    <p:extLst>
      <p:ext uri="{BB962C8B-B14F-4D97-AF65-F5344CB8AC3E}">
        <p14:creationId xmlns:p14="http://schemas.microsoft.com/office/powerpoint/2010/main" val="923775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version Method</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TextBox 1"/>
          <p:cNvSpPr txBox="1"/>
          <p:nvPr/>
        </p:nvSpPr>
        <p:spPr>
          <a:xfrm>
            <a:off x="612651" y="783057"/>
            <a:ext cx="9042400"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t>version:  </a:t>
            </a:r>
            <a:r>
              <a:rPr lang="en-US" dirty="0"/>
              <a:t>Returns Spark version where your application is running.</a:t>
            </a:r>
          </a:p>
          <a:p>
            <a:r>
              <a:rPr lang="en-US" b="1" dirty="0"/>
              <a:t>                   </a:t>
            </a:r>
            <a:r>
              <a:rPr lang="en-US" dirty="0" err="1"/>
              <a:t>spark.SparkContext.version</a:t>
            </a:r>
            <a:endParaRPr lang="en-US" dirty="0"/>
          </a:p>
          <a:p>
            <a:r>
              <a:rPr lang="en-US" dirty="0"/>
              <a:t>                   </a:t>
            </a:r>
            <a:r>
              <a:rPr lang="en-US" dirty="0" err="1"/>
              <a:t>sc.version</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6864505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SparkSession - range</a:t>
            </a:r>
          </a:p>
        </p:txBody>
      </p:sp>
    </p:spTree>
    <p:extLst>
      <p:ext uri="{BB962C8B-B14F-4D97-AF65-F5344CB8AC3E}">
        <p14:creationId xmlns:p14="http://schemas.microsoft.com/office/powerpoint/2010/main" val="61851584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range() Method</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TextBox 1"/>
          <p:cNvSpPr txBox="1"/>
          <p:nvPr/>
        </p:nvSpPr>
        <p:spPr>
          <a:xfrm>
            <a:off x="612651" y="783057"/>
            <a:ext cx="9042400"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range(): </a:t>
            </a:r>
          </a:p>
          <a:p>
            <a:r>
              <a:rPr lang="en-US" b="1" dirty="0"/>
              <a:t>	</a:t>
            </a:r>
            <a:r>
              <a:rPr lang="en-US" dirty="0"/>
              <a:t>This creates a </a:t>
            </a:r>
            <a:r>
              <a:rPr lang="en-US" dirty="0" err="1"/>
              <a:t>DatFrame</a:t>
            </a:r>
            <a:r>
              <a:rPr lang="en-US" dirty="0"/>
              <a:t> with a range of values.</a:t>
            </a:r>
          </a:p>
          <a:p>
            <a:r>
              <a:rPr lang="en-US" dirty="0"/>
              <a:t>                  Ex- 1 : </a:t>
            </a:r>
          </a:p>
          <a:p>
            <a:r>
              <a:rPr lang="en-US" dirty="0"/>
              <a:t>                      </a:t>
            </a:r>
            <a:r>
              <a:rPr lang="en-US" dirty="0" err="1"/>
              <a:t>df</a:t>
            </a:r>
            <a:r>
              <a:rPr lang="en-US" dirty="0"/>
              <a:t> = </a:t>
            </a:r>
            <a:r>
              <a:rPr lang="en-US" dirty="0" err="1"/>
              <a:t>spark.range</a:t>
            </a:r>
            <a:r>
              <a:rPr lang="en-US" dirty="0"/>
              <a:t>(1,10,2)</a:t>
            </a:r>
          </a:p>
          <a:p>
            <a:r>
              <a:rPr lang="en-US" dirty="0"/>
              <a:t>                   Ex-2:</a:t>
            </a:r>
          </a:p>
          <a:p>
            <a:r>
              <a:rPr lang="en-US" dirty="0"/>
              <a:t>                      </a:t>
            </a:r>
            <a:r>
              <a:rPr lang="en-US" dirty="0" err="1"/>
              <a:t>df</a:t>
            </a:r>
            <a:r>
              <a:rPr lang="en-US" dirty="0"/>
              <a:t> =</a:t>
            </a:r>
            <a:r>
              <a:rPr lang="en-US" dirty="0" err="1"/>
              <a:t>spark.range</a:t>
            </a:r>
            <a:r>
              <a:rPr lang="en-US" dirty="0"/>
              <a:t>(10)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2404561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SparkSession - </a:t>
            </a:r>
            <a:r>
              <a:rPr lang="en-US" sz="3100" dirty="0" err="1">
                <a:solidFill>
                  <a:schemeClr val="tx1"/>
                </a:solidFill>
              </a:rPr>
              <a:t>createDataFrame</a:t>
            </a:r>
            <a:endParaRPr lang="en-US" sz="3100" dirty="0">
              <a:solidFill>
                <a:schemeClr val="tx1"/>
              </a:solidFill>
            </a:endParaRPr>
          </a:p>
        </p:txBody>
      </p:sp>
    </p:spTree>
    <p:extLst>
      <p:ext uri="{BB962C8B-B14F-4D97-AF65-F5344CB8AC3E}">
        <p14:creationId xmlns:p14="http://schemas.microsoft.com/office/powerpoint/2010/main" val="92918773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a:t>
            </a:r>
            <a:r>
              <a:rPr lang="en-US" sz="4000" dirty="0" err="1"/>
              <a:t>createDataFrame</a:t>
            </a:r>
            <a:r>
              <a:rPr lang="en-US" sz="4000" dirty="0"/>
              <a:t>() Method</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TextBox 1"/>
          <p:cNvSpPr txBox="1"/>
          <p:nvPr/>
        </p:nvSpPr>
        <p:spPr>
          <a:xfrm>
            <a:off x="612650" y="783057"/>
            <a:ext cx="10372849" cy="5355312"/>
          </a:xfrm>
          <a:prstGeom prst="rect">
            <a:avLst/>
          </a:prstGeom>
          <a:noFill/>
        </p:spPr>
        <p:txBody>
          <a:bodyPr wrap="square" rtlCol="0">
            <a:spAutoFit/>
          </a:bodyPr>
          <a:lstStyle/>
          <a:p>
            <a:pPr marL="285750" indent="-285750">
              <a:buFont typeface="Arial" panose="020B0604020202020204" pitchFamily="34" charset="0"/>
              <a:buChar char="•"/>
            </a:pPr>
            <a:r>
              <a:rPr lang="en-US" b="1" dirty="0" err="1"/>
              <a:t>createDataFrame</a:t>
            </a:r>
            <a:r>
              <a:rPr lang="en-US" b="1" dirty="0"/>
              <a:t>() : </a:t>
            </a:r>
          </a:p>
          <a:p>
            <a:r>
              <a:rPr lang="en-US" b="1" dirty="0"/>
              <a:t>       </a:t>
            </a:r>
            <a:r>
              <a:rPr lang="en-US" dirty="0"/>
              <a:t>This creates a DataFrame from a collection(list, </a:t>
            </a:r>
            <a:r>
              <a:rPr lang="en-US" dirty="0" err="1"/>
              <a:t>dict</a:t>
            </a:r>
            <a:r>
              <a:rPr lang="en-US" dirty="0"/>
              <a:t>), RDD or Python Pandas.</a:t>
            </a:r>
          </a:p>
          <a:p>
            <a:endParaRPr lang="en-US" dirty="0"/>
          </a:p>
          <a:p>
            <a:r>
              <a:rPr lang="en-US" dirty="0"/>
              <a:t>            </a:t>
            </a:r>
            <a:r>
              <a:rPr lang="en-US" sz="1500" dirty="0"/>
              <a:t>Ex-1 : Using Python List</a:t>
            </a:r>
          </a:p>
          <a:p>
            <a:r>
              <a:rPr lang="en-US" sz="1500" dirty="0"/>
              <a:t>               </a:t>
            </a:r>
            <a:r>
              <a:rPr lang="en-US" sz="1500" dirty="0" err="1"/>
              <a:t>lst</a:t>
            </a:r>
            <a:r>
              <a:rPr lang="en-US" sz="1500" dirty="0"/>
              <a:t> = (('Robert',35),('James',25))</a:t>
            </a:r>
          </a:p>
          <a:p>
            <a:r>
              <a:rPr lang="en-US" sz="1500" dirty="0"/>
              <a:t>               </a:t>
            </a:r>
            <a:r>
              <a:rPr lang="en-US" sz="1500" dirty="0" err="1"/>
              <a:t>spark.createDataFrame</a:t>
            </a:r>
            <a:r>
              <a:rPr lang="en-US" sz="1500" dirty="0"/>
              <a:t>(data=</a:t>
            </a:r>
            <a:r>
              <a:rPr lang="en-US" sz="1500" dirty="0" err="1"/>
              <a:t>lst</a:t>
            </a:r>
            <a:r>
              <a:rPr lang="en-US" sz="1500" dirty="0"/>
              <a:t>), </a:t>
            </a:r>
          </a:p>
          <a:p>
            <a:r>
              <a:rPr lang="en-US" sz="1500" dirty="0"/>
              <a:t>               </a:t>
            </a:r>
            <a:r>
              <a:rPr lang="en-US" sz="1500" dirty="0" err="1"/>
              <a:t>df</a:t>
            </a:r>
            <a:r>
              <a:rPr lang="en-US" sz="1500" dirty="0"/>
              <a:t> = </a:t>
            </a:r>
            <a:r>
              <a:rPr lang="en-US" sz="1500" dirty="0" err="1"/>
              <a:t>spark.createDataFrame</a:t>
            </a:r>
            <a:r>
              <a:rPr lang="en-US" sz="1500" dirty="0"/>
              <a:t>(data=</a:t>
            </a:r>
            <a:r>
              <a:rPr lang="en-US" sz="1500" dirty="0" err="1"/>
              <a:t>lst,schema</a:t>
            </a:r>
            <a:r>
              <a:rPr lang="en-US" sz="1500" dirty="0"/>
              <a:t>=('</a:t>
            </a:r>
            <a:r>
              <a:rPr lang="en-US" sz="1500" dirty="0" err="1"/>
              <a:t>Name','Age</a:t>
            </a:r>
            <a:r>
              <a:rPr lang="en-US" sz="1500" dirty="0"/>
              <a:t>'))  ##With Out Schema</a:t>
            </a:r>
          </a:p>
          <a:p>
            <a:r>
              <a:rPr lang="en-US" sz="1500" dirty="0"/>
              <a:t>               </a:t>
            </a:r>
            <a:r>
              <a:rPr lang="en-US" sz="1500" dirty="0" err="1"/>
              <a:t>df</a:t>
            </a:r>
            <a:r>
              <a:rPr lang="en-US" sz="1500" dirty="0"/>
              <a:t> = </a:t>
            </a:r>
            <a:r>
              <a:rPr lang="en-US" sz="1500" dirty="0" err="1"/>
              <a:t>spark.createDataFrame</a:t>
            </a:r>
            <a:r>
              <a:rPr lang="en-US" sz="1500" dirty="0"/>
              <a:t>(data=</a:t>
            </a:r>
            <a:r>
              <a:rPr lang="en-US" sz="1500" dirty="0" err="1"/>
              <a:t>lst,schema</a:t>
            </a:r>
            <a:r>
              <a:rPr lang="en-US" sz="1500" dirty="0"/>
              <a:t>=('</a:t>
            </a:r>
            <a:r>
              <a:rPr lang="en-US" sz="1500" dirty="0" err="1"/>
              <a:t>Name','Age</a:t>
            </a:r>
            <a:r>
              <a:rPr lang="en-US" sz="1500" dirty="0"/>
              <a:t>'))  ##With Schema</a:t>
            </a:r>
          </a:p>
          <a:p>
            <a:endParaRPr lang="en-US" sz="1500" dirty="0"/>
          </a:p>
          <a:p>
            <a:r>
              <a:rPr lang="en-US" sz="1500" dirty="0"/>
              <a:t>             Ex-2 : Using Python </a:t>
            </a:r>
            <a:r>
              <a:rPr lang="en-US" sz="1500" dirty="0" err="1"/>
              <a:t>Dict</a:t>
            </a:r>
            <a:endParaRPr lang="en-US" sz="1500" dirty="0"/>
          </a:p>
          <a:p>
            <a:r>
              <a:rPr lang="en-US" sz="1500" dirty="0"/>
              <a:t>                </a:t>
            </a:r>
            <a:r>
              <a:rPr lang="en-US" sz="1500" dirty="0" err="1"/>
              <a:t>dict</a:t>
            </a:r>
            <a:r>
              <a:rPr lang="en-US" sz="1500" dirty="0"/>
              <a:t> = ({"name":"robert","age":25}, {"name" : "</a:t>
            </a:r>
            <a:r>
              <a:rPr lang="en-US" sz="1500" dirty="0" err="1"/>
              <a:t>james</a:t>
            </a:r>
            <a:r>
              <a:rPr lang="en-US" sz="1500" dirty="0"/>
              <a:t>","age" : 31})</a:t>
            </a:r>
          </a:p>
          <a:p>
            <a:r>
              <a:rPr lang="en-US" sz="1500" dirty="0"/>
              <a:t>                </a:t>
            </a:r>
            <a:r>
              <a:rPr lang="en-US" sz="1500" dirty="0" err="1"/>
              <a:t>df</a:t>
            </a:r>
            <a:r>
              <a:rPr lang="en-US" sz="1500" dirty="0"/>
              <a:t> = </a:t>
            </a:r>
            <a:r>
              <a:rPr lang="en-US" sz="1500" dirty="0" err="1"/>
              <a:t>spark.createDataFrame</a:t>
            </a:r>
            <a:r>
              <a:rPr lang="en-US" sz="1500" dirty="0"/>
              <a:t>(</a:t>
            </a:r>
            <a:r>
              <a:rPr lang="en-US" sz="1500" dirty="0" err="1"/>
              <a:t>dict</a:t>
            </a:r>
            <a:r>
              <a:rPr lang="en-US" sz="1500" dirty="0"/>
              <a:t>)</a:t>
            </a:r>
          </a:p>
          <a:p>
            <a:endParaRPr lang="en-US" sz="1500" dirty="0"/>
          </a:p>
          <a:p>
            <a:r>
              <a:rPr lang="en-US" sz="1500" dirty="0"/>
              <a:t>             Ex-3: Using RDD</a:t>
            </a:r>
          </a:p>
          <a:p>
            <a:r>
              <a:rPr lang="en-US" sz="1500" dirty="0"/>
              <a:t>                       </a:t>
            </a:r>
            <a:r>
              <a:rPr lang="en-US" sz="1500" dirty="0" err="1"/>
              <a:t>rdd</a:t>
            </a:r>
            <a:r>
              <a:rPr lang="en-US" sz="1500" dirty="0"/>
              <a:t> = </a:t>
            </a:r>
            <a:r>
              <a:rPr lang="en-US" sz="1500" dirty="0" err="1"/>
              <a:t>sc.parallelize</a:t>
            </a:r>
            <a:r>
              <a:rPr lang="en-US" sz="1500" dirty="0"/>
              <a:t>(</a:t>
            </a:r>
            <a:r>
              <a:rPr lang="en-US" sz="1500" dirty="0" err="1"/>
              <a:t>lst</a:t>
            </a:r>
            <a:r>
              <a:rPr lang="en-US" sz="1500" dirty="0"/>
              <a:t>)</a:t>
            </a:r>
          </a:p>
          <a:p>
            <a:r>
              <a:rPr lang="en-US" sz="1500" dirty="0"/>
              <a:t>                       </a:t>
            </a:r>
            <a:r>
              <a:rPr lang="en-US" sz="1500" dirty="0" err="1"/>
              <a:t>df</a:t>
            </a:r>
            <a:r>
              <a:rPr lang="en-US" sz="1500" dirty="0"/>
              <a:t> =  </a:t>
            </a:r>
            <a:r>
              <a:rPr lang="en-US" sz="1500" dirty="0" err="1"/>
              <a:t>spark.createDataFrame</a:t>
            </a:r>
            <a:r>
              <a:rPr lang="en-US" sz="1500" dirty="0"/>
              <a:t>(data=</a:t>
            </a:r>
            <a:r>
              <a:rPr lang="en-US" sz="1500" dirty="0" err="1"/>
              <a:t>rdd,schema</a:t>
            </a:r>
            <a:r>
              <a:rPr lang="en-US" sz="1500" dirty="0"/>
              <a:t>=('name string, age long'))</a:t>
            </a:r>
          </a:p>
          <a:p>
            <a:r>
              <a:rPr lang="en-US" sz="1500" dirty="0"/>
              <a:t>             </a:t>
            </a:r>
          </a:p>
          <a:p>
            <a:r>
              <a:rPr lang="en-US" sz="1500" dirty="0"/>
              <a:t>             Ex-4: Using Row in RDD</a:t>
            </a:r>
          </a:p>
          <a:p>
            <a:r>
              <a:rPr lang="en-US" sz="1500" dirty="0"/>
              <a:t>                        #Row is used to create row Object using named arguments.</a:t>
            </a:r>
          </a:p>
          <a:p>
            <a:r>
              <a:rPr lang="en-US" sz="1500" dirty="0"/>
              <a:t>                        from </a:t>
            </a:r>
            <a:r>
              <a:rPr lang="en-US" sz="1500" dirty="0" err="1"/>
              <a:t>pyspark.sql</a:t>
            </a:r>
            <a:r>
              <a:rPr lang="en-US" sz="1500" dirty="0"/>
              <a:t> import Row</a:t>
            </a:r>
          </a:p>
          <a:p>
            <a:r>
              <a:rPr lang="en-US" sz="1500" dirty="0"/>
              <a:t>                        </a:t>
            </a:r>
            <a:r>
              <a:rPr lang="en-US" sz="1500" dirty="0" err="1"/>
              <a:t>rdd</a:t>
            </a:r>
            <a:r>
              <a:rPr lang="en-US" sz="1500" dirty="0"/>
              <a:t> = </a:t>
            </a:r>
            <a:r>
              <a:rPr lang="en-US" sz="1500" dirty="0" err="1"/>
              <a:t>sc.parallelize</a:t>
            </a:r>
            <a:r>
              <a:rPr lang="en-US" sz="1500" dirty="0"/>
              <a:t>((Row(name='</a:t>
            </a:r>
            <a:r>
              <a:rPr lang="en-US" sz="1500" dirty="0" err="1"/>
              <a:t>James',age</a:t>
            </a:r>
            <a:r>
              <a:rPr lang="en-US" sz="1500" dirty="0"/>
              <a:t>=31),Row(name='</a:t>
            </a:r>
            <a:r>
              <a:rPr lang="en-US" sz="1500" dirty="0" err="1"/>
              <a:t>Robert',age</a:t>
            </a:r>
            <a:r>
              <a:rPr lang="en-US" sz="1500" dirty="0"/>
              <a:t>=55)))</a:t>
            </a:r>
          </a:p>
          <a:p>
            <a:r>
              <a:rPr lang="en-US" sz="1500" dirty="0"/>
              <a:t>                        </a:t>
            </a:r>
            <a:r>
              <a:rPr lang="en-US" sz="1500" dirty="0" err="1"/>
              <a:t>df</a:t>
            </a:r>
            <a:r>
              <a:rPr lang="en-US" sz="1500" dirty="0"/>
              <a:t> =  </a:t>
            </a:r>
            <a:r>
              <a:rPr lang="en-US" sz="1500" dirty="0" err="1"/>
              <a:t>spark.createDataFrame</a:t>
            </a:r>
            <a:r>
              <a:rPr lang="en-US" sz="1500" dirty="0"/>
              <a:t>(data=</a:t>
            </a:r>
            <a:r>
              <a:rPr lang="en-US" sz="1500" dirty="0" err="1"/>
              <a:t>rdd</a:t>
            </a:r>
            <a:r>
              <a:rPr lang="en-US" sz="1500" dirty="0"/>
              <a:t>)</a:t>
            </a:r>
          </a:p>
        </p:txBody>
      </p:sp>
    </p:spTree>
    <p:extLst>
      <p:ext uri="{BB962C8B-B14F-4D97-AF65-F5344CB8AC3E}">
        <p14:creationId xmlns:p14="http://schemas.microsoft.com/office/powerpoint/2010/main" val="41903186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a:t>
            </a:r>
            <a:r>
              <a:rPr lang="en-US" sz="4000" dirty="0" err="1"/>
              <a:t>createDataFrame</a:t>
            </a:r>
            <a:r>
              <a:rPr lang="en-US" sz="4000" dirty="0"/>
              <a:t>() Method</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TextBox 1"/>
          <p:cNvSpPr txBox="1"/>
          <p:nvPr/>
        </p:nvSpPr>
        <p:spPr>
          <a:xfrm>
            <a:off x="612650" y="783057"/>
            <a:ext cx="10372849" cy="2585323"/>
          </a:xfrm>
          <a:prstGeom prst="rect">
            <a:avLst/>
          </a:prstGeom>
          <a:noFill/>
        </p:spPr>
        <p:txBody>
          <a:bodyPr wrap="square" rtlCol="0">
            <a:spAutoFit/>
          </a:bodyPr>
          <a:lstStyle/>
          <a:p>
            <a:pPr marL="285750" indent="-285750">
              <a:buFont typeface="Arial" panose="020B0604020202020204" pitchFamily="34" charset="0"/>
              <a:buChar char="•"/>
            </a:pPr>
            <a:r>
              <a:rPr lang="en-US" dirty="0"/>
              <a:t>Ex-5 : Using Python Pandas </a:t>
            </a:r>
            <a:r>
              <a:rPr lang="en-US" dirty="0" err="1"/>
              <a:t>DamaFrame</a:t>
            </a:r>
            <a:endParaRPr lang="en-US" dirty="0"/>
          </a:p>
          <a:p>
            <a:r>
              <a:rPr lang="en-US" dirty="0"/>
              <a:t>              Pandas </a:t>
            </a:r>
            <a:r>
              <a:rPr lang="en-US" dirty="0" err="1"/>
              <a:t>dataframe</a:t>
            </a:r>
            <a:r>
              <a:rPr lang="en-US" dirty="0"/>
              <a:t> is a two dimensional structure with named rows and columns. So data is aligned in a tabular fashion in rows and columns</a:t>
            </a:r>
          </a:p>
          <a:p>
            <a:endParaRPr lang="en-US" dirty="0"/>
          </a:p>
          <a:p>
            <a:r>
              <a:rPr lang="en-US" dirty="0"/>
              <a:t>              import pandas as </a:t>
            </a:r>
            <a:r>
              <a:rPr lang="en-US" dirty="0" err="1"/>
              <a:t>pd</a:t>
            </a:r>
            <a:endParaRPr lang="en-US" dirty="0"/>
          </a:p>
          <a:p>
            <a:r>
              <a:rPr lang="en-US" dirty="0"/>
              <a:t>              data = (('tom', 10), ('nick', 15), ('</a:t>
            </a:r>
            <a:r>
              <a:rPr lang="en-US" dirty="0" err="1"/>
              <a:t>juli</a:t>
            </a:r>
            <a:r>
              <a:rPr lang="en-US" dirty="0"/>
              <a:t>', 14))</a:t>
            </a:r>
          </a:p>
          <a:p>
            <a:r>
              <a:rPr lang="en-US" dirty="0"/>
              <a:t>              </a:t>
            </a:r>
            <a:r>
              <a:rPr lang="en-US" dirty="0" err="1"/>
              <a:t>df_pandas</a:t>
            </a:r>
            <a:r>
              <a:rPr lang="en-US" dirty="0"/>
              <a:t> = </a:t>
            </a:r>
            <a:r>
              <a:rPr lang="en-US" dirty="0" err="1"/>
              <a:t>pd.DataFrame</a:t>
            </a:r>
            <a:r>
              <a:rPr lang="en-US" dirty="0"/>
              <a:t>(</a:t>
            </a:r>
            <a:r>
              <a:rPr lang="en-US" dirty="0" err="1"/>
              <a:t>data,columns</a:t>
            </a:r>
            <a:r>
              <a:rPr lang="en-US" dirty="0"/>
              <a:t>=('</a:t>
            </a:r>
            <a:r>
              <a:rPr lang="en-US" dirty="0" err="1"/>
              <a:t>Name','Age</a:t>
            </a:r>
            <a:r>
              <a:rPr lang="en-US" dirty="0"/>
              <a:t>'))</a:t>
            </a:r>
          </a:p>
          <a:p>
            <a:r>
              <a:rPr lang="en-US" dirty="0"/>
              <a:t>              </a:t>
            </a:r>
            <a:r>
              <a:rPr lang="en-US" dirty="0" err="1"/>
              <a:t>df</a:t>
            </a:r>
            <a:r>
              <a:rPr lang="en-US" dirty="0"/>
              <a:t> = </a:t>
            </a:r>
            <a:r>
              <a:rPr lang="en-US" dirty="0" err="1"/>
              <a:t>spark.createDataFrame</a:t>
            </a:r>
            <a:r>
              <a:rPr lang="en-US" dirty="0"/>
              <a:t>(data=</a:t>
            </a:r>
            <a:r>
              <a:rPr lang="en-US" dirty="0" err="1"/>
              <a:t>df_pandas</a:t>
            </a:r>
            <a:r>
              <a:rPr lang="en-US" dirty="0"/>
              <a:t>)</a:t>
            </a:r>
          </a:p>
          <a:p>
            <a:endParaRPr lang="en-US" dirty="0"/>
          </a:p>
        </p:txBody>
      </p:sp>
    </p:spTree>
    <p:extLst>
      <p:ext uri="{BB962C8B-B14F-4D97-AF65-F5344CB8AC3E}">
        <p14:creationId xmlns:p14="http://schemas.microsoft.com/office/powerpoint/2010/main" val="193102034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fontScale="90000"/>
          </a:bodyPr>
          <a:lstStyle/>
          <a:p>
            <a:r>
              <a:rPr lang="en-US" sz="4000" b="1" dirty="0"/>
              <a:t>Performance: Pandas DataFrame Vs Spark DataFrame</a:t>
            </a:r>
            <a:endParaRPr lang="en-US" sz="4000" dirty="0"/>
          </a:p>
        </p:txBody>
      </p:sp>
      <p:pic>
        <p:nvPicPr>
          <p:cNvPr id="2" name="Picture 1"/>
          <p:cNvPicPr>
            <a:picLocks noChangeAspect="1"/>
          </p:cNvPicPr>
          <p:nvPr/>
        </p:nvPicPr>
        <p:blipFill>
          <a:blip r:embed="rId3"/>
          <a:stretch>
            <a:fillRect/>
          </a:stretch>
        </p:blipFill>
        <p:spPr>
          <a:xfrm>
            <a:off x="582554" y="1305014"/>
            <a:ext cx="5551546" cy="3449311"/>
          </a:xfrm>
          <a:prstGeom prst="rect">
            <a:avLst/>
          </a:prstGeom>
          <a:ln>
            <a:solidFill>
              <a:schemeClr val="tx1"/>
            </a:solidFill>
          </a:ln>
        </p:spPr>
      </p:pic>
      <p:sp>
        <p:nvSpPr>
          <p:cNvPr id="5" name="TextBox 4"/>
          <p:cNvSpPr txBox="1"/>
          <p:nvPr/>
        </p:nvSpPr>
        <p:spPr>
          <a:xfrm>
            <a:off x="5702300" y="5651500"/>
            <a:ext cx="2796791" cy="369332"/>
          </a:xfrm>
          <a:prstGeom prst="rect">
            <a:avLst/>
          </a:prstGeom>
          <a:noFill/>
        </p:spPr>
        <p:txBody>
          <a:bodyPr wrap="none" rtlCol="0">
            <a:spAutoFit/>
          </a:bodyPr>
          <a:lstStyle/>
          <a:p>
            <a:r>
              <a:rPr lang="en-US" dirty="0"/>
              <a:t>Source: www.databrics.com</a:t>
            </a:r>
          </a:p>
        </p:txBody>
      </p:sp>
      <p:pic>
        <p:nvPicPr>
          <p:cNvPr id="6" name="Picture 5"/>
          <p:cNvPicPr>
            <a:picLocks noChangeAspect="1"/>
          </p:cNvPicPr>
          <p:nvPr/>
        </p:nvPicPr>
        <p:blipFill>
          <a:blip r:embed="rId4"/>
          <a:stretch>
            <a:fillRect/>
          </a:stretch>
        </p:blipFill>
        <p:spPr>
          <a:xfrm>
            <a:off x="6340606" y="1305014"/>
            <a:ext cx="5640513" cy="3391931"/>
          </a:xfrm>
          <a:prstGeom prst="rect">
            <a:avLst/>
          </a:prstGeom>
          <a:ln>
            <a:solidFill>
              <a:schemeClr val="tx1"/>
            </a:solidFill>
          </a:ln>
        </p:spPr>
      </p:pic>
    </p:spTree>
    <p:extLst>
      <p:ext uri="{BB962C8B-B14F-4D97-AF65-F5344CB8AC3E}">
        <p14:creationId xmlns:p14="http://schemas.microsoft.com/office/powerpoint/2010/main" val="32001753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a:t>
            </a:r>
            <a:r>
              <a:rPr lang="en-US" sz="4000" dirty="0" err="1"/>
              <a:t>sql</a:t>
            </a:r>
            <a:r>
              <a:rPr lang="en-US" sz="4000" dirty="0"/>
              <a:t>() Method</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TextBox 1"/>
          <p:cNvSpPr txBox="1"/>
          <p:nvPr/>
        </p:nvSpPr>
        <p:spPr>
          <a:xfrm>
            <a:off x="612651" y="716063"/>
            <a:ext cx="11261850" cy="6463308"/>
          </a:xfrm>
          <a:prstGeom prst="rect">
            <a:avLst/>
          </a:prstGeom>
          <a:noFill/>
        </p:spPr>
        <p:txBody>
          <a:bodyPr wrap="square" rtlCol="0">
            <a:spAutoFit/>
          </a:bodyPr>
          <a:lstStyle/>
          <a:p>
            <a:pPr marL="285750" indent="-285750">
              <a:buFont typeface="Arial" panose="020B0604020202020204" pitchFamily="34" charset="0"/>
              <a:buChar char="•"/>
            </a:pPr>
            <a:r>
              <a:rPr lang="en-US" b="1" dirty="0" err="1"/>
              <a:t>sql</a:t>
            </a:r>
            <a:r>
              <a:rPr lang="en-US" b="1" dirty="0"/>
              <a:t>() : </a:t>
            </a:r>
          </a:p>
          <a:p>
            <a:r>
              <a:rPr lang="en-US" b="1" dirty="0"/>
              <a:t>         </a:t>
            </a:r>
            <a:r>
              <a:rPr lang="en-US" dirty="0"/>
              <a:t>Returns a </a:t>
            </a:r>
            <a:r>
              <a:rPr lang="en-US" dirty="0" err="1"/>
              <a:t>dataframe</a:t>
            </a:r>
            <a:r>
              <a:rPr lang="en-US" dirty="0"/>
              <a:t> representing the result of a given query.</a:t>
            </a:r>
          </a:p>
          <a:p>
            <a:endParaRPr lang="en-US" dirty="0"/>
          </a:p>
          <a:p>
            <a:r>
              <a:rPr lang="en-US" dirty="0"/>
              <a:t>         Ex-1:</a:t>
            </a:r>
          </a:p>
          <a:p>
            <a:r>
              <a:rPr lang="en-US" dirty="0"/>
              <a:t>            lst1 = (('Robert',35),('James',25)) </a:t>
            </a:r>
          </a:p>
          <a:p>
            <a:r>
              <a:rPr lang="en-US" dirty="0"/>
              <a:t>            lst2= (('Robert',101),('James',102))</a:t>
            </a:r>
          </a:p>
          <a:p>
            <a:endParaRPr lang="en-US" dirty="0"/>
          </a:p>
          <a:p>
            <a:r>
              <a:rPr lang="en-US" dirty="0"/>
              <a:t>            </a:t>
            </a:r>
            <a:r>
              <a:rPr lang="en-US" dirty="0" err="1"/>
              <a:t>df_emp</a:t>
            </a:r>
            <a:r>
              <a:rPr lang="en-US" dirty="0"/>
              <a:t> = </a:t>
            </a:r>
            <a:r>
              <a:rPr lang="en-US" dirty="0" err="1"/>
              <a:t>spark.createDataFrame</a:t>
            </a:r>
            <a:r>
              <a:rPr lang="en-US" dirty="0"/>
              <a:t>(data=lst1,schema=(‘</a:t>
            </a:r>
            <a:r>
              <a:rPr lang="en-US" dirty="0" err="1"/>
              <a:t>EmpName</a:t>
            </a:r>
            <a:r>
              <a:rPr lang="en-US" dirty="0"/>
              <a:t>','Age'))</a:t>
            </a:r>
          </a:p>
          <a:p>
            <a:r>
              <a:rPr lang="en-US" dirty="0"/>
              <a:t>            </a:t>
            </a:r>
            <a:r>
              <a:rPr lang="en-US" dirty="0" err="1"/>
              <a:t>df_emp.createOrReplaceTempView</a:t>
            </a:r>
            <a:r>
              <a:rPr lang="en-US" dirty="0"/>
              <a:t>("</a:t>
            </a:r>
            <a:r>
              <a:rPr lang="en-US" dirty="0" err="1"/>
              <a:t>dept</a:t>
            </a:r>
            <a:r>
              <a:rPr lang="en-US" dirty="0"/>
              <a:t>")</a:t>
            </a:r>
          </a:p>
          <a:p>
            <a:endParaRPr lang="en-US" dirty="0"/>
          </a:p>
          <a:p>
            <a:r>
              <a:rPr lang="en-US" dirty="0"/>
              <a:t>            </a:t>
            </a:r>
            <a:r>
              <a:rPr lang="en-US" dirty="0" err="1"/>
              <a:t>df_dept</a:t>
            </a:r>
            <a:r>
              <a:rPr lang="en-US" dirty="0"/>
              <a:t> = </a:t>
            </a:r>
            <a:r>
              <a:rPr lang="en-US" dirty="0" err="1"/>
              <a:t>spark.createDataFrame</a:t>
            </a:r>
            <a:r>
              <a:rPr lang="en-US" dirty="0"/>
              <a:t>(data=lst2,schema=(‘</a:t>
            </a:r>
            <a:r>
              <a:rPr lang="en-US" dirty="0" err="1"/>
              <a:t>EmpName</a:t>
            </a:r>
            <a:r>
              <a:rPr lang="en-US" dirty="0"/>
              <a:t>',’</a:t>
            </a:r>
            <a:r>
              <a:rPr lang="en-US" dirty="0" err="1"/>
              <a:t>DeptNo</a:t>
            </a:r>
            <a:r>
              <a:rPr lang="en-US" dirty="0"/>
              <a:t>'))</a:t>
            </a:r>
          </a:p>
          <a:p>
            <a:r>
              <a:rPr lang="en-US" dirty="0"/>
              <a:t>            </a:t>
            </a:r>
            <a:r>
              <a:rPr lang="en-US" dirty="0" err="1"/>
              <a:t>df_dept.createOrReplaceTempView</a:t>
            </a:r>
            <a:r>
              <a:rPr lang="en-US" dirty="0"/>
              <a:t>("</a:t>
            </a:r>
            <a:r>
              <a:rPr lang="en-US" dirty="0" err="1"/>
              <a:t>dept</a:t>
            </a:r>
            <a:r>
              <a:rPr lang="en-US" dirty="0"/>
              <a:t>")</a:t>
            </a:r>
          </a:p>
          <a:p>
            <a:endParaRPr lang="en-US" dirty="0"/>
          </a:p>
          <a:p>
            <a:r>
              <a:rPr lang="en-US" dirty="0"/>
              <a:t>            </a:t>
            </a:r>
            <a:r>
              <a:rPr lang="en-US" dirty="0" err="1"/>
              <a:t>df_joined</a:t>
            </a:r>
            <a:r>
              <a:rPr lang="en-US" dirty="0"/>
              <a:t> = </a:t>
            </a:r>
            <a:r>
              <a:rPr lang="en-US" dirty="0" err="1"/>
              <a:t>spark.sql</a:t>
            </a:r>
            <a:r>
              <a:rPr lang="en-US" dirty="0"/>
              <a:t> (""" select </a:t>
            </a:r>
            <a:r>
              <a:rPr lang="en-US" dirty="0" err="1"/>
              <a:t>e.name,e.age,d.dept</a:t>
            </a:r>
            <a:r>
              <a:rPr lang="en-US" dirty="0"/>
              <a:t> from </a:t>
            </a:r>
            <a:r>
              <a:rPr lang="en-US" dirty="0" err="1"/>
              <a:t>emp</a:t>
            </a:r>
            <a:r>
              <a:rPr lang="en-US" dirty="0"/>
              <a:t> e join </a:t>
            </a:r>
            <a:r>
              <a:rPr lang="en-US" dirty="0" err="1"/>
              <a:t>dept</a:t>
            </a:r>
            <a:r>
              <a:rPr lang="en-US" dirty="0"/>
              <a:t> d where e.name = d.name """)</a:t>
            </a:r>
          </a:p>
          <a:p>
            <a:endParaRPr lang="en-US" dirty="0"/>
          </a:p>
          <a:p>
            <a:r>
              <a:rPr lang="en-US" dirty="0"/>
              <a:t>             </a:t>
            </a:r>
            <a:r>
              <a:rPr lang="en-US" dirty="0" err="1"/>
              <a:t>createOrReplaceTempView</a:t>
            </a:r>
            <a:r>
              <a:rPr lang="en-US" dirty="0"/>
              <a:t>("table1") //Creates the view in the current database and valid for only one session.</a:t>
            </a:r>
          </a:p>
          <a:p>
            <a:endParaRPr lang="en-US" dirty="0"/>
          </a:p>
          <a:p>
            <a:r>
              <a:rPr lang="en-US" dirty="0"/>
              <a:t>             </a:t>
            </a:r>
            <a:r>
              <a:rPr lang="en-US" dirty="0" err="1"/>
              <a:t>createOrReplaceGlobalTempView</a:t>
            </a:r>
            <a:r>
              <a:rPr lang="en-US" dirty="0"/>
              <a:t>(“table1”)  //Creates the views in </a:t>
            </a:r>
            <a:r>
              <a:rPr lang="en-US" dirty="0" err="1"/>
              <a:t>global_temp</a:t>
            </a:r>
            <a:r>
              <a:rPr lang="en-US" dirty="0"/>
              <a:t> database. </a:t>
            </a:r>
          </a:p>
          <a:p>
            <a:r>
              <a:rPr lang="en-US" dirty="0"/>
              <a:t>                                                                               // Valid across all sessions of      an application.</a:t>
            </a:r>
          </a:p>
          <a:p>
            <a:r>
              <a:rPr lang="en-US" dirty="0"/>
              <a:t>         Ex-2:  Using Hive Table</a:t>
            </a:r>
          </a:p>
          <a:p>
            <a:r>
              <a:rPr lang="en-US" dirty="0"/>
              <a:t>           </a:t>
            </a:r>
            <a:r>
              <a:rPr lang="en-US" dirty="0" err="1"/>
              <a:t>df</a:t>
            </a:r>
            <a:r>
              <a:rPr lang="en-US" dirty="0"/>
              <a:t> = </a:t>
            </a:r>
            <a:r>
              <a:rPr lang="en-US" dirty="0" err="1"/>
              <a:t>spark.sql</a:t>
            </a:r>
            <a:r>
              <a:rPr lang="en-US" dirty="0"/>
              <a:t> (“”” select * from </a:t>
            </a:r>
            <a:r>
              <a:rPr lang="en-US" dirty="0" err="1"/>
              <a:t>emp</a:t>
            </a:r>
            <a:r>
              <a:rPr lang="en-US" dirty="0"/>
              <a:t> “””)</a:t>
            </a:r>
          </a:p>
          <a:p>
            <a:r>
              <a:rPr lang="en-US" dirty="0"/>
              <a:t>            </a:t>
            </a:r>
          </a:p>
          <a:p>
            <a:endParaRPr lang="en-US" dirty="0"/>
          </a:p>
        </p:txBody>
      </p:sp>
    </p:spTree>
    <p:extLst>
      <p:ext uri="{BB962C8B-B14F-4D97-AF65-F5344CB8AC3E}">
        <p14:creationId xmlns:p14="http://schemas.microsoft.com/office/powerpoint/2010/main" val="397703392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table() Method</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TextBox 1"/>
          <p:cNvSpPr txBox="1"/>
          <p:nvPr/>
        </p:nvSpPr>
        <p:spPr>
          <a:xfrm>
            <a:off x="612650" y="783057"/>
            <a:ext cx="11261850" cy="4524315"/>
          </a:xfrm>
          <a:prstGeom prst="rect">
            <a:avLst/>
          </a:prstGeom>
          <a:noFill/>
        </p:spPr>
        <p:txBody>
          <a:bodyPr wrap="square" rtlCol="0">
            <a:spAutoFit/>
          </a:bodyPr>
          <a:lstStyle/>
          <a:p>
            <a:pPr marL="285750" indent="-285750">
              <a:buFont typeface="Arial" panose="020B0604020202020204" pitchFamily="34" charset="0"/>
              <a:buChar char="•"/>
            </a:pPr>
            <a:r>
              <a:rPr lang="en-US" b="1" dirty="0"/>
              <a:t>table() : </a:t>
            </a:r>
          </a:p>
          <a:p>
            <a:r>
              <a:rPr lang="en-US" b="1" dirty="0"/>
              <a:t>          </a:t>
            </a:r>
            <a:r>
              <a:rPr lang="en-US" dirty="0"/>
              <a:t>Returns the specified table as </a:t>
            </a:r>
            <a:r>
              <a:rPr lang="en-US" dirty="0" err="1"/>
              <a:t>dataframe</a:t>
            </a:r>
            <a:r>
              <a:rPr lang="en-US" dirty="0"/>
              <a:t>.</a:t>
            </a:r>
          </a:p>
          <a:p>
            <a:endParaRPr lang="en-US" dirty="0"/>
          </a:p>
          <a:p>
            <a:r>
              <a:rPr lang="en-US" dirty="0"/>
              <a:t>           Ex-1:  </a:t>
            </a:r>
          </a:p>
          <a:p>
            <a:r>
              <a:rPr lang="en-US" dirty="0"/>
              <a:t>             lst1 = (('Robert',35),('James',25)) </a:t>
            </a:r>
          </a:p>
          <a:p>
            <a:r>
              <a:rPr lang="en-US" dirty="0"/>
              <a:t>             </a:t>
            </a:r>
            <a:r>
              <a:rPr lang="en-US" dirty="0" err="1"/>
              <a:t>df_emp</a:t>
            </a:r>
            <a:r>
              <a:rPr lang="en-US" dirty="0"/>
              <a:t> = </a:t>
            </a:r>
            <a:r>
              <a:rPr lang="en-US" dirty="0" err="1"/>
              <a:t>spark.createDataFrame</a:t>
            </a:r>
            <a:r>
              <a:rPr lang="en-US" dirty="0"/>
              <a:t>(data=lst1,schema=(‘</a:t>
            </a:r>
            <a:r>
              <a:rPr lang="en-US" dirty="0" err="1"/>
              <a:t>EmpName</a:t>
            </a:r>
            <a:r>
              <a:rPr lang="en-US" dirty="0"/>
              <a:t>','Age'))</a:t>
            </a:r>
          </a:p>
          <a:p>
            <a:r>
              <a:rPr lang="en-US" dirty="0"/>
              <a:t>             </a:t>
            </a:r>
            <a:r>
              <a:rPr lang="en-US" dirty="0" err="1"/>
              <a:t>df_emp.createOrReplaceTempView</a:t>
            </a:r>
            <a:r>
              <a:rPr lang="en-US" dirty="0"/>
              <a:t>(“</a:t>
            </a:r>
            <a:r>
              <a:rPr lang="en-US" dirty="0" err="1"/>
              <a:t>emp</a:t>
            </a:r>
            <a:r>
              <a:rPr lang="en-US" dirty="0"/>
              <a:t>")</a:t>
            </a:r>
          </a:p>
          <a:p>
            <a:endParaRPr lang="en-US" dirty="0"/>
          </a:p>
          <a:p>
            <a:r>
              <a:rPr lang="en-US" dirty="0"/>
              <a:t>             </a:t>
            </a:r>
            <a:r>
              <a:rPr lang="en-US" dirty="0" err="1"/>
              <a:t>df_op</a:t>
            </a:r>
            <a:r>
              <a:rPr lang="en-US" dirty="0"/>
              <a:t> = </a:t>
            </a:r>
            <a:r>
              <a:rPr lang="en-US" dirty="0" err="1"/>
              <a:t>spark.table</a:t>
            </a:r>
            <a:r>
              <a:rPr lang="en-US" dirty="0"/>
              <a:t>(“</a:t>
            </a:r>
            <a:r>
              <a:rPr lang="en-US" dirty="0" err="1"/>
              <a:t>emp</a:t>
            </a:r>
            <a:r>
              <a:rPr lang="en-US" dirty="0"/>
              <a:t>")</a:t>
            </a:r>
          </a:p>
          <a:p>
            <a:r>
              <a:rPr lang="en-US" dirty="0"/>
              <a:t>             sorted(</a:t>
            </a:r>
            <a:r>
              <a:rPr lang="en-US" dirty="0" err="1"/>
              <a:t>df_op.collect</a:t>
            </a:r>
            <a:r>
              <a:rPr lang="en-US" dirty="0"/>
              <a:t>()) == sorted(</a:t>
            </a:r>
            <a:r>
              <a:rPr lang="en-US" dirty="0" err="1"/>
              <a:t>df_emp.collect</a:t>
            </a:r>
            <a:r>
              <a:rPr lang="en-US" dirty="0"/>
              <a:t>())</a:t>
            </a:r>
          </a:p>
          <a:p>
            <a:endParaRPr lang="en-US" dirty="0"/>
          </a:p>
          <a:p>
            <a:endParaRPr lang="en-US" dirty="0"/>
          </a:p>
          <a:p>
            <a:endParaRPr lang="en-US" dirty="0"/>
          </a:p>
          <a:p>
            <a:endParaRPr lang="en-US" b="1" dirty="0"/>
          </a:p>
          <a:p>
            <a:r>
              <a:rPr lang="en-US" b="1" dirty="0"/>
              <a:t>         </a:t>
            </a:r>
            <a:endParaRPr lang="en-US" dirty="0"/>
          </a:p>
          <a:p>
            <a:endParaRPr lang="en-US" dirty="0"/>
          </a:p>
        </p:txBody>
      </p:sp>
    </p:spTree>
    <p:extLst>
      <p:ext uri="{BB962C8B-B14F-4D97-AF65-F5344CB8AC3E}">
        <p14:creationId xmlns:p14="http://schemas.microsoft.com/office/powerpoint/2010/main" val="1106385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SparkSession : The Entry point Spark 2.0 Onwards</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5" name="TextBox 4"/>
          <p:cNvSpPr txBox="1"/>
          <p:nvPr/>
        </p:nvSpPr>
        <p:spPr>
          <a:xfrm>
            <a:off x="52447" y="811228"/>
            <a:ext cx="11909549" cy="2862322"/>
          </a:xfrm>
          <a:prstGeom prst="rect">
            <a:avLst/>
          </a:prstGeom>
          <a:noFill/>
        </p:spPr>
        <p:txBody>
          <a:bodyPr wrap="square" rtlCol="0">
            <a:spAutoFit/>
          </a:bodyPr>
          <a:lstStyle/>
          <a:p>
            <a:pPr marL="285750" indent="-285750">
              <a:buFont typeface="Wingdings" panose="05000000000000000000" pitchFamily="2" charset="2"/>
              <a:buChar char="§"/>
            </a:pPr>
            <a:r>
              <a:rPr lang="en-US" dirty="0"/>
              <a:t>In Spark 2.0, SparkSession(spark) is the new entry point to work with RDD, DataFrame and all other functionalities.</a:t>
            </a:r>
          </a:p>
          <a:p>
            <a:pPr marL="285750" indent="-285750">
              <a:buFont typeface="Wingdings" panose="05000000000000000000" pitchFamily="2" charset="2"/>
              <a:buChar char="§"/>
            </a:pPr>
            <a:r>
              <a:rPr lang="en-US" dirty="0"/>
              <a:t>Prior to 2.0, SparkContext(</a:t>
            </a:r>
            <a:r>
              <a:rPr lang="en-US" dirty="0" err="1"/>
              <a:t>sc</a:t>
            </a:r>
            <a:r>
              <a:rPr lang="en-US" dirty="0"/>
              <a:t>) used to be an entry point.</a:t>
            </a:r>
          </a:p>
          <a:p>
            <a:pPr marL="285750" indent="-285750">
              <a:buFont typeface="Wingdings" panose="05000000000000000000" pitchFamily="2" charset="2"/>
              <a:buChar char="§"/>
            </a:pPr>
            <a:r>
              <a:rPr lang="en-US" b="1" dirty="0"/>
              <a:t>SparkContext: </a:t>
            </a:r>
            <a:r>
              <a:rPr lang="en-US" dirty="0"/>
              <a:t>Entry point to work with RDD, Accumulators and broadcast variables (&lt; Spark 2.0).</a:t>
            </a:r>
          </a:p>
          <a:p>
            <a:r>
              <a:rPr lang="en-US" dirty="0"/>
              <a:t>      </a:t>
            </a:r>
            <a:r>
              <a:rPr lang="en-US" b="1" dirty="0"/>
              <a:t>SQLContext: </a:t>
            </a:r>
            <a:r>
              <a:rPr lang="en-US" dirty="0"/>
              <a:t>Used for initializing the functionalities of Spark SQL (&lt; spark 2.0).</a:t>
            </a:r>
          </a:p>
          <a:p>
            <a:r>
              <a:rPr lang="en-US" dirty="0"/>
              <a:t>      </a:t>
            </a:r>
            <a:r>
              <a:rPr lang="en-US" b="1" dirty="0"/>
              <a:t>HiveContext: </a:t>
            </a:r>
            <a:r>
              <a:rPr lang="en-US" dirty="0"/>
              <a:t>Super set of SQLContext (&lt; spark 2.0).</a:t>
            </a:r>
          </a:p>
          <a:p>
            <a:pPr marL="285750" indent="-285750">
              <a:buFont typeface="Wingdings" panose="05000000000000000000" pitchFamily="2" charset="2"/>
              <a:buChar char="§"/>
            </a:pPr>
            <a:r>
              <a:rPr lang="en-US" dirty="0"/>
              <a:t>Almost all the APIs available in SparkContext, SQLContext, HiveContext are now available in SparkSession.</a:t>
            </a:r>
          </a:p>
          <a:p>
            <a:pPr marL="285750" indent="-285750">
              <a:buFont typeface="Wingdings" panose="05000000000000000000" pitchFamily="2" charset="2"/>
              <a:buChar char="§"/>
            </a:pPr>
            <a:r>
              <a:rPr lang="en-US" dirty="0"/>
              <a:t>By Default, Spark Shell provides a “spark” object which is an instance of SparkSession class (Spark 2.x).</a:t>
            </a:r>
          </a:p>
          <a:p>
            <a:r>
              <a:rPr lang="en-US" dirty="0"/>
              <a:t>      “</a:t>
            </a:r>
            <a:r>
              <a:rPr lang="en-US" dirty="0" err="1"/>
              <a:t>sc</a:t>
            </a:r>
            <a:r>
              <a:rPr lang="en-US" dirty="0"/>
              <a:t>” object is created for spark 1.x.  </a:t>
            </a:r>
          </a:p>
          <a:p>
            <a:pPr marL="285750" indent="-285750">
              <a:buFont typeface="Wingdings" panose="05000000000000000000" pitchFamily="2" charset="2"/>
              <a:buChar char="§"/>
            </a:pPr>
            <a:r>
              <a:rPr lang="en-US" dirty="0"/>
              <a:t>While working a real project, we will have to create these objects manually.</a:t>
            </a:r>
          </a:p>
          <a:p>
            <a:pPr marL="285750" indent="-285750">
              <a:buFont typeface="Wingdings" panose="05000000000000000000" pitchFamily="2" charset="2"/>
              <a:buChar char="§"/>
            </a:pPr>
            <a:endParaRPr lang="en-US" dirty="0"/>
          </a:p>
        </p:txBody>
      </p:sp>
      <p:grpSp>
        <p:nvGrpSpPr>
          <p:cNvPr id="2" name="Group 1"/>
          <p:cNvGrpSpPr/>
          <p:nvPr/>
        </p:nvGrpSpPr>
        <p:grpSpPr>
          <a:xfrm>
            <a:off x="2545864" y="3673550"/>
            <a:ext cx="6678082" cy="2244805"/>
            <a:chOff x="2363259" y="4088128"/>
            <a:chExt cx="6678082" cy="2244805"/>
          </a:xfrm>
        </p:grpSpPr>
        <p:sp>
          <p:nvSpPr>
            <p:cNvPr id="6" name="Rectangle 5"/>
            <p:cNvSpPr/>
            <p:nvPr/>
          </p:nvSpPr>
          <p:spPr>
            <a:xfrm>
              <a:off x="2363259" y="4427933"/>
              <a:ext cx="2271182" cy="1905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100" dirty="0">
                  <a:solidFill>
                    <a:schemeClr val="tx1"/>
                  </a:solidFill>
                </a:rPr>
                <a:t>SparkContext</a:t>
              </a:r>
            </a:p>
            <a:p>
              <a:pPr algn="ctr"/>
              <a:r>
                <a:rPr lang="en-US" sz="2100" dirty="0">
                  <a:solidFill>
                    <a:schemeClr val="tx1"/>
                  </a:solidFill>
                </a:rPr>
                <a:t>SQLContext</a:t>
              </a:r>
            </a:p>
            <a:p>
              <a:pPr algn="ctr"/>
              <a:r>
                <a:rPr lang="en-US" sz="2100" dirty="0">
                  <a:solidFill>
                    <a:schemeClr val="tx1"/>
                  </a:solidFill>
                </a:rPr>
                <a:t>HiveContext</a:t>
              </a:r>
            </a:p>
          </p:txBody>
        </p:sp>
        <p:sp>
          <p:nvSpPr>
            <p:cNvPr id="7" name="Right Arrow 6"/>
            <p:cNvSpPr/>
            <p:nvPr/>
          </p:nvSpPr>
          <p:spPr>
            <a:xfrm>
              <a:off x="4634441" y="5111021"/>
              <a:ext cx="1453211" cy="368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087652" y="4736371"/>
              <a:ext cx="2953689" cy="11176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500" dirty="0"/>
                <a:t>SparkSession</a:t>
              </a:r>
            </a:p>
            <a:p>
              <a:pPr algn="ctr"/>
              <a:r>
                <a:rPr lang="en-US" sz="1300" dirty="0"/>
                <a:t>(Also has these old classes but not recommended to use)</a:t>
              </a:r>
            </a:p>
          </p:txBody>
        </p:sp>
        <p:sp>
          <p:nvSpPr>
            <p:cNvPr id="10" name="TextBox 9"/>
            <p:cNvSpPr txBox="1"/>
            <p:nvPr/>
          </p:nvSpPr>
          <p:spPr>
            <a:xfrm>
              <a:off x="2882655" y="4088128"/>
              <a:ext cx="1232389" cy="369332"/>
            </a:xfrm>
            <a:prstGeom prst="rect">
              <a:avLst/>
            </a:prstGeom>
            <a:noFill/>
          </p:spPr>
          <p:txBody>
            <a:bodyPr wrap="none" rtlCol="0">
              <a:spAutoFit/>
            </a:bodyPr>
            <a:lstStyle/>
            <a:p>
              <a:r>
                <a:rPr lang="en-US" dirty="0"/>
                <a:t>Prior to 2.0</a:t>
              </a:r>
            </a:p>
          </p:txBody>
        </p:sp>
        <p:sp>
          <p:nvSpPr>
            <p:cNvPr id="42" name="TextBox 41"/>
            <p:cNvSpPr txBox="1"/>
            <p:nvPr/>
          </p:nvSpPr>
          <p:spPr>
            <a:xfrm>
              <a:off x="6679125" y="4427933"/>
              <a:ext cx="1770741" cy="369332"/>
            </a:xfrm>
            <a:prstGeom prst="rect">
              <a:avLst/>
            </a:prstGeom>
            <a:noFill/>
          </p:spPr>
          <p:txBody>
            <a:bodyPr wrap="none" rtlCol="0">
              <a:spAutoFit/>
            </a:bodyPr>
            <a:lstStyle/>
            <a:p>
              <a:r>
                <a:rPr lang="en-US" dirty="0"/>
                <a:t>2.0 and Onwards</a:t>
              </a:r>
            </a:p>
          </p:txBody>
        </p:sp>
      </p:grpSp>
    </p:spTree>
    <p:extLst>
      <p:ext uri="{BB962C8B-B14F-4D97-AF65-F5344CB8AC3E}">
        <p14:creationId xmlns:p14="http://schemas.microsoft.com/office/powerpoint/2010/main" val="417941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conf() Method</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TextBox 1"/>
          <p:cNvSpPr txBox="1"/>
          <p:nvPr/>
        </p:nvSpPr>
        <p:spPr>
          <a:xfrm>
            <a:off x="612650" y="783057"/>
            <a:ext cx="11261850"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t>conf(): </a:t>
            </a:r>
          </a:p>
          <a:p>
            <a:r>
              <a:rPr lang="en-US" b="1" dirty="0"/>
              <a:t>	</a:t>
            </a:r>
            <a:r>
              <a:rPr lang="en-US" dirty="0"/>
              <a:t>We can provide runtime configurations, shuffle parameters, application configurations using –conf or </a:t>
            </a:r>
            <a:r>
              <a:rPr lang="en-US" dirty="0" err="1"/>
              <a:t>spark.conf</a:t>
            </a:r>
            <a:r>
              <a:rPr lang="en-US" dirty="0"/>
              <a:t>(). </a:t>
            </a:r>
          </a:p>
          <a:p>
            <a:r>
              <a:rPr lang="en-US" dirty="0"/>
              <a:t>                     Ex-1: System Defined</a:t>
            </a:r>
          </a:p>
          <a:p>
            <a:r>
              <a:rPr lang="en-US" dirty="0"/>
              <a:t>                            </a:t>
            </a:r>
            <a:r>
              <a:rPr lang="en-US" dirty="0" err="1"/>
              <a:t>spark.conf.get</a:t>
            </a:r>
            <a:r>
              <a:rPr lang="en-US" dirty="0"/>
              <a:t>("</a:t>
            </a:r>
            <a:r>
              <a:rPr lang="en-US" dirty="0" err="1"/>
              <a:t>spark.sql.session.timeZone</a:t>
            </a:r>
            <a:r>
              <a:rPr lang="en-US" dirty="0"/>
              <a:t>"  </a:t>
            </a:r>
          </a:p>
          <a:p>
            <a:r>
              <a:rPr lang="en-US" dirty="0"/>
              <a:t>                            </a:t>
            </a:r>
            <a:r>
              <a:rPr lang="en-US" dirty="0" err="1"/>
              <a:t>spark.conf.get</a:t>
            </a:r>
            <a:r>
              <a:rPr lang="en-US" dirty="0"/>
              <a:t>('</a:t>
            </a:r>
            <a:r>
              <a:rPr lang="en-US" dirty="0" err="1"/>
              <a:t>spark.sql.shuffle.partitions</a:t>
            </a:r>
            <a:r>
              <a:rPr lang="en-US" dirty="0"/>
              <a:t>') </a:t>
            </a:r>
          </a:p>
          <a:p>
            <a:r>
              <a:rPr lang="en-US" dirty="0"/>
              <a:t>                            </a:t>
            </a:r>
            <a:r>
              <a:rPr lang="en-US" dirty="0" err="1"/>
              <a:t>spark.conf.set</a:t>
            </a:r>
            <a:r>
              <a:rPr lang="en-US" dirty="0"/>
              <a:t>(‘spark.sql.shuffle.partitions’,300)  # configures the number of partitions that are used</a:t>
            </a:r>
          </a:p>
          <a:p>
            <a:r>
              <a:rPr lang="en-US" dirty="0"/>
              <a:t>                                                                                                                     when shuffling data for joins or aggregations.</a:t>
            </a:r>
          </a:p>
          <a:p>
            <a:r>
              <a:rPr lang="en-US" dirty="0"/>
              <a:t>                            </a:t>
            </a:r>
            <a:r>
              <a:rPr lang="en-US" i="1" dirty="0">
                <a:hlinkClick r:id="rId3"/>
              </a:rPr>
              <a:t>https://spark.apache.org/docs/latest/sql-performance-tuning.html</a:t>
            </a:r>
            <a:endParaRPr lang="en-US" i="1" dirty="0"/>
          </a:p>
          <a:p>
            <a:endParaRPr lang="en-US" dirty="0"/>
          </a:p>
          <a:p>
            <a:r>
              <a:rPr lang="en-US" dirty="0"/>
              <a:t>  </a:t>
            </a:r>
          </a:p>
          <a:p>
            <a:r>
              <a:rPr lang="en-US" dirty="0"/>
              <a:t>                       Ex-2 : Spark Running on YARN Environment Variables</a:t>
            </a:r>
          </a:p>
          <a:p>
            <a:r>
              <a:rPr lang="en-US" dirty="0"/>
              <a:t>                             </a:t>
            </a:r>
            <a:r>
              <a:rPr lang="en-US" dirty="0" err="1"/>
              <a:t>spark.conf.set</a:t>
            </a:r>
            <a:r>
              <a:rPr lang="en-US" dirty="0"/>
              <a:t>('</a:t>
            </a:r>
            <a:r>
              <a:rPr lang="en-US" dirty="0" err="1"/>
              <a:t>spark.yarn.appMasterEnv.HDFS_PATH','practice</a:t>
            </a:r>
            <a:r>
              <a:rPr lang="en-US" dirty="0"/>
              <a:t>/</a:t>
            </a:r>
            <a:r>
              <a:rPr lang="en-US" dirty="0" err="1"/>
              <a:t>retail_db</a:t>
            </a:r>
            <a:r>
              <a:rPr lang="en-US" dirty="0"/>
              <a:t>/orders')</a:t>
            </a:r>
          </a:p>
          <a:p>
            <a:r>
              <a:rPr lang="en-US" dirty="0"/>
              <a:t>                             --conf </a:t>
            </a:r>
            <a:r>
              <a:rPr lang="en-US" dirty="0" err="1"/>
              <a:t>spark.yarn.appMasterEnv.HDFS_PATH</a:t>
            </a:r>
            <a:r>
              <a:rPr lang="en-US" dirty="0"/>
              <a:t>  #From spark-submit</a:t>
            </a:r>
          </a:p>
          <a:p>
            <a:r>
              <a:rPr lang="en-US" i="1" dirty="0"/>
              <a:t>                             </a:t>
            </a:r>
            <a:r>
              <a:rPr lang="en-US" i="1" dirty="0">
                <a:hlinkClick r:id="rId4"/>
              </a:rPr>
              <a:t>https://spark.apache.org/docs/latest/running-on-yarn.html#configuration</a:t>
            </a:r>
            <a:endParaRPr lang="en-US" dirty="0"/>
          </a:p>
          <a:p>
            <a:endParaRPr lang="en-US" dirty="0"/>
          </a:p>
          <a:p>
            <a:r>
              <a:rPr lang="en-US" i="1" dirty="0"/>
              <a:t>    </a:t>
            </a:r>
            <a:endParaRPr lang="en-US" dirty="0"/>
          </a:p>
          <a:p>
            <a:endParaRPr lang="en-US" dirty="0"/>
          </a:p>
        </p:txBody>
      </p:sp>
    </p:spTree>
    <p:extLst>
      <p:ext uri="{BB962C8B-B14F-4D97-AF65-F5344CB8AC3E}">
        <p14:creationId xmlns:p14="http://schemas.microsoft.com/office/powerpoint/2010/main" val="39169287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Method</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TextBox 1"/>
          <p:cNvSpPr txBox="1"/>
          <p:nvPr/>
        </p:nvSpPr>
        <p:spPr>
          <a:xfrm>
            <a:off x="612650" y="783057"/>
            <a:ext cx="11261850"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t>read():</a:t>
            </a:r>
            <a:r>
              <a:rPr lang="en-US" dirty="0"/>
              <a:t> Interface used to load a </a:t>
            </a:r>
            <a:r>
              <a:rPr lang="en-US" dirty="0" err="1"/>
              <a:t>dataframe</a:t>
            </a:r>
            <a:r>
              <a:rPr lang="en-US" dirty="0"/>
              <a:t> from external storage systems.</a:t>
            </a:r>
          </a:p>
          <a:p>
            <a:endParaRPr lang="en-US" b="1" dirty="0"/>
          </a:p>
          <a:p>
            <a:r>
              <a:rPr lang="en-US" b="1" dirty="0"/>
              <a:t>       Load a csv File:</a:t>
            </a:r>
          </a:p>
          <a:p>
            <a:r>
              <a:rPr lang="en-US" b="1" dirty="0"/>
              <a:t>       </a:t>
            </a:r>
          </a:p>
          <a:p>
            <a:r>
              <a:rPr lang="en-US" b="1" dirty="0"/>
              <a:t>       Load a Text File:</a:t>
            </a:r>
          </a:p>
          <a:p>
            <a:r>
              <a:rPr lang="en-US" b="1" dirty="0"/>
              <a:t> </a:t>
            </a:r>
          </a:p>
          <a:p>
            <a:r>
              <a:rPr lang="en-US" b="1" dirty="0"/>
              <a:t>       Load a orc File:</a:t>
            </a:r>
          </a:p>
          <a:p>
            <a:endParaRPr lang="en-US" b="1" dirty="0"/>
          </a:p>
          <a:p>
            <a:r>
              <a:rPr lang="en-US" b="1" dirty="0"/>
              <a:t>       Load a Parquet File:</a:t>
            </a:r>
          </a:p>
          <a:p>
            <a:endParaRPr lang="en-US" b="1" dirty="0"/>
          </a:p>
          <a:p>
            <a:r>
              <a:rPr lang="en-US" b="1" dirty="0"/>
              <a:t>       Load a </a:t>
            </a:r>
            <a:r>
              <a:rPr lang="en-US" b="1" dirty="0" err="1"/>
              <a:t>json</a:t>
            </a:r>
            <a:r>
              <a:rPr lang="en-US" b="1" dirty="0"/>
              <a:t> File:</a:t>
            </a:r>
          </a:p>
          <a:p>
            <a:r>
              <a:rPr lang="en-US" b="1" dirty="0"/>
              <a:t> </a:t>
            </a:r>
          </a:p>
          <a:p>
            <a:r>
              <a:rPr lang="en-US" b="1" dirty="0"/>
              <a:t>       Load a </a:t>
            </a:r>
            <a:r>
              <a:rPr lang="en-US" b="1" dirty="0" err="1"/>
              <a:t>avro</a:t>
            </a:r>
            <a:r>
              <a:rPr lang="en-US" b="1" dirty="0"/>
              <a:t> File:</a:t>
            </a:r>
          </a:p>
          <a:p>
            <a:endParaRPr lang="en-US" b="1" dirty="0"/>
          </a:p>
          <a:p>
            <a:r>
              <a:rPr lang="en-US" b="1" dirty="0"/>
              <a:t>       Read a hive Table:</a:t>
            </a:r>
          </a:p>
          <a:p>
            <a:r>
              <a:rPr lang="en-US" b="1" dirty="0"/>
              <a:t>         </a:t>
            </a:r>
            <a:endParaRPr lang="en-US" dirty="0"/>
          </a:p>
          <a:p>
            <a:r>
              <a:rPr lang="en-US" dirty="0"/>
              <a:t>       </a:t>
            </a:r>
            <a:r>
              <a:rPr lang="en-US" b="1" dirty="0"/>
              <a:t>Read a JDBC:         </a:t>
            </a:r>
            <a:endParaRPr lang="en-US" dirty="0"/>
          </a:p>
          <a:p>
            <a:endParaRPr lang="en-US" dirty="0"/>
          </a:p>
        </p:txBody>
      </p:sp>
    </p:spTree>
    <p:extLst>
      <p:ext uri="{BB962C8B-B14F-4D97-AF65-F5344CB8AC3E}">
        <p14:creationId xmlns:p14="http://schemas.microsoft.com/office/powerpoint/2010/main" val="58313730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 csv</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TextBox 1"/>
          <p:cNvSpPr txBox="1"/>
          <p:nvPr/>
        </p:nvSpPr>
        <p:spPr>
          <a:xfrm>
            <a:off x="90547" y="716063"/>
            <a:ext cx="11261850" cy="4247317"/>
          </a:xfrm>
          <a:prstGeom prst="rect">
            <a:avLst/>
          </a:prstGeom>
          <a:noFill/>
        </p:spPr>
        <p:txBody>
          <a:bodyPr wrap="square" rtlCol="0">
            <a:spAutoFit/>
          </a:bodyPr>
          <a:lstStyle/>
          <a:p>
            <a:r>
              <a:rPr lang="en-US" b="1" dirty="0"/>
              <a:t>Load a csv File:</a:t>
            </a:r>
          </a:p>
          <a:p>
            <a:r>
              <a:rPr lang="en-US" b="1" dirty="0"/>
              <a:t>           </a:t>
            </a:r>
            <a:r>
              <a:rPr lang="en-US" dirty="0"/>
              <a:t>Ex-1: </a:t>
            </a:r>
            <a:r>
              <a:rPr lang="en-US" dirty="0" err="1"/>
              <a:t>df</a:t>
            </a:r>
            <a:r>
              <a:rPr lang="en-US" dirty="0"/>
              <a:t> = </a:t>
            </a:r>
            <a:r>
              <a:rPr lang="en-US" dirty="0" err="1"/>
              <a:t>spark.read.load</a:t>
            </a:r>
            <a:r>
              <a:rPr lang="en-US" dirty="0"/>
              <a:t>(path='practice/</a:t>
            </a:r>
            <a:r>
              <a:rPr lang="en-US" dirty="0" err="1"/>
              <a:t>retail_db</a:t>
            </a:r>
            <a:r>
              <a:rPr lang="en-US" dirty="0"/>
              <a:t>/orders', format='csv', \</a:t>
            </a:r>
          </a:p>
          <a:p>
            <a:pPr lvl="1"/>
            <a:r>
              <a:rPr lang="en-US" dirty="0"/>
              <a:t>schema=('</a:t>
            </a:r>
            <a:r>
              <a:rPr lang="en-US" dirty="0" err="1"/>
              <a:t>order_id</a:t>
            </a:r>
            <a:r>
              <a:rPr lang="en-US" dirty="0"/>
              <a:t> </a:t>
            </a:r>
            <a:r>
              <a:rPr lang="en-US" dirty="0" err="1"/>
              <a:t>int,order_date</a:t>
            </a:r>
            <a:r>
              <a:rPr lang="en-US" dirty="0"/>
              <a:t> </a:t>
            </a:r>
            <a:r>
              <a:rPr lang="en-US" dirty="0" err="1"/>
              <a:t>string,order_customer_id</a:t>
            </a:r>
            <a:r>
              <a:rPr lang="en-US" dirty="0"/>
              <a:t> </a:t>
            </a:r>
            <a:r>
              <a:rPr lang="en-US" dirty="0" err="1"/>
              <a:t>int,order_status</a:t>
            </a:r>
            <a:r>
              <a:rPr lang="en-US" dirty="0"/>
              <a:t> string'))</a:t>
            </a:r>
          </a:p>
          <a:p>
            <a:pPr marL="742950" lvl="1" indent="-285750">
              <a:buFont typeface="Arial" panose="020B0604020202020204" pitchFamily="34" charset="0"/>
              <a:buChar char="•"/>
            </a:pPr>
            <a:endParaRPr lang="en-US" dirty="0"/>
          </a:p>
          <a:p>
            <a:pPr lvl="1"/>
            <a:r>
              <a:rPr lang="en-US" dirty="0"/>
              <a:t>  Ex-2: </a:t>
            </a:r>
            <a:r>
              <a:rPr lang="en-US" dirty="0" err="1"/>
              <a:t>df</a:t>
            </a:r>
            <a:r>
              <a:rPr lang="en-US" dirty="0"/>
              <a:t> = </a:t>
            </a:r>
            <a:r>
              <a:rPr lang="en-US" dirty="0" err="1"/>
              <a:t>spark.read.load</a:t>
            </a:r>
            <a:r>
              <a:rPr lang="en-US" dirty="0"/>
              <a:t>(path='practice/</a:t>
            </a:r>
            <a:r>
              <a:rPr lang="en-US" dirty="0" err="1"/>
              <a:t>retail_db</a:t>
            </a:r>
            <a:r>
              <a:rPr lang="en-US" dirty="0"/>
              <a:t>/orders', format='csv',</a:t>
            </a:r>
            <a:r>
              <a:rPr lang="en-US" dirty="0" err="1"/>
              <a:t>inferSchema</a:t>
            </a:r>
            <a:r>
              <a:rPr lang="en-US" dirty="0"/>
              <a:t>=True)</a:t>
            </a:r>
          </a:p>
          <a:p>
            <a:pPr marL="742950" lvl="1" indent="-285750">
              <a:buFont typeface="Arial" panose="020B0604020202020204" pitchFamily="34" charset="0"/>
              <a:buChar char="•"/>
            </a:pPr>
            <a:endParaRPr lang="en-US" dirty="0"/>
          </a:p>
          <a:p>
            <a:pPr lvl="1"/>
            <a:r>
              <a:rPr lang="en-US" dirty="0"/>
              <a:t>  Ex-3: </a:t>
            </a:r>
            <a:r>
              <a:rPr lang="en-US" dirty="0" err="1"/>
              <a:t>df</a:t>
            </a:r>
            <a:r>
              <a:rPr lang="en-US" dirty="0"/>
              <a:t> = </a:t>
            </a:r>
            <a:r>
              <a:rPr lang="en-US" dirty="0" err="1"/>
              <a:t>spark.read.load</a:t>
            </a:r>
            <a:r>
              <a:rPr lang="en-US" dirty="0"/>
              <a:t>(path='practice/</a:t>
            </a:r>
            <a:r>
              <a:rPr lang="en-US" dirty="0" err="1"/>
              <a:t>retail_db</a:t>
            </a:r>
            <a:r>
              <a:rPr lang="en-US" dirty="0"/>
              <a:t>/orders', format='</a:t>
            </a:r>
            <a:r>
              <a:rPr lang="en-US" dirty="0" err="1"/>
              <a:t>csv',header</a:t>
            </a:r>
            <a:r>
              <a:rPr lang="en-US" dirty="0"/>
              <a:t>=True)</a:t>
            </a:r>
          </a:p>
          <a:p>
            <a:pPr lvl="1"/>
            <a:endParaRPr lang="en-US" dirty="0"/>
          </a:p>
          <a:p>
            <a:pPr lvl="1"/>
            <a:r>
              <a:rPr lang="en-US" dirty="0"/>
              <a:t>  Ex-4: </a:t>
            </a:r>
            <a:r>
              <a:rPr lang="en-US" dirty="0" err="1"/>
              <a:t>df</a:t>
            </a:r>
            <a:r>
              <a:rPr lang="en-US" dirty="0"/>
              <a:t>=</a:t>
            </a:r>
            <a:r>
              <a:rPr lang="en-US" dirty="0" err="1"/>
              <a:t>spark.read.load</a:t>
            </a:r>
            <a:r>
              <a:rPr lang="en-US" dirty="0"/>
              <a:t>('practice/</a:t>
            </a:r>
            <a:r>
              <a:rPr lang="en-US" dirty="0" err="1"/>
              <a:t>retail_db</a:t>
            </a:r>
            <a:r>
              <a:rPr lang="en-US" dirty="0"/>
              <a:t>/</a:t>
            </a:r>
            <a:r>
              <a:rPr lang="en-US" dirty="0" err="1"/>
              <a:t>testSpace.txt',format</a:t>
            </a:r>
            <a:r>
              <a:rPr lang="en-US" dirty="0"/>
              <a:t>='csv',</a:t>
            </a:r>
            <a:r>
              <a:rPr lang="en-US" dirty="0" err="1"/>
              <a:t>sep</a:t>
            </a:r>
            <a:r>
              <a:rPr lang="en-US" dirty="0"/>
              <a:t>=',',</a:t>
            </a:r>
            <a:r>
              <a:rPr lang="en-US" dirty="0" err="1"/>
              <a:t>ignoreLeadingWhiteSpace</a:t>
            </a:r>
            <a:r>
              <a:rPr lang="en-US" dirty="0"/>
              <a:t>=</a:t>
            </a:r>
            <a:r>
              <a:rPr lang="en-US" dirty="0" err="1"/>
              <a:t>True,ignoreTrailingWhiteSpace</a:t>
            </a:r>
            <a:r>
              <a:rPr lang="en-US" dirty="0"/>
              <a:t>=True)</a:t>
            </a:r>
          </a:p>
          <a:p>
            <a:pPr lvl="1"/>
            <a:endParaRPr lang="en-US" dirty="0"/>
          </a:p>
          <a:p>
            <a:pPr lvl="1"/>
            <a:endParaRPr lang="en-US" dirty="0"/>
          </a:p>
          <a:p>
            <a:pPr lvl="1"/>
            <a:endParaRPr lang="en-US" b="1" dirty="0"/>
          </a:p>
          <a:p>
            <a:endParaRPr lang="en-US" dirty="0"/>
          </a:p>
        </p:txBody>
      </p:sp>
    </p:spTree>
    <p:extLst>
      <p:ext uri="{BB962C8B-B14F-4D97-AF65-F5344CB8AC3E}">
        <p14:creationId xmlns:p14="http://schemas.microsoft.com/office/powerpoint/2010/main" val="205677732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 text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TextBox 1"/>
          <p:cNvSpPr txBox="1"/>
          <p:nvPr/>
        </p:nvSpPr>
        <p:spPr>
          <a:xfrm>
            <a:off x="90547" y="716063"/>
            <a:ext cx="11261850" cy="3724096"/>
          </a:xfrm>
          <a:prstGeom prst="rect">
            <a:avLst/>
          </a:prstGeom>
          <a:noFill/>
        </p:spPr>
        <p:txBody>
          <a:bodyPr wrap="square" rtlCol="0">
            <a:spAutoFit/>
          </a:bodyPr>
          <a:lstStyle/>
          <a:p>
            <a:r>
              <a:rPr lang="en-US" b="1" dirty="0"/>
              <a:t>Load a text File:</a:t>
            </a:r>
          </a:p>
          <a:p>
            <a:pPr marL="800100" lvl="1" indent="-342900" algn="just">
              <a:buFont typeface="Arial" panose="020B0604020202020204" pitchFamily="34" charset="0"/>
              <a:buChar char="•"/>
            </a:pPr>
            <a:r>
              <a:rPr lang="en-US" sz="1900" dirty="0"/>
              <a:t>Use text file where there is fixed length.</a:t>
            </a:r>
          </a:p>
          <a:p>
            <a:pPr marL="800100" lvl="1" indent="-342900" algn="just">
              <a:buFont typeface="Arial" panose="020B0604020202020204" pitchFamily="34" charset="0"/>
              <a:buChar char="•"/>
            </a:pPr>
            <a:r>
              <a:rPr lang="en-US" sz="1900" dirty="0"/>
              <a:t>Default field name is ‘value’.</a:t>
            </a:r>
          </a:p>
          <a:p>
            <a:pPr marL="800100" lvl="1" indent="-342900" algn="just">
              <a:buFont typeface="Arial" panose="020B0604020202020204" pitchFamily="34" charset="0"/>
              <a:buChar char="•"/>
            </a:pPr>
            <a:r>
              <a:rPr lang="en-US" dirty="0"/>
              <a:t>Also you may load Into </a:t>
            </a:r>
            <a:r>
              <a:rPr lang="en-US" dirty="0" err="1"/>
              <a:t>rdd</a:t>
            </a:r>
            <a:r>
              <a:rPr lang="en-US" dirty="0"/>
              <a:t>. </a:t>
            </a:r>
          </a:p>
          <a:p>
            <a:pPr marL="800100" lvl="1" indent="-342900" algn="just">
              <a:buFont typeface="Arial" panose="020B0604020202020204" pitchFamily="34" charset="0"/>
              <a:buChar char="•"/>
            </a:pPr>
            <a:r>
              <a:rPr lang="en-US" dirty="0"/>
              <a:t>Convert to </a:t>
            </a:r>
            <a:r>
              <a:rPr lang="en-US" dirty="0" err="1"/>
              <a:t>dataframe</a:t>
            </a:r>
            <a:r>
              <a:rPr lang="en-US" dirty="0"/>
              <a:t> using </a:t>
            </a:r>
            <a:r>
              <a:rPr lang="en-US" dirty="0" err="1"/>
              <a:t>toDF</a:t>
            </a:r>
            <a:r>
              <a:rPr lang="en-US" dirty="0"/>
              <a:t>() and Row.</a:t>
            </a:r>
          </a:p>
          <a:p>
            <a:endParaRPr lang="en-US" dirty="0"/>
          </a:p>
          <a:p>
            <a:r>
              <a:rPr lang="en-US" dirty="0" err="1"/>
              <a:t>df</a:t>
            </a:r>
            <a:r>
              <a:rPr lang="en-US" dirty="0"/>
              <a:t> = </a:t>
            </a:r>
            <a:r>
              <a:rPr lang="en-US" dirty="0" err="1"/>
              <a:t>spark.read.load</a:t>
            </a:r>
            <a:r>
              <a:rPr lang="en-US" dirty="0"/>
              <a:t>('practice/</a:t>
            </a:r>
            <a:r>
              <a:rPr lang="en-US" dirty="0" err="1"/>
              <a:t>retail_db</a:t>
            </a:r>
            <a:r>
              <a:rPr lang="en-US" dirty="0"/>
              <a:t>/</a:t>
            </a:r>
            <a:r>
              <a:rPr lang="en-US" dirty="0" err="1"/>
              <a:t>orders',format</a:t>
            </a:r>
            <a:r>
              <a:rPr lang="en-US" dirty="0"/>
              <a:t>='text')</a:t>
            </a:r>
          </a:p>
          <a:p>
            <a:endParaRPr lang="en-US" dirty="0"/>
          </a:p>
          <a:p>
            <a:r>
              <a:rPr lang="en-US" dirty="0"/>
              <a:t>--Read the whole text file into a single line.</a:t>
            </a:r>
          </a:p>
          <a:p>
            <a:r>
              <a:rPr lang="en-US" dirty="0" err="1"/>
              <a:t>df</a:t>
            </a:r>
            <a:r>
              <a:rPr lang="en-US" dirty="0"/>
              <a:t> =</a:t>
            </a:r>
            <a:r>
              <a:rPr lang="en-US" dirty="0" err="1"/>
              <a:t>spark.read.load</a:t>
            </a:r>
            <a:r>
              <a:rPr lang="en-US" dirty="0"/>
              <a:t>('practice/</a:t>
            </a:r>
            <a:r>
              <a:rPr lang="en-US" dirty="0" err="1"/>
              <a:t>retail_db</a:t>
            </a:r>
            <a:r>
              <a:rPr lang="en-US" dirty="0"/>
              <a:t>/</a:t>
            </a:r>
            <a:r>
              <a:rPr lang="en-US" dirty="0" err="1"/>
              <a:t>orders',format</a:t>
            </a:r>
            <a:r>
              <a:rPr lang="en-US" dirty="0"/>
              <a:t>='text', </a:t>
            </a:r>
            <a:r>
              <a:rPr lang="en-US" dirty="0" err="1"/>
              <a:t>wholeText</a:t>
            </a:r>
            <a:r>
              <a:rPr lang="en-US" dirty="0"/>
              <a:t>=True)</a:t>
            </a:r>
          </a:p>
          <a:p>
            <a:pPr lvl="1"/>
            <a:endParaRPr lang="en-US" dirty="0"/>
          </a:p>
          <a:p>
            <a:pPr lvl="1"/>
            <a:endParaRPr lang="en-US" b="1" dirty="0"/>
          </a:p>
          <a:p>
            <a:endParaRPr lang="en-US" dirty="0"/>
          </a:p>
        </p:txBody>
      </p:sp>
    </p:spTree>
    <p:extLst>
      <p:ext uri="{BB962C8B-B14F-4D97-AF65-F5344CB8AC3E}">
        <p14:creationId xmlns:p14="http://schemas.microsoft.com/office/powerpoint/2010/main" val="401428480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233297" y="851925"/>
            <a:ext cx="10230099" cy="4524315"/>
          </a:xfrm>
          <a:prstGeom prst="rect">
            <a:avLst/>
          </a:prstGeom>
        </p:spPr>
        <p:txBody>
          <a:bodyPr wrap="square">
            <a:spAutoFit/>
          </a:bodyPr>
          <a:lstStyle/>
          <a:p>
            <a:pPr marL="285750" indent="-285750">
              <a:buFont typeface="Arial" panose="020B0604020202020204" pitchFamily="34" charset="0"/>
              <a:buChar char="•"/>
            </a:pPr>
            <a:r>
              <a:rPr lang="en-US" b="1" dirty="0"/>
              <a:t>Load a orc File</a:t>
            </a:r>
          </a:p>
          <a:p>
            <a:r>
              <a:rPr lang="en-US" dirty="0" err="1"/>
              <a:t>df</a:t>
            </a:r>
            <a:r>
              <a:rPr lang="en-US" dirty="0"/>
              <a:t> = </a:t>
            </a:r>
            <a:r>
              <a:rPr lang="en-US" dirty="0" err="1"/>
              <a:t>spark.read.load</a:t>
            </a:r>
            <a:r>
              <a:rPr lang="en-US" dirty="0"/>
              <a:t>('practice/</a:t>
            </a:r>
            <a:r>
              <a:rPr lang="en-US" dirty="0" err="1"/>
              <a:t>retail_db</a:t>
            </a:r>
            <a:r>
              <a:rPr lang="en-US" dirty="0"/>
              <a:t>/</a:t>
            </a:r>
            <a:r>
              <a:rPr lang="en-US" dirty="0" err="1"/>
              <a:t>orders_orc',format</a:t>
            </a:r>
            <a:r>
              <a:rPr lang="en-US" dirty="0"/>
              <a:t>='orc')</a:t>
            </a:r>
          </a:p>
          <a:p>
            <a:endParaRPr lang="en-US" dirty="0"/>
          </a:p>
          <a:p>
            <a:pPr marL="285750" indent="-285750">
              <a:buFont typeface="Arial" panose="020B0604020202020204" pitchFamily="34" charset="0"/>
              <a:buChar char="•"/>
            </a:pPr>
            <a:r>
              <a:rPr lang="en-US" b="1" dirty="0"/>
              <a:t>Load a Parquet File</a:t>
            </a:r>
            <a:endParaRPr lang="en-US" dirty="0"/>
          </a:p>
          <a:p>
            <a:r>
              <a:rPr lang="en-US" dirty="0" err="1"/>
              <a:t>df</a:t>
            </a:r>
            <a:r>
              <a:rPr lang="en-US" dirty="0"/>
              <a:t> = </a:t>
            </a:r>
            <a:r>
              <a:rPr lang="en-US" dirty="0" err="1"/>
              <a:t>spark.read.load</a:t>
            </a:r>
            <a:r>
              <a:rPr lang="en-US" dirty="0"/>
              <a:t>('practice/</a:t>
            </a:r>
            <a:r>
              <a:rPr lang="en-US" dirty="0" err="1"/>
              <a:t>retail_db</a:t>
            </a:r>
            <a:r>
              <a:rPr lang="en-US" dirty="0"/>
              <a:t>/</a:t>
            </a:r>
            <a:r>
              <a:rPr lang="en-US" dirty="0" err="1"/>
              <a:t>orders_parquet',format</a:t>
            </a:r>
            <a:r>
              <a:rPr lang="en-US" dirty="0"/>
              <a:t>='parquet')</a:t>
            </a:r>
          </a:p>
          <a:p>
            <a:endParaRPr lang="en-US" dirty="0"/>
          </a:p>
          <a:p>
            <a:r>
              <a:rPr lang="en-US" dirty="0"/>
              <a:t>CSV, JSON and AVRO are Row-based File formats. Sample data in CSV:</a:t>
            </a:r>
          </a:p>
          <a:p>
            <a:r>
              <a:rPr lang="en-US" b="1" dirty="0"/>
              <a:t>ID,FIRST_NAME,AGE</a:t>
            </a:r>
          </a:p>
          <a:p>
            <a:r>
              <a:rPr lang="en-US" dirty="0"/>
              <a:t>1, Matthew, 19</a:t>
            </a:r>
          </a:p>
          <a:p>
            <a:r>
              <a:rPr lang="en-US" dirty="0"/>
              <a:t>2, Joe,25</a:t>
            </a:r>
          </a:p>
          <a:p>
            <a:endParaRPr lang="en-US" dirty="0"/>
          </a:p>
          <a:p>
            <a:r>
              <a:rPr lang="en-US" dirty="0"/>
              <a:t>ORC,PARQUET are Column-based File formats.</a:t>
            </a:r>
          </a:p>
          <a:p>
            <a:r>
              <a:rPr lang="en-US" b="1" dirty="0"/>
              <a:t>ID</a:t>
            </a:r>
            <a:r>
              <a:rPr lang="en-US" dirty="0"/>
              <a:t>/INT/3:1,2 </a:t>
            </a:r>
          </a:p>
          <a:p>
            <a:r>
              <a:rPr lang="en-US" b="1" dirty="0"/>
              <a:t>FIRST_NAME</a:t>
            </a:r>
            <a:r>
              <a:rPr lang="en-US" dirty="0"/>
              <a:t>/STRING/11:Matthew,Joe</a:t>
            </a:r>
          </a:p>
          <a:p>
            <a:r>
              <a:rPr lang="en-US" b="1" dirty="0"/>
              <a:t>AGE</a:t>
            </a:r>
            <a:r>
              <a:rPr lang="en-US" dirty="0"/>
              <a:t>/INT/6:19,25</a:t>
            </a:r>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 orc/parquet</a:t>
            </a:r>
          </a:p>
        </p:txBody>
      </p:sp>
    </p:spTree>
    <p:extLst>
      <p:ext uri="{BB962C8B-B14F-4D97-AF65-F5344CB8AC3E}">
        <p14:creationId xmlns:p14="http://schemas.microsoft.com/office/powerpoint/2010/main" val="70882405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233297" y="837024"/>
            <a:ext cx="10230099" cy="1200329"/>
          </a:xfrm>
          <a:prstGeom prst="rect">
            <a:avLst/>
          </a:prstGeom>
        </p:spPr>
        <p:txBody>
          <a:bodyPr wrap="square">
            <a:spAutoFit/>
          </a:bodyPr>
          <a:lstStyle/>
          <a:p>
            <a:r>
              <a:rPr lang="en-US" b="1" dirty="0"/>
              <a:t>Load a </a:t>
            </a:r>
            <a:r>
              <a:rPr lang="en-US" b="1" dirty="0" err="1"/>
              <a:t>json</a:t>
            </a:r>
            <a:r>
              <a:rPr lang="en-US" b="1" dirty="0"/>
              <a:t> File:</a:t>
            </a:r>
          </a:p>
          <a:p>
            <a:r>
              <a:rPr lang="en-US" b="1" dirty="0"/>
              <a:t>   </a:t>
            </a:r>
            <a:r>
              <a:rPr lang="en-US" dirty="0" err="1"/>
              <a:t>df</a:t>
            </a:r>
            <a:r>
              <a:rPr lang="en-US" dirty="0"/>
              <a:t> = </a:t>
            </a:r>
            <a:r>
              <a:rPr lang="en-US" dirty="0" err="1"/>
              <a:t>spark.read.load</a:t>
            </a:r>
            <a:r>
              <a:rPr lang="en-US" dirty="0"/>
              <a:t>(‘practice/</a:t>
            </a:r>
            <a:r>
              <a:rPr lang="en-US" dirty="0" err="1"/>
              <a:t>retail_db</a:t>
            </a:r>
            <a:r>
              <a:rPr lang="en-US" dirty="0"/>
              <a:t>/orders_</a:t>
            </a:r>
            <a:r>
              <a:rPr lang="en-US" dirty="0" err="1"/>
              <a:t>json</a:t>
            </a:r>
            <a:r>
              <a:rPr lang="en-US" dirty="0"/>
              <a:t>',format='</a:t>
            </a:r>
            <a:r>
              <a:rPr lang="en-US" dirty="0" err="1"/>
              <a:t>json</a:t>
            </a:r>
            <a:r>
              <a:rPr lang="en-US" dirty="0"/>
              <a:t>')</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 </a:t>
            </a:r>
            <a:r>
              <a:rPr lang="en-US" sz="4000" dirty="0" err="1"/>
              <a:t>json</a:t>
            </a:r>
            <a:endParaRPr lang="en-US" sz="4000" dirty="0"/>
          </a:p>
        </p:txBody>
      </p:sp>
    </p:spTree>
    <p:extLst>
      <p:ext uri="{BB962C8B-B14F-4D97-AF65-F5344CB8AC3E}">
        <p14:creationId xmlns:p14="http://schemas.microsoft.com/office/powerpoint/2010/main" val="15949885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01907" y="917827"/>
            <a:ext cx="10230099" cy="2862322"/>
          </a:xfrm>
          <a:prstGeom prst="rect">
            <a:avLst/>
          </a:prstGeom>
        </p:spPr>
        <p:txBody>
          <a:bodyPr wrap="square">
            <a:spAutoFit/>
          </a:bodyPr>
          <a:lstStyle/>
          <a:p>
            <a:r>
              <a:rPr lang="en-US" b="1" dirty="0"/>
              <a:t>Load a </a:t>
            </a:r>
            <a:r>
              <a:rPr lang="en-US" b="1" dirty="0" err="1"/>
              <a:t>avro</a:t>
            </a:r>
            <a:r>
              <a:rPr lang="en-US" b="1" dirty="0"/>
              <a:t> File: </a:t>
            </a:r>
          </a:p>
          <a:p>
            <a:pPr marL="285750" indent="-285750">
              <a:buFont typeface="Arial" panose="020B0604020202020204" pitchFamily="34" charset="0"/>
              <a:buChar char="•"/>
            </a:pPr>
            <a:r>
              <a:rPr lang="en-US" b="1" dirty="0"/>
              <a:t>  </a:t>
            </a:r>
            <a:r>
              <a:rPr lang="en-US" dirty="0"/>
              <a:t>Avro Is a third party file format. We need to import its package or jar file while launching a spark-submit application or pyspark shell.  spark by default does not support it.</a:t>
            </a:r>
          </a:p>
          <a:p>
            <a:endParaRPr lang="en-US" dirty="0"/>
          </a:p>
          <a:p>
            <a:r>
              <a:rPr lang="en-US" dirty="0"/>
              <a:t>pyspark2 --master yarn \</a:t>
            </a:r>
          </a:p>
          <a:p>
            <a:r>
              <a:rPr lang="en-US" dirty="0"/>
              <a:t>    --packages org.apache.spark:spark-avro_2.11:2.4.4</a:t>
            </a:r>
          </a:p>
          <a:p>
            <a:endParaRPr lang="en-US" dirty="0"/>
          </a:p>
          <a:p>
            <a:r>
              <a:rPr lang="en-US" dirty="0" err="1"/>
              <a:t>df</a:t>
            </a:r>
            <a:r>
              <a:rPr lang="en-US" dirty="0"/>
              <a:t> = </a:t>
            </a:r>
            <a:r>
              <a:rPr lang="en-US" dirty="0" err="1"/>
              <a:t>spark.read.load</a:t>
            </a:r>
            <a:r>
              <a:rPr lang="en-US" dirty="0"/>
              <a:t>(‘practice/</a:t>
            </a:r>
            <a:r>
              <a:rPr lang="en-US" dirty="0" err="1"/>
              <a:t>retail_db</a:t>
            </a:r>
            <a:r>
              <a:rPr lang="en-US" dirty="0"/>
              <a:t>/</a:t>
            </a:r>
            <a:r>
              <a:rPr lang="en-US" dirty="0" err="1"/>
              <a:t>orders',format</a:t>
            </a:r>
            <a:r>
              <a:rPr lang="en-US" dirty="0"/>
              <a:t>='</a:t>
            </a:r>
            <a:r>
              <a:rPr lang="en-US" dirty="0" err="1"/>
              <a:t>avro</a:t>
            </a:r>
            <a:r>
              <a:rPr lang="en-US" dirty="0"/>
              <a:t>')</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 </a:t>
            </a:r>
            <a:r>
              <a:rPr lang="en-US" sz="4000" dirty="0" err="1"/>
              <a:t>avro</a:t>
            </a:r>
            <a:endParaRPr lang="en-US" sz="4000" dirty="0"/>
          </a:p>
        </p:txBody>
      </p:sp>
    </p:spTree>
    <p:extLst>
      <p:ext uri="{BB962C8B-B14F-4D97-AF65-F5344CB8AC3E}">
        <p14:creationId xmlns:p14="http://schemas.microsoft.com/office/powerpoint/2010/main" val="33002560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7" y="1181438"/>
            <a:ext cx="10230099" cy="2585323"/>
          </a:xfrm>
          <a:prstGeom prst="rect">
            <a:avLst/>
          </a:prstGeom>
        </p:spPr>
        <p:txBody>
          <a:bodyPr wrap="square">
            <a:spAutoFit/>
          </a:bodyPr>
          <a:lstStyle/>
          <a:p>
            <a:r>
              <a:rPr lang="en-US" b="1" dirty="0"/>
              <a:t>Load a Hive Table: </a:t>
            </a:r>
            <a:r>
              <a:rPr lang="en-US" dirty="0"/>
              <a:t>If Hive and Spark are integrated, we can create data frames from data in Hive tables or run Spark SQL queries against it.</a:t>
            </a:r>
          </a:p>
          <a:p>
            <a:endParaRPr lang="en-US" b="1" dirty="0"/>
          </a:p>
          <a:p>
            <a:r>
              <a:rPr lang="en-US" b="1" dirty="0"/>
              <a:t>    </a:t>
            </a:r>
            <a:r>
              <a:rPr lang="en-US" dirty="0" err="1"/>
              <a:t>spark.sql</a:t>
            </a:r>
            <a:r>
              <a:rPr lang="en-US" dirty="0"/>
              <a:t>(“”” SELECT * FROM &lt;</a:t>
            </a:r>
            <a:r>
              <a:rPr lang="en-US" dirty="0" err="1"/>
              <a:t>db</a:t>
            </a:r>
            <a:r>
              <a:rPr lang="en-US" dirty="0"/>
              <a:t>&gt;.&lt;</a:t>
            </a:r>
            <a:r>
              <a:rPr lang="en-US" dirty="0" err="1"/>
              <a:t>tabe_name</a:t>
            </a:r>
            <a:r>
              <a:rPr lang="en-US" dirty="0"/>
              <a:t>&gt;“””).show()</a:t>
            </a:r>
          </a:p>
          <a:p>
            <a:r>
              <a:rPr lang="en-US" dirty="0"/>
              <a:t>    </a:t>
            </a:r>
            <a:r>
              <a:rPr lang="en-US" dirty="0" err="1"/>
              <a:t>spark.table</a:t>
            </a:r>
            <a:r>
              <a:rPr lang="en-US" dirty="0"/>
              <a:t>(“&lt;</a:t>
            </a:r>
            <a:r>
              <a:rPr lang="en-US" dirty="0" err="1"/>
              <a:t>db</a:t>
            </a:r>
            <a:r>
              <a:rPr lang="en-US" dirty="0"/>
              <a:t>&gt;.&lt;</a:t>
            </a:r>
            <a:r>
              <a:rPr lang="en-US" dirty="0" err="1"/>
              <a:t>table_name</a:t>
            </a:r>
            <a:r>
              <a:rPr lang="en-US" dirty="0"/>
              <a:t>&gt;”).show()</a:t>
            </a:r>
          </a:p>
          <a:p>
            <a:endParaRPr lang="en-US" b="1" dirty="0"/>
          </a:p>
          <a:p>
            <a:endParaRPr lang="en-US" b="1" dirty="0"/>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Method</a:t>
            </a:r>
          </a:p>
        </p:txBody>
      </p:sp>
    </p:spTree>
    <p:extLst>
      <p:ext uri="{BB962C8B-B14F-4D97-AF65-F5344CB8AC3E}">
        <p14:creationId xmlns:p14="http://schemas.microsoft.com/office/powerpoint/2010/main" val="45276519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00729"/>
            <a:ext cx="11536552" cy="5355312"/>
          </a:xfrm>
          <a:prstGeom prst="rect">
            <a:avLst/>
          </a:prstGeom>
        </p:spPr>
        <p:txBody>
          <a:bodyPr wrap="square">
            <a:spAutoFit/>
          </a:bodyPr>
          <a:lstStyle/>
          <a:p>
            <a:r>
              <a:rPr lang="en-US" b="1" dirty="0"/>
              <a:t>Load a JDBC Table:</a:t>
            </a:r>
          </a:p>
          <a:p>
            <a:pPr marL="742950" lvl="1" indent="-285750">
              <a:buFont typeface="Arial" panose="020B0604020202020204" pitchFamily="34" charset="0"/>
              <a:buChar char="•"/>
            </a:pPr>
            <a:r>
              <a:rPr lang="en-US" dirty="0"/>
              <a:t>Make sure JDBC jar file is registered using –packages or –jars while launching pyspark or spark-submit</a:t>
            </a:r>
          </a:p>
          <a:p>
            <a:pPr marL="742950" lvl="1" indent="-285750">
              <a:buFont typeface="Arial" panose="020B0604020202020204" pitchFamily="34" charset="0"/>
              <a:buChar char="•"/>
            </a:pPr>
            <a:r>
              <a:rPr lang="en-US" dirty="0"/>
              <a:t>Typical </a:t>
            </a:r>
            <a:r>
              <a:rPr lang="en-US" dirty="0" err="1"/>
              <a:t>jdbc</a:t>
            </a:r>
            <a:r>
              <a:rPr lang="en-US" dirty="0"/>
              <a:t> files are located at /</a:t>
            </a:r>
            <a:r>
              <a:rPr lang="en-US" dirty="0" err="1"/>
              <a:t>usr</a:t>
            </a:r>
            <a:r>
              <a:rPr lang="en-US" dirty="0"/>
              <a:t>/share/java folder. You may keep it there or copy it to your project lib folder.</a:t>
            </a:r>
          </a:p>
          <a:p>
            <a:pPr lvl="1"/>
            <a:endParaRPr lang="en-US" dirty="0"/>
          </a:p>
          <a:p>
            <a:pPr lvl="1"/>
            <a:r>
              <a:rPr lang="en-US" dirty="0"/>
              <a:t>pyspark2 ---jars &lt;</a:t>
            </a:r>
            <a:r>
              <a:rPr lang="en-US" dirty="0" err="1"/>
              <a:t>jdbc</a:t>
            </a:r>
            <a:r>
              <a:rPr lang="en-US" dirty="0"/>
              <a:t> driver jar file&gt;</a:t>
            </a:r>
          </a:p>
          <a:p>
            <a:pPr lvl="1"/>
            <a:endParaRPr lang="en-US" dirty="0"/>
          </a:p>
          <a:p>
            <a:pPr lvl="1"/>
            <a:r>
              <a:rPr lang="en-US" dirty="0"/>
              <a:t>Ex-1: Table</a:t>
            </a:r>
          </a:p>
          <a:p>
            <a:pPr lvl="1"/>
            <a:endParaRPr lang="en-US" dirty="0"/>
          </a:p>
          <a:p>
            <a:pPr lvl="1"/>
            <a:r>
              <a:rPr lang="en-US" dirty="0" err="1"/>
              <a:t>df</a:t>
            </a:r>
            <a:r>
              <a:rPr lang="en-US" dirty="0"/>
              <a:t>= </a:t>
            </a:r>
            <a:r>
              <a:rPr lang="en-US" dirty="0" err="1"/>
              <a:t>spark.read.format</a:t>
            </a:r>
            <a:r>
              <a:rPr lang="en-US" dirty="0"/>
              <a:t>("</a:t>
            </a:r>
            <a:r>
              <a:rPr lang="en-US" dirty="0" err="1"/>
              <a:t>jdbc</a:t>
            </a:r>
            <a:r>
              <a:rPr lang="en-US" dirty="0"/>
              <a:t>") \</a:t>
            </a:r>
          </a:p>
          <a:p>
            <a:pPr lvl="1"/>
            <a:r>
              <a:rPr lang="en-US" dirty="0"/>
              <a:t>.option("</a:t>
            </a:r>
            <a:r>
              <a:rPr lang="en-US" dirty="0" err="1"/>
              <a:t>url</a:t>
            </a:r>
            <a:r>
              <a:rPr lang="en-US" dirty="0"/>
              <a:t>", "</a:t>
            </a:r>
            <a:r>
              <a:rPr lang="en-US" dirty="0" err="1"/>
              <a:t>jdbc:oracle:thin</a:t>
            </a:r>
            <a:r>
              <a:rPr lang="en-US" dirty="0"/>
              <a:t>:@xxxx-xxx-xxxx:1521/xxx") \</a:t>
            </a:r>
          </a:p>
          <a:p>
            <a:pPr lvl="1"/>
            <a:r>
              <a:rPr lang="en-US" dirty="0"/>
              <a:t>.option("driver", "</a:t>
            </a:r>
            <a:r>
              <a:rPr lang="en-US" dirty="0" err="1"/>
              <a:t>oracle.jdbc.driver.OracleDriver</a:t>
            </a:r>
            <a:r>
              <a:rPr lang="en-US" dirty="0"/>
              <a:t>") \</a:t>
            </a:r>
          </a:p>
          <a:p>
            <a:pPr lvl="1"/>
            <a:r>
              <a:rPr lang="en-US" dirty="0"/>
              <a:t>.option("</a:t>
            </a:r>
            <a:r>
              <a:rPr lang="en-US" dirty="0" err="1"/>
              <a:t>dbtable</a:t>
            </a:r>
            <a:r>
              <a:rPr lang="en-US" dirty="0"/>
              <a:t>",“ORDERS” ) \</a:t>
            </a:r>
          </a:p>
          <a:p>
            <a:pPr lvl="1"/>
            <a:r>
              <a:rPr lang="en-US" dirty="0"/>
              <a:t>.option("user", “</a:t>
            </a:r>
            <a:r>
              <a:rPr lang="en-US" dirty="0" err="1"/>
              <a:t>someUser</a:t>
            </a:r>
            <a:r>
              <a:rPr lang="en-US" dirty="0"/>
              <a:t>") \</a:t>
            </a:r>
          </a:p>
          <a:p>
            <a:pPr lvl="1"/>
            <a:r>
              <a:rPr lang="en-US" dirty="0"/>
              <a:t>.option("password", “</a:t>
            </a:r>
            <a:r>
              <a:rPr lang="en-US" dirty="0" err="1"/>
              <a:t>somePsw</a:t>
            </a:r>
            <a:r>
              <a:rPr lang="en-US" dirty="0"/>
              <a:t>") \</a:t>
            </a:r>
          </a:p>
          <a:p>
            <a:pPr lvl="1"/>
            <a:r>
              <a:rPr lang="en-US" dirty="0"/>
              <a:t>.load()</a:t>
            </a:r>
          </a:p>
          <a:p>
            <a:pPr marL="742950" lvl="1" indent="-285750">
              <a:buFont typeface="Arial" panose="020B0604020202020204" pitchFamily="34" charset="0"/>
              <a:buChar char="•"/>
            </a:pPr>
            <a:endParaRPr lang="en-US" dirty="0"/>
          </a:p>
          <a:p>
            <a:pPr lvl="1"/>
            <a:r>
              <a:rPr lang="en-US" dirty="0"/>
              <a:t> </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Method</a:t>
            </a:r>
          </a:p>
        </p:txBody>
      </p:sp>
    </p:spTree>
    <p:extLst>
      <p:ext uri="{BB962C8B-B14F-4D97-AF65-F5344CB8AC3E}">
        <p14:creationId xmlns:p14="http://schemas.microsoft.com/office/powerpoint/2010/main" val="427316909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00729"/>
            <a:ext cx="11536552" cy="3693319"/>
          </a:xfrm>
          <a:prstGeom prst="rect">
            <a:avLst/>
          </a:prstGeom>
        </p:spPr>
        <p:txBody>
          <a:bodyPr wrap="square">
            <a:spAutoFit/>
          </a:bodyPr>
          <a:lstStyle/>
          <a:p>
            <a:pPr lvl="1"/>
            <a:r>
              <a:rPr lang="en-US" dirty="0"/>
              <a:t>Ex-2: Query</a:t>
            </a:r>
          </a:p>
          <a:p>
            <a:pPr lvl="1"/>
            <a:endParaRPr lang="en-US" dirty="0"/>
          </a:p>
          <a:p>
            <a:pPr lvl="1"/>
            <a:r>
              <a:rPr lang="en-US" dirty="0" err="1"/>
              <a:t>df</a:t>
            </a:r>
            <a:r>
              <a:rPr lang="en-US" dirty="0"/>
              <a:t>= </a:t>
            </a:r>
            <a:r>
              <a:rPr lang="en-US" dirty="0" err="1"/>
              <a:t>spark.read.format</a:t>
            </a:r>
            <a:r>
              <a:rPr lang="en-US" dirty="0"/>
              <a:t>("</a:t>
            </a:r>
            <a:r>
              <a:rPr lang="en-US" dirty="0" err="1"/>
              <a:t>jdbc</a:t>
            </a:r>
            <a:r>
              <a:rPr lang="en-US" dirty="0"/>
              <a:t>") \</a:t>
            </a:r>
          </a:p>
          <a:p>
            <a:pPr lvl="1"/>
            <a:r>
              <a:rPr lang="en-US" dirty="0"/>
              <a:t>.option("</a:t>
            </a:r>
            <a:r>
              <a:rPr lang="en-US" dirty="0" err="1"/>
              <a:t>url</a:t>
            </a:r>
            <a:r>
              <a:rPr lang="en-US" dirty="0"/>
              <a:t>", "</a:t>
            </a:r>
            <a:r>
              <a:rPr lang="en-US" dirty="0" err="1"/>
              <a:t>jdbc:oracle:thin</a:t>
            </a:r>
            <a:r>
              <a:rPr lang="en-US" dirty="0"/>
              <a:t>:@xxxx-xxx-xxxx:1521/xxx") \</a:t>
            </a:r>
          </a:p>
          <a:p>
            <a:pPr lvl="1"/>
            <a:r>
              <a:rPr lang="en-US" dirty="0"/>
              <a:t>.option("driver", "</a:t>
            </a:r>
            <a:r>
              <a:rPr lang="en-US" dirty="0" err="1"/>
              <a:t>oracle.jdbc.driver.OracleDriver</a:t>
            </a:r>
            <a:r>
              <a:rPr lang="en-US" dirty="0"/>
              <a:t>") \</a:t>
            </a:r>
          </a:p>
          <a:p>
            <a:pPr lvl="1"/>
            <a:r>
              <a:rPr lang="en-US" dirty="0"/>
              <a:t>.option("</a:t>
            </a:r>
            <a:r>
              <a:rPr lang="en-US" dirty="0" err="1"/>
              <a:t>dbtable</a:t>
            </a:r>
            <a:r>
              <a:rPr lang="en-US" dirty="0"/>
              <a:t>",“(SELECT * FROM T_EMP WHERE ID=1) query” ) \</a:t>
            </a:r>
          </a:p>
          <a:p>
            <a:pPr lvl="1"/>
            <a:r>
              <a:rPr lang="en-US" dirty="0"/>
              <a:t>.option("user", “</a:t>
            </a:r>
            <a:r>
              <a:rPr lang="en-US" dirty="0" err="1"/>
              <a:t>someUser</a:t>
            </a:r>
            <a:r>
              <a:rPr lang="en-US" dirty="0"/>
              <a:t>") \</a:t>
            </a:r>
          </a:p>
          <a:p>
            <a:pPr lvl="1"/>
            <a:r>
              <a:rPr lang="en-US" dirty="0"/>
              <a:t>.option("password", “xxx") \</a:t>
            </a:r>
          </a:p>
          <a:p>
            <a:pPr lvl="1"/>
            <a:r>
              <a:rPr lang="en-US" dirty="0"/>
              <a:t>.load()</a:t>
            </a:r>
          </a:p>
          <a:p>
            <a:pPr marL="742950" lvl="1" indent="-285750">
              <a:buFont typeface="Arial" panose="020B0604020202020204" pitchFamily="34" charset="0"/>
              <a:buChar char="•"/>
            </a:pPr>
            <a:endParaRPr lang="en-US" dirty="0"/>
          </a:p>
          <a:p>
            <a:pPr lvl="1"/>
            <a:r>
              <a:rPr lang="en-US" dirty="0"/>
              <a:t> </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Method</a:t>
            </a:r>
          </a:p>
        </p:txBody>
      </p:sp>
    </p:spTree>
    <p:extLst>
      <p:ext uri="{BB962C8B-B14F-4D97-AF65-F5344CB8AC3E}">
        <p14:creationId xmlns:p14="http://schemas.microsoft.com/office/powerpoint/2010/main" val="1458239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The Entry point Spark 2.0 Onwards</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2885704" y="1781299"/>
            <a:ext cx="1995054" cy="60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House</a:t>
            </a:r>
          </a:p>
        </p:txBody>
      </p:sp>
      <p:sp>
        <p:nvSpPr>
          <p:cNvPr id="8" name="Rounded Rectangle 7"/>
          <p:cNvSpPr/>
          <p:nvPr/>
        </p:nvSpPr>
        <p:spPr>
          <a:xfrm>
            <a:off x="1377538" y="3336966"/>
            <a:ext cx="2149433" cy="819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House</a:t>
            </a:r>
          </a:p>
        </p:txBody>
      </p:sp>
      <p:cxnSp>
        <p:nvCxnSpPr>
          <p:cNvPr id="12" name="Straight Arrow Connector 11"/>
          <p:cNvCxnSpPr>
            <a:stCxn id="8" idx="0"/>
          </p:cNvCxnSpPr>
          <p:nvPr/>
        </p:nvCxnSpPr>
        <p:spPr>
          <a:xfrm flipV="1">
            <a:off x="2452255" y="2386940"/>
            <a:ext cx="1240971" cy="950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4180114" y="3325091"/>
            <a:ext cx="1947554" cy="807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Friend House</a:t>
            </a:r>
          </a:p>
        </p:txBody>
      </p:sp>
      <p:cxnSp>
        <p:nvCxnSpPr>
          <p:cNvPr id="15" name="Straight Arrow Connector 14"/>
          <p:cNvCxnSpPr>
            <a:stCxn id="13" idx="0"/>
          </p:cNvCxnSpPr>
          <p:nvPr/>
        </p:nvCxnSpPr>
        <p:spPr>
          <a:xfrm flipH="1" flipV="1">
            <a:off x="4180114" y="2386940"/>
            <a:ext cx="973777" cy="93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37607" y="4132613"/>
            <a:ext cx="803425" cy="369332"/>
          </a:xfrm>
          <a:prstGeom prst="rect">
            <a:avLst/>
          </a:prstGeom>
          <a:noFill/>
        </p:spPr>
        <p:txBody>
          <a:bodyPr wrap="none" rtlCol="0">
            <a:spAutoFit/>
          </a:bodyPr>
          <a:lstStyle/>
          <a:p>
            <a:r>
              <a:rPr lang="en-US" dirty="0"/>
              <a:t>Object</a:t>
            </a:r>
          </a:p>
        </p:txBody>
      </p:sp>
      <p:sp>
        <p:nvSpPr>
          <p:cNvPr id="18" name="TextBox 17"/>
          <p:cNvSpPr txBox="1"/>
          <p:nvPr/>
        </p:nvSpPr>
        <p:spPr>
          <a:xfrm>
            <a:off x="4760002" y="4083915"/>
            <a:ext cx="803425" cy="369332"/>
          </a:xfrm>
          <a:prstGeom prst="rect">
            <a:avLst/>
          </a:prstGeom>
          <a:noFill/>
        </p:spPr>
        <p:txBody>
          <a:bodyPr wrap="none" rtlCol="0">
            <a:spAutoFit/>
          </a:bodyPr>
          <a:lstStyle/>
          <a:p>
            <a:r>
              <a:rPr lang="en-US" dirty="0"/>
              <a:t>Object</a:t>
            </a:r>
          </a:p>
        </p:txBody>
      </p:sp>
      <p:sp>
        <p:nvSpPr>
          <p:cNvPr id="19" name="TextBox 18"/>
          <p:cNvSpPr txBox="1"/>
          <p:nvPr/>
        </p:nvSpPr>
        <p:spPr>
          <a:xfrm>
            <a:off x="4276245" y="2724420"/>
            <a:ext cx="971163" cy="369332"/>
          </a:xfrm>
          <a:prstGeom prst="rect">
            <a:avLst/>
          </a:prstGeom>
          <a:noFill/>
        </p:spPr>
        <p:txBody>
          <a:bodyPr wrap="none" rtlCol="0">
            <a:spAutoFit/>
          </a:bodyPr>
          <a:lstStyle/>
          <a:p>
            <a:r>
              <a:rPr lang="en-US" dirty="0"/>
              <a:t>Instance</a:t>
            </a:r>
          </a:p>
        </p:txBody>
      </p:sp>
      <p:sp>
        <p:nvSpPr>
          <p:cNvPr id="20" name="TextBox 19"/>
          <p:cNvSpPr txBox="1"/>
          <p:nvPr/>
        </p:nvSpPr>
        <p:spPr>
          <a:xfrm>
            <a:off x="4912287" y="1827603"/>
            <a:ext cx="651140" cy="369332"/>
          </a:xfrm>
          <a:prstGeom prst="rect">
            <a:avLst/>
          </a:prstGeom>
          <a:noFill/>
        </p:spPr>
        <p:txBody>
          <a:bodyPr wrap="none" rtlCol="0">
            <a:spAutoFit/>
          </a:bodyPr>
          <a:lstStyle/>
          <a:p>
            <a:r>
              <a:rPr lang="en-US" dirty="0"/>
              <a:t>Class</a:t>
            </a:r>
          </a:p>
        </p:txBody>
      </p:sp>
      <p:sp>
        <p:nvSpPr>
          <p:cNvPr id="21" name="Rectangle 20"/>
          <p:cNvSpPr/>
          <p:nvPr/>
        </p:nvSpPr>
        <p:spPr>
          <a:xfrm>
            <a:off x="7669480" y="1781298"/>
            <a:ext cx="1995054" cy="60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SparkSession</a:t>
            </a:r>
          </a:p>
        </p:txBody>
      </p:sp>
      <p:sp>
        <p:nvSpPr>
          <p:cNvPr id="22" name="Rounded Rectangle 21"/>
          <p:cNvSpPr/>
          <p:nvPr/>
        </p:nvSpPr>
        <p:spPr>
          <a:xfrm>
            <a:off x="7669480" y="3325090"/>
            <a:ext cx="2149433" cy="819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a:t>
            </a:r>
          </a:p>
        </p:txBody>
      </p:sp>
      <p:sp>
        <p:nvSpPr>
          <p:cNvPr id="24" name="TextBox 23"/>
          <p:cNvSpPr txBox="1"/>
          <p:nvPr/>
        </p:nvSpPr>
        <p:spPr>
          <a:xfrm>
            <a:off x="9712046" y="1899452"/>
            <a:ext cx="651140" cy="369332"/>
          </a:xfrm>
          <a:prstGeom prst="rect">
            <a:avLst/>
          </a:prstGeom>
          <a:noFill/>
        </p:spPr>
        <p:txBody>
          <a:bodyPr wrap="none" rtlCol="0">
            <a:spAutoFit/>
          </a:bodyPr>
          <a:lstStyle/>
          <a:p>
            <a:r>
              <a:rPr lang="en-US" dirty="0"/>
              <a:t>Class</a:t>
            </a:r>
          </a:p>
        </p:txBody>
      </p:sp>
      <p:sp>
        <p:nvSpPr>
          <p:cNvPr id="25" name="TextBox 24"/>
          <p:cNvSpPr txBox="1"/>
          <p:nvPr/>
        </p:nvSpPr>
        <p:spPr>
          <a:xfrm>
            <a:off x="9961473" y="3544186"/>
            <a:ext cx="803425" cy="369332"/>
          </a:xfrm>
          <a:prstGeom prst="rect">
            <a:avLst/>
          </a:prstGeom>
          <a:noFill/>
        </p:spPr>
        <p:txBody>
          <a:bodyPr wrap="none" rtlCol="0">
            <a:spAutoFit/>
          </a:bodyPr>
          <a:lstStyle/>
          <a:p>
            <a:r>
              <a:rPr lang="en-US" dirty="0"/>
              <a:t>Object</a:t>
            </a:r>
          </a:p>
        </p:txBody>
      </p:sp>
      <p:cxnSp>
        <p:nvCxnSpPr>
          <p:cNvPr id="9" name="Straight Arrow Connector 8"/>
          <p:cNvCxnSpPr>
            <a:stCxn id="22" idx="0"/>
            <a:endCxn id="21" idx="2"/>
          </p:cNvCxnSpPr>
          <p:nvPr/>
        </p:nvCxnSpPr>
        <p:spPr>
          <a:xfrm flipH="1" flipV="1">
            <a:off x="8667007" y="2386939"/>
            <a:ext cx="77190" cy="93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71435" y="2578758"/>
            <a:ext cx="971163" cy="369332"/>
          </a:xfrm>
          <a:prstGeom prst="rect">
            <a:avLst/>
          </a:prstGeom>
          <a:noFill/>
        </p:spPr>
        <p:txBody>
          <a:bodyPr wrap="none" rtlCol="0">
            <a:spAutoFit/>
          </a:bodyPr>
          <a:lstStyle/>
          <a:p>
            <a:r>
              <a:rPr lang="en-US" dirty="0"/>
              <a:t>Instance</a:t>
            </a:r>
          </a:p>
        </p:txBody>
      </p:sp>
      <p:sp>
        <p:nvSpPr>
          <p:cNvPr id="27" name="TextBox 26"/>
          <p:cNvSpPr txBox="1"/>
          <p:nvPr/>
        </p:nvSpPr>
        <p:spPr>
          <a:xfrm>
            <a:off x="8181425" y="2719801"/>
            <a:ext cx="971163" cy="369332"/>
          </a:xfrm>
          <a:prstGeom prst="rect">
            <a:avLst/>
          </a:prstGeom>
          <a:noFill/>
        </p:spPr>
        <p:txBody>
          <a:bodyPr wrap="none" rtlCol="0">
            <a:spAutoFit/>
          </a:bodyPr>
          <a:lstStyle/>
          <a:p>
            <a:r>
              <a:rPr lang="en-US" dirty="0"/>
              <a:t>Instance</a:t>
            </a:r>
          </a:p>
        </p:txBody>
      </p:sp>
    </p:spTree>
    <p:extLst>
      <p:ext uri="{BB962C8B-B14F-4D97-AF65-F5344CB8AC3E}">
        <p14:creationId xmlns:p14="http://schemas.microsoft.com/office/powerpoint/2010/main" val="45403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3" grpId="0" animBg="1"/>
      <p:bldP spid="16" grpId="0"/>
      <p:bldP spid="18" grpId="0"/>
      <p:bldP spid="19" grpId="0"/>
      <p:bldP spid="20" grpId="0"/>
      <p:bldP spid="21" grpId="0" animBg="1"/>
      <p:bldP spid="22" grpId="0" animBg="1"/>
      <p:bldP spid="24" grpId="0"/>
      <p:bldP spid="25" grpId="0"/>
      <p:bldP spid="26" grpId="0"/>
      <p:bldP spid="27"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256476" y="807424"/>
            <a:ext cx="11536552" cy="5632311"/>
          </a:xfrm>
          <a:prstGeom prst="rect">
            <a:avLst/>
          </a:prstGeom>
        </p:spPr>
        <p:txBody>
          <a:bodyPr wrap="square">
            <a:spAutoFit/>
          </a:bodyPr>
          <a:lstStyle/>
          <a:p>
            <a:pPr lvl="1"/>
            <a:r>
              <a:rPr lang="en-US" dirty="0"/>
              <a:t>Ex-3: Partition</a:t>
            </a:r>
          </a:p>
          <a:p>
            <a:pPr lvl="1"/>
            <a:r>
              <a:rPr lang="en-US" dirty="0"/>
              <a:t>Partitioning can be done only on numeric or date fields. If there is no numeric field generate it. For ex- Use ROWNUM to generate dummy numeric fields in Oracle Database. Define </a:t>
            </a:r>
            <a:r>
              <a:rPr lang="en-US" dirty="0" err="1"/>
              <a:t>partitionColumn</a:t>
            </a:r>
            <a:r>
              <a:rPr lang="en-US" dirty="0"/>
              <a:t>, </a:t>
            </a:r>
            <a:r>
              <a:rPr lang="en-US" dirty="0" err="1"/>
              <a:t>numPartitions</a:t>
            </a:r>
            <a:r>
              <a:rPr lang="en-US" dirty="0"/>
              <a:t>, </a:t>
            </a:r>
            <a:r>
              <a:rPr lang="en-US" dirty="0" err="1"/>
              <a:t>lowerBound</a:t>
            </a:r>
            <a:r>
              <a:rPr lang="en-US" dirty="0"/>
              <a:t>, </a:t>
            </a:r>
            <a:r>
              <a:rPr lang="en-US" dirty="0" err="1"/>
              <a:t>upperBound</a:t>
            </a:r>
            <a:r>
              <a:rPr lang="en-US" dirty="0"/>
              <a:t>.</a:t>
            </a:r>
          </a:p>
          <a:p>
            <a:pPr lvl="1"/>
            <a:endParaRPr lang="en-US" dirty="0"/>
          </a:p>
          <a:p>
            <a:pPr lvl="1"/>
            <a:r>
              <a:rPr lang="en-US" dirty="0" err="1"/>
              <a:t>df</a:t>
            </a:r>
            <a:r>
              <a:rPr lang="en-US" dirty="0"/>
              <a:t>= </a:t>
            </a:r>
            <a:r>
              <a:rPr lang="en-US" dirty="0" err="1"/>
              <a:t>spark.read.format</a:t>
            </a:r>
            <a:r>
              <a:rPr lang="en-US" dirty="0"/>
              <a:t>("</a:t>
            </a:r>
            <a:r>
              <a:rPr lang="en-US" dirty="0" err="1"/>
              <a:t>jdbc</a:t>
            </a:r>
            <a:r>
              <a:rPr lang="en-US" dirty="0"/>
              <a:t>") \</a:t>
            </a:r>
          </a:p>
          <a:p>
            <a:pPr lvl="1"/>
            <a:r>
              <a:rPr lang="en-US" dirty="0"/>
              <a:t>.option("</a:t>
            </a:r>
            <a:r>
              <a:rPr lang="en-US" dirty="0" err="1"/>
              <a:t>url</a:t>
            </a:r>
            <a:r>
              <a:rPr lang="en-US" dirty="0"/>
              <a:t>", "</a:t>
            </a:r>
            <a:r>
              <a:rPr lang="en-US" dirty="0" err="1"/>
              <a:t>jdbc:oracle:thin</a:t>
            </a:r>
            <a:r>
              <a:rPr lang="en-US" dirty="0"/>
              <a:t>:@xxxx-xxx-xxxx:1521/xxx") \</a:t>
            </a:r>
          </a:p>
          <a:p>
            <a:pPr lvl="1"/>
            <a:r>
              <a:rPr lang="en-US" dirty="0"/>
              <a:t>.option("driver", "</a:t>
            </a:r>
            <a:r>
              <a:rPr lang="en-US" dirty="0" err="1"/>
              <a:t>oracle.jdbc.driver.OracleDriver</a:t>
            </a:r>
            <a:r>
              <a:rPr lang="en-US" dirty="0"/>
              <a:t>") \</a:t>
            </a:r>
          </a:p>
          <a:p>
            <a:pPr lvl="1"/>
            <a:r>
              <a:rPr lang="en-US" dirty="0"/>
              <a:t>.option("</a:t>
            </a:r>
            <a:r>
              <a:rPr lang="en-US" dirty="0" err="1"/>
              <a:t>dbtable</a:t>
            </a:r>
            <a:r>
              <a:rPr lang="en-US" dirty="0"/>
              <a:t>",“ORDERS” ) \</a:t>
            </a:r>
          </a:p>
          <a:p>
            <a:pPr lvl="1"/>
            <a:r>
              <a:rPr lang="en-US" dirty="0"/>
              <a:t>.option(“</a:t>
            </a:r>
            <a:r>
              <a:rPr lang="en-US" dirty="0" err="1"/>
              <a:t>partitionColumn</a:t>
            </a:r>
            <a:r>
              <a:rPr lang="en-US" dirty="0"/>
              <a:t>”,”ORDER_ID”) \</a:t>
            </a:r>
          </a:p>
          <a:p>
            <a:pPr lvl="1"/>
            <a:r>
              <a:rPr lang="en-US" dirty="0"/>
              <a:t>.option(“</a:t>
            </a:r>
            <a:r>
              <a:rPr lang="en-US" dirty="0" err="1"/>
              <a:t>lowerBound</a:t>
            </a:r>
            <a:r>
              <a:rPr lang="en-US" dirty="0"/>
              <a:t>”, “500”) \</a:t>
            </a:r>
          </a:p>
          <a:p>
            <a:pPr lvl="1"/>
            <a:r>
              <a:rPr lang="en-US" dirty="0"/>
              <a:t>.option(“</a:t>
            </a:r>
            <a:r>
              <a:rPr lang="en-US" dirty="0" err="1"/>
              <a:t>upperBound</a:t>
            </a:r>
            <a:r>
              <a:rPr lang="en-US" dirty="0"/>
              <a:t>”, “1000”) \</a:t>
            </a:r>
          </a:p>
          <a:p>
            <a:pPr lvl="1"/>
            <a:r>
              <a:rPr lang="en-US" dirty="0"/>
              <a:t>.option(“numPartitions”,”5”) \</a:t>
            </a:r>
          </a:p>
          <a:p>
            <a:pPr lvl="1"/>
            <a:r>
              <a:rPr lang="en-US" dirty="0"/>
              <a:t>.option("user", “</a:t>
            </a:r>
            <a:r>
              <a:rPr lang="en-US" dirty="0" err="1"/>
              <a:t>someUser</a:t>
            </a:r>
            <a:r>
              <a:rPr lang="en-US" dirty="0"/>
              <a:t>") \</a:t>
            </a:r>
          </a:p>
          <a:p>
            <a:pPr lvl="1"/>
            <a:r>
              <a:rPr lang="en-US" dirty="0"/>
              <a:t>.option("password", “</a:t>
            </a:r>
            <a:r>
              <a:rPr lang="en-US" dirty="0" err="1"/>
              <a:t>somePassword</a:t>
            </a:r>
            <a:r>
              <a:rPr lang="en-US" dirty="0"/>
              <a:t>") \</a:t>
            </a:r>
          </a:p>
          <a:p>
            <a:pPr lvl="1"/>
            <a:r>
              <a:rPr lang="en-US" dirty="0"/>
              <a:t>.load()</a:t>
            </a:r>
          </a:p>
          <a:p>
            <a:pPr marL="742950" lvl="1" indent="-285750">
              <a:buFont typeface="Arial" panose="020B0604020202020204" pitchFamily="34" charset="0"/>
              <a:buChar char="•"/>
            </a:pPr>
            <a:endParaRPr lang="en-US" dirty="0"/>
          </a:p>
          <a:p>
            <a:pPr lvl="1"/>
            <a:r>
              <a:rPr lang="en-US" dirty="0"/>
              <a:t> </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Method</a:t>
            </a:r>
          </a:p>
        </p:txBody>
      </p:sp>
    </p:spTree>
    <p:extLst>
      <p:ext uri="{BB962C8B-B14F-4D97-AF65-F5344CB8AC3E}">
        <p14:creationId xmlns:p14="http://schemas.microsoft.com/office/powerpoint/2010/main" val="348160145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Method</a:t>
            </a:r>
          </a:p>
        </p:txBody>
      </p:sp>
      <p:sp>
        <p:nvSpPr>
          <p:cNvPr id="3" name="TextBox 2"/>
          <p:cNvSpPr txBox="1"/>
          <p:nvPr/>
        </p:nvSpPr>
        <p:spPr>
          <a:xfrm>
            <a:off x="0" y="641268"/>
            <a:ext cx="10312400" cy="7017306"/>
          </a:xfrm>
          <a:prstGeom prst="rect">
            <a:avLst/>
          </a:prstGeom>
          <a:noFill/>
        </p:spPr>
        <p:txBody>
          <a:bodyPr wrap="square" rtlCol="0">
            <a:spAutoFit/>
          </a:bodyPr>
          <a:lstStyle/>
          <a:p>
            <a:pPr lvl="1"/>
            <a:r>
              <a:rPr lang="en-US" dirty="0" err="1"/>
              <a:t>lowerBound</a:t>
            </a:r>
            <a:r>
              <a:rPr lang="en-US" dirty="0"/>
              <a:t>=500 </a:t>
            </a:r>
          </a:p>
          <a:p>
            <a:pPr lvl="1"/>
            <a:r>
              <a:rPr lang="en-US" dirty="0" err="1"/>
              <a:t>upperbound</a:t>
            </a:r>
            <a:r>
              <a:rPr lang="en-US" dirty="0"/>
              <a:t>=1000 </a:t>
            </a:r>
          </a:p>
          <a:p>
            <a:pPr lvl="1"/>
            <a:r>
              <a:rPr lang="en-US" dirty="0" err="1"/>
              <a:t>numPartitions</a:t>
            </a:r>
            <a:r>
              <a:rPr lang="en-US" dirty="0"/>
              <a:t>=5    </a:t>
            </a:r>
          </a:p>
          <a:p>
            <a:pPr lvl="1"/>
            <a:r>
              <a:rPr lang="en-US" dirty="0"/>
              <a:t>So stride is = (</a:t>
            </a:r>
            <a:r>
              <a:rPr lang="en-US" dirty="0" err="1"/>
              <a:t>upperbound-lowerbound</a:t>
            </a:r>
            <a:r>
              <a:rPr lang="en-US" dirty="0"/>
              <a:t>)/</a:t>
            </a:r>
            <a:r>
              <a:rPr lang="en-US" dirty="0" err="1"/>
              <a:t>numPartitions</a:t>
            </a:r>
            <a:r>
              <a:rPr lang="en-US" dirty="0"/>
              <a:t> = 100.</a:t>
            </a:r>
          </a:p>
          <a:p>
            <a:pPr lvl="1"/>
            <a:r>
              <a:rPr lang="en-US" dirty="0"/>
              <a:t>Total Records in the Table = 1509</a:t>
            </a:r>
          </a:p>
          <a:p>
            <a:pPr lvl="1"/>
            <a:endParaRPr lang="en-US" dirty="0"/>
          </a:p>
          <a:p>
            <a:pPr lvl="1"/>
            <a:r>
              <a:rPr lang="en-US" dirty="0"/>
              <a:t>Partition 1: (599 Records)</a:t>
            </a:r>
          </a:p>
          <a:p>
            <a:pPr lvl="1"/>
            <a:r>
              <a:rPr lang="en-US" dirty="0"/>
              <a:t>    First 499 Records </a:t>
            </a:r>
          </a:p>
          <a:p>
            <a:pPr lvl="1"/>
            <a:r>
              <a:rPr lang="en-US" dirty="0"/>
              <a:t>    +</a:t>
            </a:r>
          </a:p>
          <a:p>
            <a:pPr lvl="1"/>
            <a:r>
              <a:rPr lang="en-US" dirty="0"/>
              <a:t>    Select * from orders where </a:t>
            </a:r>
            <a:r>
              <a:rPr lang="en-US" dirty="0" err="1"/>
              <a:t>order_id</a:t>
            </a:r>
            <a:r>
              <a:rPr lang="en-US" dirty="0"/>
              <a:t> between (500,599) </a:t>
            </a:r>
            <a:r>
              <a:rPr lang="en-US" dirty="0">
                <a:sym typeface="Wingdings" panose="05000000000000000000" pitchFamily="2" charset="2"/>
              </a:rPr>
              <a:t> 100 records</a:t>
            </a:r>
          </a:p>
          <a:p>
            <a:pPr lvl="1"/>
            <a:endParaRPr lang="en-US" dirty="0">
              <a:sym typeface="Wingdings" panose="05000000000000000000" pitchFamily="2" charset="2"/>
            </a:endParaRPr>
          </a:p>
          <a:p>
            <a:pPr lvl="1"/>
            <a:r>
              <a:rPr lang="en-US" dirty="0"/>
              <a:t>Partition 2: (100 Records)</a:t>
            </a:r>
          </a:p>
          <a:p>
            <a:pPr lvl="1"/>
            <a:r>
              <a:rPr lang="en-US" dirty="0"/>
              <a:t>     Select * from orders where </a:t>
            </a:r>
            <a:r>
              <a:rPr lang="en-US" dirty="0" err="1"/>
              <a:t>order_id</a:t>
            </a:r>
            <a:r>
              <a:rPr lang="en-US" dirty="0"/>
              <a:t> between (600,699) </a:t>
            </a:r>
            <a:r>
              <a:rPr lang="en-US" dirty="0">
                <a:sym typeface="Wingdings" panose="05000000000000000000" pitchFamily="2" charset="2"/>
              </a:rPr>
              <a:t> 100 records</a:t>
            </a:r>
          </a:p>
          <a:p>
            <a:pPr lvl="1"/>
            <a:endParaRPr lang="en-US" dirty="0"/>
          </a:p>
          <a:p>
            <a:pPr lvl="1"/>
            <a:r>
              <a:rPr lang="en-US" dirty="0"/>
              <a:t>Partition 3: (100 Records)</a:t>
            </a:r>
          </a:p>
          <a:p>
            <a:pPr lvl="1"/>
            <a:r>
              <a:rPr lang="en-US" dirty="0"/>
              <a:t>     Select * from orders where </a:t>
            </a:r>
            <a:r>
              <a:rPr lang="en-US" dirty="0" err="1"/>
              <a:t>order_id</a:t>
            </a:r>
            <a:r>
              <a:rPr lang="en-US" dirty="0"/>
              <a:t> between (700,799) </a:t>
            </a:r>
            <a:r>
              <a:rPr lang="en-US" dirty="0">
                <a:sym typeface="Wingdings" panose="05000000000000000000" pitchFamily="2" charset="2"/>
              </a:rPr>
              <a:t> 100 records</a:t>
            </a:r>
          </a:p>
          <a:p>
            <a:pPr lvl="1"/>
            <a:endParaRPr lang="en-US" dirty="0"/>
          </a:p>
          <a:p>
            <a:pPr lvl="1"/>
            <a:r>
              <a:rPr lang="en-US" dirty="0"/>
              <a:t>Partition 4: (100 Records)</a:t>
            </a:r>
          </a:p>
          <a:p>
            <a:pPr lvl="1"/>
            <a:r>
              <a:rPr lang="en-US" dirty="0"/>
              <a:t> Select * from orders where </a:t>
            </a:r>
            <a:r>
              <a:rPr lang="en-US" dirty="0" err="1"/>
              <a:t>order_id</a:t>
            </a:r>
            <a:r>
              <a:rPr lang="en-US" dirty="0"/>
              <a:t> between (800,899) </a:t>
            </a:r>
            <a:r>
              <a:rPr lang="en-US" dirty="0">
                <a:sym typeface="Wingdings" panose="05000000000000000000" pitchFamily="2" charset="2"/>
              </a:rPr>
              <a:t> 100 records</a:t>
            </a:r>
          </a:p>
          <a:p>
            <a:pPr lvl="1"/>
            <a:endParaRPr lang="en-US" dirty="0"/>
          </a:p>
          <a:p>
            <a:pPr lvl="1"/>
            <a:r>
              <a:rPr lang="en-US" dirty="0"/>
              <a:t>Partition 5: (610 Records)</a:t>
            </a:r>
          </a:p>
          <a:p>
            <a:pPr lvl="1"/>
            <a:r>
              <a:rPr lang="en-US" dirty="0"/>
              <a:t>  Select * from orders where </a:t>
            </a:r>
            <a:r>
              <a:rPr lang="en-US" dirty="0" err="1"/>
              <a:t>order_id</a:t>
            </a:r>
            <a:r>
              <a:rPr lang="en-US" dirty="0"/>
              <a:t> &gt;=900</a:t>
            </a:r>
            <a:endParaRPr lang="en-US" dirty="0">
              <a:sym typeface="Wingdings" panose="05000000000000000000" pitchFamily="2" charset="2"/>
            </a:endParaRPr>
          </a:p>
          <a:p>
            <a:pPr lvl="1"/>
            <a:endParaRPr lang="en-US" dirty="0"/>
          </a:p>
          <a:p>
            <a:pPr lvl="1"/>
            <a:endParaRPr lang="en-US" dirty="0"/>
          </a:p>
          <a:p>
            <a:endParaRPr lang="en-US" dirty="0"/>
          </a:p>
        </p:txBody>
      </p:sp>
    </p:spTree>
    <p:extLst>
      <p:ext uri="{BB962C8B-B14F-4D97-AF65-F5344CB8AC3E}">
        <p14:creationId xmlns:p14="http://schemas.microsoft.com/office/powerpoint/2010/main" val="36630420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188854" y="641268"/>
            <a:ext cx="12380853" cy="3970318"/>
          </a:xfrm>
          <a:prstGeom prst="rect">
            <a:avLst/>
          </a:prstGeom>
        </p:spPr>
        <p:txBody>
          <a:bodyPr wrap="square">
            <a:spAutoFit/>
          </a:bodyPr>
          <a:lstStyle/>
          <a:p>
            <a:pPr lvl="1"/>
            <a:r>
              <a:rPr lang="en-US" dirty="0"/>
              <a:t>Ex-4: Partition with out Numeric field</a:t>
            </a:r>
          </a:p>
          <a:p>
            <a:pPr lvl="1"/>
            <a:endParaRPr lang="en-US" dirty="0"/>
          </a:p>
          <a:p>
            <a:pPr lvl="1"/>
            <a:r>
              <a:rPr lang="en-US" dirty="0" err="1"/>
              <a:t>df</a:t>
            </a:r>
            <a:r>
              <a:rPr lang="en-US" dirty="0"/>
              <a:t>= </a:t>
            </a:r>
            <a:r>
              <a:rPr lang="en-US" dirty="0" err="1"/>
              <a:t>spark.read.format</a:t>
            </a:r>
            <a:r>
              <a:rPr lang="en-US" dirty="0"/>
              <a:t>("</a:t>
            </a:r>
            <a:r>
              <a:rPr lang="en-US" dirty="0" err="1"/>
              <a:t>jdbc</a:t>
            </a:r>
            <a:r>
              <a:rPr lang="en-US" dirty="0"/>
              <a:t>") \</a:t>
            </a:r>
          </a:p>
          <a:p>
            <a:pPr lvl="1"/>
            <a:r>
              <a:rPr lang="en-US" dirty="0"/>
              <a:t>.option("</a:t>
            </a:r>
            <a:r>
              <a:rPr lang="en-US" dirty="0" err="1"/>
              <a:t>url</a:t>
            </a:r>
            <a:r>
              <a:rPr lang="en-US" dirty="0"/>
              <a:t>", "</a:t>
            </a:r>
            <a:r>
              <a:rPr lang="en-US" dirty="0" err="1"/>
              <a:t>jdbc:oracle:thin</a:t>
            </a:r>
            <a:r>
              <a:rPr lang="en-US" dirty="0"/>
              <a:t>:@xxxx-xxx-xxxx:1521/xxx") \</a:t>
            </a:r>
          </a:p>
          <a:p>
            <a:pPr lvl="1"/>
            <a:r>
              <a:rPr lang="en-US" dirty="0"/>
              <a:t>.option("driver", "</a:t>
            </a:r>
            <a:r>
              <a:rPr lang="en-US" dirty="0" err="1"/>
              <a:t>oracle.jdbc.driver.OracleDriver</a:t>
            </a:r>
            <a:r>
              <a:rPr lang="en-US" dirty="0"/>
              <a:t>") \</a:t>
            </a:r>
          </a:p>
          <a:p>
            <a:pPr lvl="1"/>
            <a:r>
              <a:rPr lang="en-US" dirty="0"/>
              <a:t>.option("</a:t>
            </a:r>
            <a:r>
              <a:rPr lang="en-US" dirty="0" err="1"/>
              <a:t>dbtable</a:t>
            </a:r>
            <a:r>
              <a:rPr lang="en-US" dirty="0"/>
              <a:t>", "(select t1.*, cast(ROWNUM as number(5)) as </a:t>
            </a:r>
            <a:r>
              <a:rPr lang="en-US" dirty="0" err="1"/>
              <a:t>num_rows</a:t>
            </a:r>
            <a:r>
              <a:rPr lang="en-US" dirty="0"/>
              <a:t> from (select * from orders) t1) oracle_table1") \</a:t>
            </a:r>
          </a:p>
          <a:p>
            <a:pPr lvl="1"/>
            <a:r>
              <a:rPr lang="en-US" dirty="0"/>
              <a:t>.option(“</a:t>
            </a:r>
            <a:r>
              <a:rPr lang="en-US" dirty="0" err="1"/>
              <a:t>partitionColumn</a:t>
            </a:r>
            <a:r>
              <a:rPr lang="en-US" dirty="0"/>
              <a:t>”, ”</a:t>
            </a:r>
            <a:r>
              <a:rPr lang="en-US" dirty="0" err="1">
                <a:solidFill>
                  <a:srgbClr val="FF0000"/>
                </a:solidFill>
              </a:rPr>
              <a:t>num_rows</a:t>
            </a:r>
            <a:r>
              <a:rPr lang="en-US" dirty="0"/>
              <a:t> ”) \</a:t>
            </a:r>
          </a:p>
          <a:p>
            <a:pPr lvl="1"/>
            <a:r>
              <a:rPr lang="en-US" dirty="0"/>
              <a:t>.option(“</a:t>
            </a:r>
            <a:r>
              <a:rPr lang="en-US" dirty="0" err="1"/>
              <a:t>lowerBound</a:t>
            </a:r>
            <a:r>
              <a:rPr lang="en-US" dirty="0"/>
              <a:t>”, “500”) \</a:t>
            </a:r>
          </a:p>
          <a:p>
            <a:pPr lvl="1"/>
            <a:r>
              <a:rPr lang="en-US" dirty="0"/>
              <a:t>.option(“</a:t>
            </a:r>
            <a:r>
              <a:rPr lang="en-US" dirty="0" err="1"/>
              <a:t>upperBound</a:t>
            </a:r>
            <a:r>
              <a:rPr lang="en-US" dirty="0"/>
              <a:t>”, “1000”) \</a:t>
            </a:r>
          </a:p>
          <a:p>
            <a:pPr lvl="1"/>
            <a:r>
              <a:rPr lang="en-US" dirty="0"/>
              <a:t>.option(“numPartitions”,”10”) \</a:t>
            </a:r>
          </a:p>
          <a:p>
            <a:pPr lvl="1"/>
            <a:r>
              <a:rPr lang="en-US" dirty="0"/>
              <a:t>.option("user", “</a:t>
            </a:r>
            <a:r>
              <a:rPr lang="en-US" dirty="0" err="1"/>
              <a:t>someUser</a:t>
            </a:r>
            <a:r>
              <a:rPr lang="en-US" dirty="0"/>
              <a:t>") \</a:t>
            </a:r>
          </a:p>
          <a:p>
            <a:pPr lvl="1"/>
            <a:r>
              <a:rPr lang="en-US" dirty="0"/>
              <a:t>.option("password", “</a:t>
            </a:r>
            <a:r>
              <a:rPr lang="en-US" dirty="0" err="1"/>
              <a:t>somePassword</a:t>
            </a:r>
            <a:r>
              <a:rPr lang="en-US" dirty="0"/>
              <a:t>") \</a:t>
            </a:r>
          </a:p>
          <a:p>
            <a:pPr lvl="1"/>
            <a:r>
              <a:rPr lang="en-US" dirty="0"/>
              <a:t>.load()</a:t>
            </a:r>
          </a:p>
          <a:p>
            <a:pPr lvl="1"/>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Method</a:t>
            </a:r>
          </a:p>
        </p:txBody>
      </p:sp>
    </p:spTree>
    <p:extLst>
      <p:ext uri="{BB962C8B-B14F-4D97-AF65-F5344CB8AC3E}">
        <p14:creationId xmlns:p14="http://schemas.microsoft.com/office/powerpoint/2010/main" val="31787078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188854" y="641268"/>
            <a:ext cx="12380853" cy="369332"/>
          </a:xfrm>
          <a:prstGeom prst="rect">
            <a:avLst/>
          </a:prstGeom>
        </p:spPr>
        <p:txBody>
          <a:bodyPr wrap="square">
            <a:spAutoFit/>
          </a:bodyPr>
          <a:lstStyle/>
          <a:p>
            <a:pPr lvl="1"/>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a:t>
            </a:r>
            <a:r>
              <a:rPr lang="en-US" sz="4000" dirty="0" err="1"/>
              <a:t>spark.udf</a:t>
            </a:r>
            <a:endParaRPr lang="en-US" sz="4000" dirty="0"/>
          </a:p>
        </p:txBody>
      </p:sp>
      <p:sp>
        <p:nvSpPr>
          <p:cNvPr id="3" name="TextBox 2"/>
          <p:cNvSpPr txBox="1"/>
          <p:nvPr/>
        </p:nvSpPr>
        <p:spPr>
          <a:xfrm>
            <a:off x="714251" y="1010600"/>
            <a:ext cx="9061043" cy="4247317"/>
          </a:xfrm>
          <a:prstGeom prst="rect">
            <a:avLst/>
          </a:prstGeom>
          <a:noFill/>
        </p:spPr>
        <p:txBody>
          <a:bodyPr wrap="square" rtlCol="0">
            <a:spAutoFit/>
          </a:bodyPr>
          <a:lstStyle/>
          <a:p>
            <a:pPr marL="285750" indent="-285750" algn="just">
              <a:buFont typeface="Arial" panose="020B0604020202020204" pitchFamily="34" charset="0"/>
              <a:buChar char="•"/>
            </a:pPr>
            <a:r>
              <a:rPr lang="en-US" dirty="0"/>
              <a:t>UDFs are the User Defined Functions. Spark UDFs are similar to RDBMS User Defined Functions.</a:t>
            </a:r>
          </a:p>
          <a:p>
            <a:pPr marL="285750" indent="-285750" algn="just">
              <a:buFont typeface="Arial" panose="020B0604020202020204" pitchFamily="34" charset="0"/>
              <a:buChar char="•"/>
            </a:pPr>
            <a:r>
              <a:rPr lang="en-US" dirty="0"/>
              <a:t>If there is a need of a function and pyspark build-in features don’t have this function, then you can create a </a:t>
            </a:r>
            <a:r>
              <a:rPr lang="en-US" dirty="0" err="1"/>
              <a:t>udf</a:t>
            </a:r>
            <a:r>
              <a:rPr lang="en-US" dirty="0"/>
              <a:t> and use it is DataFrames and Spark SQLs.</a:t>
            </a:r>
          </a:p>
          <a:p>
            <a:pPr marL="285750" indent="-285750" algn="just">
              <a:buFont typeface="Arial" panose="020B0604020202020204" pitchFamily="34" charset="0"/>
              <a:buChar char="•"/>
            </a:pPr>
            <a:r>
              <a:rPr lang="en-US" dirty="0"/>
              <a:t>UDFs are error-prune and so should be designed carefully. First check if similar function is available in pyspark functions library(</a:t>
            </a:r>
            <a:r>
              <a:rPr lang="en-US" dirty="0" err="1"/>
              <a:t>pyspark.sql.functions</a:t>
            </a:r>
            <a:r>
              <a:rPr lang="en-US" dirty="0"/>
              <a:t>). If not designed properly, we would come across optimization and performance issues.</a:t>
            </a:r>
          </a:p>
          <a:p>
            <a:pPr marL="285750" indent="-285750" algn="just">
              <a:buFont typeface="Arial" panose="020B0604020202020204" pitchFamily="34" charset="0"/>
              <a:buChar char="•"/>
            </a:pPr>
            <a:r>
              <a:rPr lang="en-US" dirty="0"/>
              <a:t>We can use UDFs both in DataFrame and Spark SQL.</a:t>
            </a:r>
          </a:p>
          <a:p>
            <a:pPr algn="just"/>
            <a:r>
              <a:rPr lang="en-US" dirty="0"/>
              <a:t>         1. For Spark SQL, create a python function/</a:t>
            </a:r>
            <a:r>
              <a:rPr lang="en-US" dirty="0" err="1"/>
              <a:t>udf</a:t>
            </a:r>
            <a:r>
              <a:rPr lang="en-US" dirty="0"/>
              <a:t> and register it using </a:t>
            </a:r>
            <a:r>
              <a:rPr lang="en-US" dirty="0" err="1"/>
              <a:t>spark.udf.register</a:t>
            </a:r>
            <a:endParaRPr lang="en-US" dirty="0"/>
          </a:p>
          <a:p>
            <a:pPr algn="just"/>
            <a:r>
              <a:rPr lang="en-US" dirty="0"/>
              <a:t>             method.</a:t>
            </a:r>
          </a:p>
          <a:p>
            <a:pPr algn="just"/>
            <a:r>
              <a:rPr lang="en-US" dirty="0"/>
              <a:t>         2. For DataFrame, create a </a:t>
            </a:r>
            <a:r>
              <a:rPr lang="en-US" dirty="0" err="1"/>
              <a:t>udf</a:t>
            </a:r>
            <a:r>
              <a:rPr lang="en-US" dirty="0"/>
              <a:t> by wrapping under @</a:t>
            </a:r>
            <a:r>
              <a:rPr lang="en-US" dirty="0" err="1"/>
              <a:t>udf</a:t>
            </a:r>
            <a:r>
              <a:rPr lang="en-US" dirty="0"/>
              <a:t> or </a:t>
            </a:r>
            <a:r>
              <a:rPr lang="en-US" dirty="0" err="1"/>
              <a:t>udf</a:t>
            </a:r>
            <a:r>
              <a:rPr lang="en-US" dirty="0"/>
              <a:t>() function.</a:t>
            </a:r>
          </a:p>
          <a:p>
            <a:pPr algn="just"/>
            <a:endParaRPr lang="en-US" dirty="0"/>
          </a:p>
          <a:p>
            <a:pPr algn="just"/>
            <a:endParaRPr lang="en-US" dirty="0"/>
          </a:p>
          <a:p>
            <a:pPr algn="just"/>
            <a:endParaRPr lang="en-US" dirty="0"/>
          </a:p>
          <a:p>
            <a:pPr marL="285750" indent="-285750" algn="just">
              <a:buFont typeface="Arial" panose="020B0604020202020204" pitchFamily="34" charset="0"/>
              <a:buChar char="•"/>
            </a:pPr>
            <a:endParaRPr lang="en-US" dirty="0"/>
          </a:p>
        </p:txBody>
      </p:sp>
    </p:spTree>
    <p:extLst>
      <p:ext uri="{BB962C8B-B14F-4D97-AF65-F5344CB8AC3E}">
        <p14:creationId xmlns:p14="http://schemas.microsoft.com/office/powerpoint/2010/main" val="114862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1337953" y="513562"/>
            <a:ext cx="10430913" cy="6186309"/>
          </a:xfrm>
          <a:prstGeom prst="rect">
            <a:avLst/>
          </a:prstGeom>
        </p:spPr>
        <p:txBody>
          <a:bodyPr wrap="square">
            <a:spAutoFit/>
          </a:bodyPr>
          <a:lstStyle/>
          <a:p>
            <a:r>
              <a:rPr lang="en-US" b="1" dirty="0"/>
              <a:t>Ex – 1 (Create a </a:t>
            </a:r>
            <a:r>
              <a:rPr lang="en-US" b="1" dirty="0" err="1"/>
              <a:t>udf</a:t>
            </a:r>
            <a:r>
              <a:rPr lang="en-US" b="1" dirty="0"/>
              <a:t>, use it in DataFrame and register for spark </a:t>
            </a:r>
            <a:r>
              <a:rPr lang="en-US" b="1" dirty="0" err="1"/>
              <a:t>sql</a:t>
            </a:r>
            <a:r>
              <a:rPr lang="en-US" b="1" dirty="0"/>
              <a:t>)</a:t>
            </a:r>
          </a:p>
          <a:p>
            <a:endParaRPr lang="en-US" dirty="0"/>
          </a:p>
          <a:p>
            <a:r>
              <a:rPr lang="en-US" dirty="0"/>
              <a:t>import string</a:t>
            </a:r>
          </a:p>
          <a:p>
            <a:r>
              <a:rPr lang="en-US" dirty="0"/>
              <a:t>from </a:t>
            </a:r>
            <a:r>
              <a:rPr lang="en-US" dirty="0" err="1"/>
              <a:t>pyspark.sql.functions</a:t>
            </a:r>
            <a:r>
              <a:rPr lang="en-US" dirty="0"/>
              <a:t> import </a:t>
            </a:r>
            <a:r>
              <a:rPr lang="en-US" dirty="0" err="1"/>
              <a:t>udf</a:t>
            </a:r>
            <a:endParaRPr lang="en-US" dirty="0"/>
          </a:p>
          <a:p>
            <a:r>
              <a:rPr lang="en-US" dirty="0"/>
              <a:t>from </a:t>
            </a:r>
            <a:r>
              <a:rPr lang="en-US" dirty="0" err="1"/>
              <a:t>pyspark.sql.types</a:t>
            </a:r>
            <a:r>
              <a:rPr lang="en-US" dirty="0"/>
              <a:t> import </a:t>
            </a:r>
            <a:r>
              <a:rPr lang="en-US" dirty="0" err="1"/>
              <a:t>StringType,IntegerType</a:t>
            </a:r>
            <a:endParaRPr lang="en-US" dirty="0"/>
          </a:p>
          <a:p>
            <a:endParaRPr lang="en-US" dirty="0"/>
          </a:p>
          <a:p>
            <a:r>
              <a:rPr lang="en-US" dirty="0"/>
              <a:t>@</a:t>
            </a:r>
            <a:r>
              <a:rPr lang="en-US" dirty="0" err="1"/>
              <a:t>udf</a:t>
            </a:r>
            <a:r>
              <a:rPr lang="en-US" dirty="0"/>
              <a:t>(</a:t>
            </a:r>
            <a:r>
              <a:rPr lang="en-US" dirty="0" err="1"/>
              <a:t>returnType</a:t>
            </a:r>
            <a:r>
              <a:rPr lang="en-US" dirty="0"/>
              <a:t>=</a:t>
            </a:r>
            <a:r>
              <a:rPr lang="en-US" dirty="0" err="1"/>
              <a:t>StringType</a:t>
            </a:r>
            <a:r>
              <a:rPr lang="en-US" dirty="0"/>
              <a:t>())</a:t>
            </a:r>
          </a:p>
          <a:p>
            <a:r>
              <a:rPr lang="en-US" dirty="0" err="1"/>
              <a:t>def</a:t>
            </a:r>
            <a:r>
              <a:rPr lang="en-US" dirty="0"/>
              <a:t> </a:t>
            </a:r>
            <a:r>
              <a:rPr lang="en-US" dirty="0" err="1"/>
              <a:t>initCap</a:t>
            </a:r>
            <a:r>
              <a:rPr lang="en-US" dirty="0"/>
              <a:t>(</a:t>
            </a:r>
            <a:r>
              <a:rPr lang="en-US" dirty="0" err="1"/>
              <a:t>str</a:t>
            </a:r>
            <a:r>
              <a:rPr lang="en-US" dirty="0"/>
              <a:t>):   </a:t>
            </a:r>
          </a:p>
          <a:p>
            <a:r>
              <a:rPr lang="en-US" dirty="0"/>
              <a:t>    </a:t>
            </a:r>
            <a:r>
              <a:rPr lang="en-US" dirty="0" err="1"/>
              <a:t>finalStr</a:t>
            </a:r>
            <a:r>
              <a:rPr lang="en-US" dirty="0"/>
              <a:t>=""</a:t>
            </a:r>
          </a:p>
          <a:p>
            <a:r>
              <a:rPr lang="en-US" dirty="0"/>
              <a:t>    </a:t>
            </a:r>
            <a:r>
              <a:rPr lang="en-US" dirty="0" err="1"/>
              <a:t>ar</a:t>
            </a:r>
            <a:r>
              <a:rPr lang="en-US" dirty="0"/>
              <a:t> = </a:t>
            </a:r>
            <a:r>
              <a:rPr lang="en-US" dirty="0" err="1"/>
              <a:t>str.split</a:t>
            </a:r>
            <a:r>
              <a:rPr lang="en-US" dirty="0"/>
              <a:t>(" ") </a:t>
            </a:r>
          </a:p>
          <a:p>
            <a:r>
              <a:rPr lang="en-US" dirty="0"/>
              <a:t>    for word in </a:t>
            </a:r>
            <a:r>
              <a:rPr lang="en-US" dirty="0" err="1"/>
              <a:t>ar</a:t>
            </a:r>
            <a:r>
              <a:rPr lang="en-US" dirty="0"/>
              <a:t>:</a:t>
            </a:r>
          </a:p>
          <a:p>
            <a:r>
              <a:rPr lang="en-US" dirty="0"/>
              <a:t>    	</a:t>
            </a:r>
            <a:r>
              <a:rPr lang="en-US" dirty="0" err="1"/>
              <a:t>finalStr</a:t>
            </a:r>
            <a:r>
              <a:rPr lang="en-US" dirty="0"/>
              <a:t>= </a:t>
            </a:r>
            <a:r>
              <a:rPr lang="en-US" dirty="0" err="1"/>
              <a:t>finalStr</a:t>
            </a:r>
            <a:r>
              <a:rPr lang="en-US" dirty="0"/>
              <a:t> + word[0:1].upper() + word[1:len(word)] + " "</a:t>
            </a:r>
          </a:p>
          <a:p>
            <a:r>
              <a:rPr lang="en-US" dirty="0"/>
              <a:t>    return </a:t>
            </a:r>
            <a:r>
              <a:rPr lang="en-US" dirty="0" err="1"/>
              <a:t>string.strip</a:t>
            </a:r>
            <a:r>
              <a:rPr lang="en-US" dirty="0"/>
              <a:t>(</a:t>
            </a:r>
            <a:r>
              <a:rPr lang="en-US" dirty="0" err="1"/>
              <a:t>finalStr</a:t>
            </a:r>
            <a:r>
              <a:rPr lang="en-US" dirty="0"/>
              <a:t>)</a:t>
            </a:r>
          </a:p>
          <a:p>
            <a:endParaRPr lang="en-US" dirty="0"/>
          </a:p>
          <a:p>
            <a:r>
              <a:rPr lang="en-US" b="1" dirty="0"/>
              <a:t>DataFrame:</a:t>
            </a:r>
          </a:p>
          <a:p>
            <a:r>
              <a:rPr lang="en-US" dirty="0" err="1"/>
              <a:t>df.select</a:t>
            </a:r>
            <a:r>
              <a:rPr lang="en-US" dirty="0"/>
              <a:t>(</a:t>
            </a:r>
            <a:r>
              <a:rPr lang="en-US" dirty="0" err="1"/>
              <a:t>df.emp_name</a:t>
            </a:r>
            <a:r>
              <a:rPr lang="en-US" dirty="0"/>
              <a:t>, </a:t>
            </a:r>
            <a:r>
              <a:rPr lang="en-US" sz="2000" dirty="0" err="1"/>
              <a:t>initCap</a:t>
            </a:r>
            <a:r>
              <a:rPr lang="en-US" sz="2000" dirty="0"/>
              <a:t>(</a:t>
            </a:r>
            <a:r>
              <a:rPr lang="en-US" sz="2000" dirty="0" err="1"/>
              <a:t>df.emp_name</a:t>
            </a:r>
            <a:r>
              <a:rPr lang="en-US" dirty="0"/>
              <a:t>)).show()</a:t>
            </a:r>
          </a:p>
          <a:p>
            <a:endParaRPr lang="en-US" dirty="0"/>
          </a:p>
          <a:p>
            <a:r>
              <a:rPr lang="en-US" b="1" dirty="0"/>
              <a:t>Spark </a:t>
            </a:r>
            <a:r>
              <a:rPr lang="en-US" b="1" dirty="0" err="1"/>
              <a:t>Sql</a:t>
            </a:r>
            <a:r>
              <a:rPr lang="en-US" b="1" dirty="0"/>
              <a:t>:</a:t>
            </a:r>
          </a:p>
          <a:p>
            <a:r>
              <a:rPr lang="en-US" dirty="0" err="1"/>
              <a:t>spark.udf.register</a:t>
            </a:r>
            <a:r>
              <a:rPr lang="en-US" dirty="0"/>
              <a:t>("initcap1", </a:t>
            </a:r>
            <a:r>
              <a:rPr lang="en-US" dirty="0" err="1"/>
              <a:t>initCap</a:t>
            </a:r>
            <a:r>
              <a:rPr lang="en-US" dirty="0"/>
              <a:t>)</a:t>
            </a:r>
          </a:p>
          <a:p>
            <a:r>
              <a:rPr lang="en-US" dirty="0" err="1"/>
              <a:t>spark.sql</a:t>
            </a:r>
            <a:r>
              <a:rPr lang="en-US" dirty="0"/>
              <a:t>(""" select </a:t>
            </a:r>
            <a:r>
              <a:rPr lang="en-US" dirty="0" err="1"/>
              <a:t>emp_name</a:t>
            </a:r>
            <a:r>
              <a:rPr lang="en-US" dirty="0"/>
              <a:t>, initcap1(</a:t>
            </a:r>
            <a:r>
              <a:rPr lang="en-US" dirty="0" err="1"/>
              <a:t>emp_name</a:t>
            </a:r>
            <a:r>
              <a:rPr lang="en-US" dirty="0"/>
              <a:t>) from </a:t>
            </a:r>
            <a:r>
              <a:rPr lang="en-US" dirty="0" err="1"/>
              <a:t>default.emp</a:t>
            </a:r>
            <a:r>
              <a:rPr lang="en-US" dirty="0"/>
              <a:t> """).show()</a:t>
            </a:r>
          </a:p>
          <a:p>
            <a:endParaRPr lang="en-US" dirty="0"/>
          </a:p>
          <a:p>
            <a:r>
              <a:rPr lang="en-US" dirty="0"/>
              <a:t>	</a:t>
            </a:r>
          </a:p>
        </p:txBody>
      </p:sp>
    </p:spTree>
    <p:extLst>
      <p:ext uri="{BB962C8B-B14F-4D97-AF65-F5344CB8AC3E}">
        <p14:creationId xmlns:p14="http://schemas.microsoft.com/office/powerpoint/2010/main" val="10500988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1088571" y="869821"/>
            <a:ext cx="8174181" cy="3416320"/>
          </a:xfrm>
          <a:prstGeom prst="rect">
            <a:avLst/>
          </a:prstGeom>
        </p:spPr>
        <p:txBody>
          <a:bodyPr wrap="square">
            <a:spAutoFit/>
          </a:bodyPr>
          <a:lstStyle/>
          <a:p>
            <a:r>
              <a:rPr lang="en-US" b="1" dirty="0"/>
              <a:t>Ex-2: (Using Python Function and Register in Spark </a:t>
            </a:r>
            <a:r>
              <a:rPr lang="en-US" b="1" dirty="0" err="1"/>
              <a:t>sql</a:t>
            </a:r>
            <a:r>
              <a:rPr lang="en-US" b="1" dirty="0"/>
              <a:t>)</a:t>
            </a:r>
          </a:p>
          <a:p>
            <a:endParaRPr lang="en-US" dirty="0"/>
          </a:p>
          <a:p>
            <a:r>
              <a:rPr lang="en-US" dirty="0" err="1"/>
              <a:t>def</a:t>
            </a:r>
            <a:r>
              <a:rPr lang="en-US" dirty="0"/>
              <a:t> </a:t>
            </a:r>
            <a:r>
              <a:rPr lang="en-US" dirty="0" err="1"/>
              <a:t>convertCap</a:t>
            </a:r>
            <a:r>
              <a:rPr lang="en-US" dirty="0"/>
              <a:t>(</a:t>
            </a:r>
            <a:r>
              <a:rPr lang="en-US" dirty="0" err="1"/>
              <a:t>str</a:t>
            </a:r>
            <a:r>
              <a:rPr lang="en-US" dirty="0"/>
              <a:t>):</a:t>
            </a:r>
          </a:p>
          <a:p>
            <a:r>
              <a:rPr lang="en-US" dirty="0"/>
              <a:t>    </a:t>
            </a:r>
            <a:r>
              <a:rPr lang="en-US" dirty="0" err="1"/>
              <a:t>finalStr</a:t>
            </a:r>
            <a:r>
              <a:rPr lang="en-US" dirty="0"/>
              <a:t>=""</a:t>
            </a:r>
          </a:p>
          <a:p>
            <a:r>
              <a:rPr lang="en-US" dirty="0"/>
              <a:t>    </a:t>
            </a:r>
            <a:r>
              <a:rPr lang="en-US" dirty="0" err="1"/>
              <a:t>ar</a:t>
            </a:r>
            <a:r>
              <a:rPr lang="en-US" dirty="0"/>
              <a:t> = </a:t>
            </a:r>
            <a:r>
              <a:rPr lang="en-US" dirty="0" err="1"/>
              <a:t>str.split</a:t>
            </a:r>
            <a:r>
              <a:rPr lang="en-US" dirty="0"/>
              <a:t>(" ")</a:t>
            </a:r>
          </a:p>
          <a:p>
            <a:r>
              <a:rPr lang="en-US" dirty="0"/>
              <a:t>    for word in </a:t>
            </a:r>
            <a:r>
              <a:rPr lang="en-US" dirty="0" err="1"/>
              <a:t>ar</a:t>
            </a:r>
            <a:r>
              <a:rPr lang="en-US" dirty="0"/>
              <a:t>:</a:t>
            </a:r>
          </a:p>
          <a:p>
            <a:r>
              <a:rPr lang="en-US" dirty="0"/>
              <a:t>       </a:t>
            </a:r>
            <a:r>
              <a:rPr lang="en-US" dirty="0" err="1"/>
              <a:t>finalStr</a:t>
            </a:r>
            <a:r>
              <a:rPr lang="en-US" dirty="0"/>
              <a:t>= </a:t>
            </a:r>
            <a:r>
              <a:rPr lang="en-US" dirty="0" err="1"/>
              <a:t>finalStr</a:t>
            </a:r>
            <a:r>
              <a:rPr lang="en-US" dirty="0"/>
              <a:t> + word(0:1).upper() + word(1:len(word)) + " "</a:t>
            </a:r>
          </a:p>
          <a:p>
            <a:r>
              <a:rPr lang="en-US" dirty="0"/>
              <a:t>    return </a:t>
            </a:r>
            <a:r>
              <a:rPr lang="en-US" dirty="0" err="1"/>
              <a:t>string.strip</a:t>
            </a:r>
            <a:r>
              <a:rPr lang="en-US" dirty="0"/>
              <a:t>(</a:t>
            </a:r>
            <a:r>
              <a:rPr lang="en-US" dirty="0" err="1"/>
              <a:t>finalStr</a:t>
            </a:r>
            <a:r>
              <a:rPr lang="en-US" dirty="0"/>
              <a:t>)</a:t>
            </a:r>
          </a:p>
          <a:p>
            <a:endParaRPr lang="en-US" dirty="0"/>
          </a:p>
          <a:p>
            <a:r>
              <a:rPr lang="en-US" b="1" dirty="0"/>
              <a:t>Spark </a:t>
            </a:r>
            <a:r>
              <a:rPr lang="en-US" b="1" dirty="0" err="1"/>
              <a:t>Sql</a:t>
            </a:r>
            <a:r>
              <a:rPr lang="en-US" b="1" dirty="0"/>
              <a:t>:</a:t>
            </a:r>
          </a:p>
          <a:p>
            <a:r>
              <a:rPr lang="en-US" dirty="0" err="1"/>
              <a:t>spark.udf.register</a:t>
            </a:r>
            <a:r>
              <a:rPr lang="en-US" dirty="0"/>
              <a:t>(" </a:t>
            </a:r>
            <a:r>
              <a:rPr lang="en-US" dirty="0" err="1"/>
              <a:t>initcap</a:t>
            </a:r>
            <a:r>
              <a:rPr lang="en-US" dirty="0"/>
              <a:t> ", </a:t>
            </a:r>
            <a:r>
              <a:rPr lang="en-US" dirty="0" err="1"/>
              <a:t>convertCap</a:t>
            </a:r>
            <a:r>
              <a:rPr lang="en-US" dirty="0"/>
              <a:t>)</a:t>
            </a:r>
          </a:p>
          <a:p>
            <a:r>
              <a:rPr lang="en-US" dirty="0" err="1"/>
              <a:t>Spark.sql</a:t>
            </a:r>
            <a:r>
              <a:rPr lang="en-US" dirty="0"/>
              <a:t>(" " " select </a:t>
            </a:r>
            <a:r>
              <a:rPr lang="en-US" dirty="0" err="1"/>
              <a:t>emp_name,initcap</a:t>
            </a:r>
            <a:r>
              <a:rPr lang="en-US" dirty="0"/>
              <a:t>(</a:t>
            </a:r>
            <a:r>
              <a:rPr lang="en-US" dirty="0" err="1"/>
              <a:t>emp_name</a:t>
            </a:r>
            <a:r>
              <a:rPr lang="en-US" dirty="0"/>
              <a:t>) from </a:t>
            </a:r>
            <a:r>
              <a:rPr lang="en-US" dirty="0" err="1"/>
              <a:t>default.emp</a:t>
            </a:r>
            <a:r>
              <a:rPr lang="en-US" dirty="0"/>
              <a:t> " " ")</a:t>
            </a:r>
          </a:p>
        </p:txBody>
      </p:sp>
    </p:spTree>
    <p:extLst>
      <p:ext uri="{BB962C8B-B14F-4D97-AF65-F5344CB8AC3E}">
        <p14:creationId xmlns:p14="http://schemas.microsoft.com/office/powerpoint/2010/main" val="196142787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1029195" y="1362394"/>
            <a:ext cx="8174181" cy="2585323"/>
          </a:xfrm>
          <a:prstGeom prst="rect">
            <a:avLst/>
          </a:prstGeom>
        </p:spPr>
        <p:txBody>
          <a:bodyPr wrap="square">
            <a:spAutoFit/>
          </a:bodyPr>
          <a:lstStyle/>
          <a:p>
            <a:r>
              <a:rPr lang="en-US" b="1" dirty="0"/>
              <a:t>Ex-3: (Using Python Lambda Function and Use it in Spark </a:t>
            </a:r>
            <a:r>
              <a:rPr lang="en-US" b="1" dirty="0" err="1"/>
              <a:t>Sql</a:t>
            </a:r>
            <a:r>
              <a:rPr lang="en-US" b="1" dirty="0"/>
              <a:t>)</a:t>
            </a:r>
          </a:p>
          <a:p>
            <a:endParaRPr lang="en-US" dirty="0"/>
          </a:p>
          <a:p>
            <a:r>
              <a:rPr lang="en-US" dirty="0"/>
              <a:t>from </a:t>
            </a:r>
            <a:r>
              <a:rPr lang="en-US" dirty="0" err="1"/>
              <a:t>pyspark.sql.types</a:t>
            </a:r>
            <a:r>
              <a:rPr lang="en-US" dirty="0"/>
              <a:t> import </a:t>
            </a:r>
            <a:r>
              <a:rPr lang="en-US" dirty="0" err="1"/>
              <a:t>IntegerType</a:t>
            </a:r>
            <a:endParaRPr lang="en-US" dirty="0"/>
          </a:p>
          <a:p>
            <a:r>
              <a:rPr lang="en-US" dirty="0"/>
              <a:t>from </a:t>
            </a:r>
            <a:r>
              <a:rPr lang="en-US" dirty="0" err="1"/>
              <a:t>pyspark.sql.functions</a:t>
            </a:r>
            <a:r>
              <a:rPr lang="en-US" dirty="0"/>
              <a:t> import </a:t>
            </a:r>
            <a:r>
              <a:rPr lang="en-US" dirty="0" err="1"/>
              <a:t>udf</a:t>
            </a:r>
            <a:endParaRPr lang="en-US" dirty="0"/>
          </a:p>
          <a:p>
            <a:r>
              <a:rPr lang="en-US" dirty="0" err="1"/>
              <a:t>slen</a:t>
            </a:r>
            <a:r>
              <a:rPr lang="en-US" dirty="0"/>
              <a:t> = </a:t>
            </a:r>
            <a:r>
              <a:rPr lang="en-US" dirty="0" err="1"/>
              <a:t>udf</a:t>
            </a:r>
            <a:r>
              <a:rPr lang="en-US" dirty="0"/>
              <a:t>(lambda s: </a:t>
            </a:r>
            <a:r>
              <a:rPr lang="en-US" dirty="0" err="1"/>
              <a:t>len</a:t>
            </a:r>
            <a:r>
              <a:rPr lang="en-US" dirty="0"/>
              <a:t>(s), </a:t>
            </a:r>
            <a:r>
              <a:rPr lang="en-US" dirty="0" err="1"/>
              <a:t>IntegerType</a:t>
            </a:r>
            <a:r>
              <a:rPr lang="en-US" dirty="0"/>
              <a:t>())</a:t>
            </a:r>
          </a:p>
          <a:p>
            <a:r>
              <a:rPr lang="en-US" dirty="0" err="1"/>
              <a:t>spark.udf.register</a:t>
            </a:r>
            <a:r>
              <a:rPr lang="en-US" dirty="0"/>
              <a:t>("</a:t>
            </a:r>
            <a:r>
              <a:rPr lang="en-US" dirty="0" err="1"/>
              <a:t>slen</a:t>
            </a:r>
            <a:r>
              <a:rPr lang="en-US" dirty="0"/>
              <a:t>", </a:t>
            </a:r>
            <a:r>
              <a:rPr lang="en-US" dirty="0" err="1"/>
              <a:t>slen</a:t>
            </a:r>
            <a:r>
              <a:rPr lang="en-US" dirty="0"/>
              <a:t>)</a:t>
            </a:r>
          </a:p>
          <a:p>
            <a:r>
              <a:rPr lang="en-US" dirty="0" err="1"/>
              <a:t>spark.sql</a:t>
            </a:r>
            <a:r>
              <a:rPr lang="en-US" dirty="0"/>
              <a:t>("SELECT </a:t>
            </a:r>
            <a:r>
              <a:rPr lang="en-US" dirty="0" err="1"/>
              <a:t>slen</a:t>
            </a:r>
            <a:r>
              <a:rPr lang="en-US" dirty="0"/>
              <a:t>('test')").collect()</a:t>
            </a:r>
          </a:p>
          <a:p>
            <a:endParaRPr lang="en-US" dirty="0"/>
          </a:p>
          <a:p>
            <a:endParaRPr lang="en-US" dirty="0"/>
          </a:p>
        </p:txBody>
      </p:sp>
    </p:spTree>
    <p:extLst>
      <p:ext uri="{BB962C8B-B14F-4D97-AF65-F5344CB8AC3E}">
        <p14:creationId xmlns:p14="http://schemas.microsoft.com/office/powerpoint/2010/main" val="22249940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a:t>
            </a:r>
            <a:r>
              <a:rPr lang="en-US" sz="4000" dirty="0" err="1"/>
              <a:t>newSession</a:t>
            </a:r>
            <a:r>
              <a:rPr lang="en-US" sz="4000" dirty="0"/>
              <a:t>()</a:t>
            </a:r>
          </a:p>
        </p:txBody>
      </p:sp>
      <p:sp>
        <p:nvSpPr>
          <p:cNvPr id="3" name="TextBox 2"/>
          <p:cNvSpPr txBox="1"/>
          <p:nvPr/>
        </p:nvSpPr>
        <p:spPr>
          <a:xfrm>
            <a:off x="526524" y="716063"/>
            <a:ext cx="10546456" cy="5955476"/>
          </a:xfrm>
          <a:prstGeom prst="rect">
            <a:avLst/>
          </a:prstGeom>
          <a:noFill/>
        </p:spPr>
        <p:txBody>
          <a:bodyPr wrap="square" rtlCol="0">
            <a:spAutoFit/>
          </a:bodyPr>
          <a:lstStyle/>
          <a:p>
            <a:r>
              <a:rPr lang="en-US" b="1" dirty="0" err="1"/>
              <a:t>spark.newSession</a:t>
            </a:r>
            <a:r>
              <a:rPr lang="en-US" b="1" dirty="0"/>
              <a:t>():  </a:t>
            </a:r>
          </a:p>
          <a:p>
            <a:pPr marL="285750" indent="-285750">
              <a:buFont typeface="Arial" panose="020B0604020202020204" pitchFamily="34" charset="0"/>
              <a:buChar char="•"/>
            </a:pPr>
            <a:r>
              <a:rPr lang="en-US" dirty="0"/>
              <a:t> Returns a new SparkSession as new session, that has separate </a:t>
            </a:r>
            <a:r>
              <a:rPr lang="en-US" dirty="0" err="1"/>
              <a:t>SQLConf</a:t>
            </a:r>
            <a:r>
              <a:rPr lang="en-US" dirty="0"/>
              <a:t>, registered temporary views and UDFs, but shared SparkContext and table cache.</a:t>
            </a:r>
          </a:p>
          <a:p>
            <a:pPr marL="285750" indent="-285750">
              <a:buFont typeface="Arial" panose="020B0604020202020204" pitchFamily="34" charset="0"/>
              <a:buChar char="•"/>
            </a:pPr>
            <a:r>
              <a:rPr lang="en-US" dirty="0"/>
              <a:t>Ex- The registered </a:t>
            </a:r>
            <a:r>
              <a:rPr lang="en-US" dirty="0" err="1"/>
              <a:t>udfs</a:t>
            </a:r>
            <a:r>
              <a:rPr lang="en-US" dirty="0"/>
              <a:t> will not be visible to the new session.</a:t>
            </a:r>
          </a:p>
          <a:p>
            <a:endParaRPr lang="en-US" dirty="0"/>
          </a:p>
          <a:p>
            <a:r>
              <a:rPr lang="en-US" b="1" dirty="0"/>
              <a:t>Ex- 1 (Using </a:t>
            </a:r>
            <a:r>
              <a:rPr lang="en-US" b="1" dirty="0" err="1"/>
              <a:t>udf</a:t>
            </a:r>
            <a:r>
              <a:rPr lang="en-US" b="1" dirty="0"/>
              <a:t>) </a:t>
            </a:r>
            <a:r>
              <a:rPr lang="en-US" b="1" dirty="0">
                <a:sym typeface="Wingdings" panose="05000000000000000000" pitchFamily="2" charset="2"/>
              </a:rPr>
              <a:t> Different SparkContext</a:t>
            </a:r>
            <a:endParaRPr lang="en-US" b="1" dirty="0"/>
          </a:p>
          <a:p>
            <a:r>
              <a:rPr lang="en-US" sz="1500" dirty="0" err="1"/>
              <a:t>new_spark</a:t>
            </a:r>
            <a:r>
              <a:rPr lang="en-US" sz="1500" dirty="0"/>
              <a:t> = </a:t>
            </a:r>
            <a:r>
              <a:rPr lang="en-US" sz="1500" dirty="0" err="1"/>
              <a:t>spark.newSession</a:t>
            </a:r>
            <a:r>
              <a:rPr lang="en-US" sz="1500" dirty="0"/>
              <a:t>()</a:t>
            </a:r>
          </a:p>
          <a:p>
            <a:endParaRPr lang="en-US" dirty="0"/>
          </a:p>
          <a:p>
            <a:r>
              <a:rPr lang="en-US" sz="1500" dirty="0"/>
              <a:t>import string</a:t>
            </a:r>
          </a:p>
          <a:p>
            <a:r>
              <a:rPr lang="en-US" sz="1500" dirty="0"/>
              <a:t>from </a:t>
            </a:r>
            <a:r>
              <a:rPr lang="en-US" sz="1500" dirty="0" err="1"/>
              <a:t>pyspark.sql.functions</a:t>
            </a:r>
            <a:r>
              <a:rPr lang="en-US" sz="1500" dirty="0"/>
              <a:t> import </a:t>
            </a:r>
            <a:r>
              <a:rPr lang="en-US" sz="1500" dirty="0" err="1"/>
              <a:t>udf</a:t>
            </a:r>
            <a:endParaRPr lang="en-US" sz="1500" dirty="0"/>
          </a:p>
          <a:p>
            <a:r>
              <a:rPr lang="en-US" sz="1500" dirty="0"/>
              <a:t>from </a:t>
            </a:r>
            <a:r>
              <a:rPr lang="en-US" sz="1500" dirty="0" err="1"/>
              <a:t>pyspark.sql.types</a:t>
            </a:r>
            <a:r>
              <a:rPr lang="en-US" sz="1500" dirty="0"/>
              <a:t> import </a:t>
            </a:r>
            <a:r>
              <a:rPr lang="en-US" sz="1500" dirty="0" err="1"/>
              <a:t>StringType,IntegerType</a:t>
            </a:r>
            <a:endParaRPr lang="en-US" sz="1500" dirty="0"/>
          </a:p>
          <a:p>
            <a:endParaRPr lang="en-US" sz="1500" dirty="0"/>
          </a:p>
          <a:p>
            <a:r>
              <a:rPr lang="en-US" sz="1500" dirty="0"/>
              <a:t>@</a:t>
            </a:r>
            <a:r>
              <a:rPr lang="en-US" sz="1500" dirty="0" err="1"/>
              <a:t>udf</a:t>
            </a:r>
            <a:r>
              <a:rPr lang="en-US" sz="1500" dirty="0"/>
              <a:t>(</a:t>
            </a:r>
            <a:r>
              <a:rPr lang="en-US" sz="1500" dirty="0" err="1"/>
              <a:t>returnType</a:t>
            </a:r>
            <a:r>
              <a:rPr lang="en-US" sz="1500" dirty="0"/>
              <a:t>=</a:t>
            </a:r>
            <a:r>
              <a:rPr lang="en-US" sz="1500" dirty="0" err="1"/>
              <a:t>StringType</a:t>
            </a:r>
            <a:r>
              <a:rPr lang="en-US" sz="1500" dirty="0"/>
              <a:t>())</a:t>
            </a:r>
          </a:p>
          <a:p>
            <a:r>
              <a:rPr lang="en-US" sz="1500" dirty="0" err="1"/>
              <a:t>def</a:t>
            </a:r>
            <a:r>
              <a:rPr lang="en-US" sz="1500" dirty="0"/>
              <a:t> </a:t>
            </a:r>
            <a:r>
              <a:rPr lang="en-US" sz="1500" dirty="0" err="1"/>
              <a:t>initCap</a:t>
            </a:r>
            <a:r>
              <a:rPr lang="en-US" sz="1500" dirty="0"/>
              <a:t>(</a:t>
            </a:r>
            <a:r>
              <a:rPr lang="en-US" sz="1500" dirty="0" err="1"/>
              <a:t>str</a:t>
            </a:r>
            <a:r>
              <a:rPr lang="en-US" sz="1500" dirty="0"/>
              <a:t>):   </a:t>
            </a:r>
          </a:p>
          <a:p>
            <a:r>
              <a:rPr lang="en-US" sz="1500" dirty="0"/>
              <a:t>    </a:t>
            </a:r>
            <a:r>
              <a:rPr lang="en-US" sz="1500" dirty="0" err="1"/>
              <a:t>finalStr</a:t>
            </a:r>
            <a:r>
              <a:rPr lang="en-US" sz="1500" dirty="0"/>
              <a:t>=""</a:t>
            </a:r>
          </a:p>
          <a:p>
            <a:r>
              <a:rPr lang="en-US" sz="1500" dirty="0"/>
              <a:t>    </a:t>
            </a:r>
            <a:r>
              <a:rPr lang="en-US" sz="1500" dirty="0" err="1"/>
              <a:t>ar</a:t>
            </a:r>
            <a:r>
              <a:rPr lang="en-US" sz="1500" dirty="0"/>
              <a:t> = </a:t>
            </a:r>
            <a:r>
              <a:rPr lang="en-US" sz="1500" dirty="0" err="1"/>
              <a:t>str.split</a:t>
            </a:r>
            <a:r>
              <a:rPr lang="en-US" sz="1500" dirty="0"/>
              <a:t>(" ") </a:t>
            </a:r>
          </a:p>
          <a:p>
            <a:r>
              <a:rPr lang="en-US" sz="1500" dirty="0"/>
              <a:t>    for word in </a:t>
            </a:r>
            <a:r>
              <a:rPr lang="en-US" sz="1500" dirty="0" err="1"/>
              <a:t>ar</a:t>
            </a:r>
            <a:r>
              <a:rPr lang="en-US" sz="1500" dirty="0"/>
              <a:t>:</a:t>
            </a:r>
          </a:p>
          <a:p>
            <a:r>
              <a:rPr lang="en-US" sz="1500" dirty="0"/>
              <a:t>       </a:t>
            </a:r>
            <a:r>
              <a:rPr lang="en-US" sz="1500" dirty="0" err="1"/>
              <a:t>finalStr</a:t>
            </a:r>
            <a:r>
              <a:rPr lang="en-US" sz="1500" dirty="0"/>
              <a:t>= </a:t>
            </a:r>
            <a:r>
              <a:rPr lang="en-US" sz="1500" dirty="0" err="1"/>
              <a:t>finalStr</a:t>
            </a:r>
            <a:r>
              <a:rPr lang="en-US" sz="1500" dirty="0"/>
              <a:t> + word(0:1).upper() + word(1:len(word)) + " "</a:t>
            </a:r>
          </a:p>
          <a:p>
            <a:r>
              <a:rPr lang="en-US" sz="1500" dirty="0"/>
              <a:t>    return </a:t>
            </a:r>
            <a:r>
              <a:rPr lang="en-US" sz="1500" dirty="0" err="1"/>
              <a:t>string.strip</a:t>
            </a:r>
            <a:r>
              <a:rPr lang="en-US" sz="1500" dirty="0"/>
              <a:t>(</a:t>
            </a:r>
            <a:r>
              <a:rPr lang="en-US" sz="1500" dirty="0" err="1"/>
              <a:t>finalStr</a:t>
            </a:r>
            <a:r>
              <a:rPr lang="en-US" sz="1500" dirty="0"/>
              <a:t>)</a:t>
            </a:r>
          </a:p>
          <a:p>
            <a:endParaRPr lang="en-US" sz="1500" dirty="0"/>
          </a:p>
          <a:p>
            <a:r>
              <a:rPr lang="en-US" sz="1500" dirty="0" err="1"/>
              <a:t>spark.udf.register</a:t>
            </a:r>
            <a:r>
              <a:rPr lang="en-US" sz="1500" dirty="0"/>
              <a:t>("initcap1", </a:t>
            </a:r>
            <a:r>
              <a:rPr lang="en-US" sz="1500" dirty="0" err="1"/>
              <a:t>initCap</a:t>
            </a:r>
            <a:r>
              <a:rPr lang="en-US" sz="1500" dirty="0"/>
              <a:t>)</a:t>
            </a:r>
          </a:p>
          <a:p>
            <a:r>
              <a:rPr lang="en-US" sz="1500" dirty="0" err="1"/>
              <a:t>spark.sql</a:t>
            </a:r>
            <a:r>
              <a:rPr lang="en-US" sz="1500" dirty="0"/>
              <a:t>(""" select </a:t>
            </a:r>
            <a:r>
              <a:rPr lang="en-US" sz="1500" dirty="0" err="1"/>
              <a:t>emp_name</a:t>
            </a:r>
            <a:r>
              <a:rPr lang="en-US" sz="1500" dirty="0"/>
              <a:t>, initcap1(</a:t>
            </a:r>
            <a:r>
              <a:rPr lang="en-US" sz="1500" dirty="0" err="1"/>
              <a:t>emp_name</a:t>
            </a:r>
            <a:r>
              <a:rPr lang="en-US" sz="1500" dirty="0"/>
              <a:t>) from </a:t>
            </a:r>
            <a:r>
              <a:rPr lang="en-US" sz="1500" dirty="0" err="1"/>
              <a:t>default.emp</a:t>
            </a:r>
            <a:r>
              <a:rPr lang="en-US" sz="1500" dirty="0"/>
              <a:t> """).show()</a:t>
            </a:r>
          </a:p>
          <a:p>
            <a:endParaRPr lang="en-US" sz="1500" dirty="0"/>
          </a:p>
          <a:p>
            <a:r>
              <a:rPr lang="en-US" sz="1500" dirty="0" err="1"/>
              <a:t>spark.sql</a:t>
            </a:r>
            <a:r>
              <a:rPr lang="en-US" sz="1500" dirty="0"/>
              <a:t>(""" select </a:t>
            </a:r>
            <a:r>
              <a:rPr lang="en-US" sz="1500" dirty="0" err="1"/>
              <a:t>emp_name</a:t>
            </a:r>
            <a:r>
              <a:rPr lang="en-US" sz="1500" dirty="0"/>
              <a:t>, initcap1(</a:t>
            </a:r>
            <a:r>
              <a:rPr lang="en-US" sz="1500" dirty="0" err="1"/>
              <a:t>emp_name</a:t>
            </a:r>
            <a:r>
              <a:rPr lang="en-US" sz="1500" dirty="0"/>
              <a:t>) from </a:t>
            </a:r>
            <a:r>
              <a:rPr lang="en-US" sz="1500" dirty="0" err="1"/>
              <a:t>default.emp</a:t>
            </a:r>
            <a:r>
              <a:rPr lang="en-US" sz="1500" dirty="0"/>
              <a:t> """).show()</a:t>
            </a:r>
          </a:p>
        </p:txBody>
      </p:sp>
    </p:spTree>
    <p:extLst>
      <p:ext uri="{BB962C8B-B14F-4D97-AF65-F5344CB8AC3E}">
        <p14:creationId xmlns:p14="http://schemas.microsoft.com/office/powerpoint/2010/main" val="33007919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6" name="Rectangle 5"/>
          <p:cNvSpPr/>
          <p:nvPr/>
        </p:nvSpPr>
        <p:spPr>
          <a:xfrm>
            <a:off x="1075165" y="577563"/>
            <a:ext cx="6293823" cy="2585323"/>
          </a:xfrm>
          <a:prstGeom prst="rect">
            <a:avLst/>
          </a:prstGeom>
        </p:spPr>
        <p:txBody>
          <a:bodyPr wrap="square">
            <a:spAutoFit/>
          </a:bodyPr>
          <a:lstStyle/>
          <a:p>
            <a:r>
              <a:rPr lang="en-US" b="1" dirty="0"/>
              <a:t>Ex-2: (Using Table data) </a:t>
            </a:r>
            <a:r>
              <a:rPr lang="en-US" b="1" dirty="0">
                <a:sym typeface="Wingdings" panose="05000000000000000000" pitchFamily="2" charset="2"/>
              </a:rPr>
              <a:t> Shared SparkContext</a:t>
            </a:r>
            <a:endParaRPr lang="en-US" b="1" dirty="0"/>
          </a:p>
          <a:p>
            <a:r>
              <a:rPr lang="en-US" dirty="0" err="1"/>
              <a:t>new_spark</a:t>
            </a:r>
            <a:r>
              <a:rPr lang="en-US" dirty="0"/>
              <a:t> = </a:t>
            </a:r>
            <a:r>
              <a:rPr lang="en-US" dirty="0" err="1"/>
              <a:t>spark.newSession</a:t>
            </a:r>
            <a:r>
              <a:rPr lang="en-US" dirty="0"/>
              <a:t>()</a:t>
            </a:r>
          </a:p>
          <a:p>
            <a:endParaRPr lang="en-US" dirty="0"/>
          </a:p>
          <a:p>
            <a:r>
              <a:rPr lang="en-US" dirty="0" err="1"/>
              <a:t>spark.sql</a:t>
            </a:r>
            <a:r>
              <a:rPr lang="en-US" dirty="0"/>
              <a:t> (""" create table student(name </a:t>
            </a:r>
            <a:r>
              <a:rPr lang="en-US" dirty="0" err="1"/>
              <a:t>int</a:t>
            </a:r>
            <a:r>
              <a:rPr lang="en-US" dirty="0"/>
              <a:t>) """);</a:t>
            </a:r>
          </a:p>
          <a:p>
            <a:r>
              <a:rPr lang="en-US" dirty="0" err="1"/>
              <a:t>spark.sql</a:t>
            </a:r>
            <a:r>
              <a:rPr lang="en-US" dirty="0"/>
              <a:t> (""" insert into student values (1) """);</a:t>
            </a:r>
          </a:p>
          <a:p>
            <a:endParaRPr lang="en-US" dirty="0"/>
          </a:p>
          <a:p>
            <a:r>
              <a:rPr lang="en-US" dirty="0" err="1"/>
              <a:t>spark.sql</a:t>
            </a:r>
            <a:r>
              <a:rPr lang="en-US" dirty="0"/>
              <a:t> (""" select count(*) from student """).show()</a:t>
            </a:r>
          </a:p>
          <a:p>
            <a:r>
              <a:rPr lang="en-US" dirty="0" err="1"/>
              <a:t>new_spark.sql</a:t>
            </a:r>
            <a:r>
              <a:rPr lang="en-US" dirty="0"/>
              <a:t> (""" select count(*) from student """).show()</a:t>
            </a:r>
          </a:p>
          <a:p>
            <a:endParaRPr lang="en-US" dirty="0"/>
          </a:p>
        </p:txBody>
      </p:sp>
    </p:spTree>
    <p:extLst>
      <p:ext uri="{BB962C8B-B14F-4D97-AF65-F5344CB8AC3E}">
        <p14:creationId xmlns:p14="http://schemas.microsoft.com/office/powerpoint/2010/main" val="388223676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stop()</a:t>
            </a:r>
          </a:p>
        </p:txBody>
      </p:sp>
      <p:sp>
        <p:nvSpPr>
          <p:cNvPr id="3" name="TextBox 2"/>
          <p:cNvSpPr txBox="1"/>
          <p:nvPr/>
        </p:nvSpPr>
        <p:spPr>
          <a:xfrm>
            <a:off x="612651" y="900729"/>
            <a:ext cx="10546456" cy="369332"/>
          </a:xfrm>
          <a:prstGeom prst="rect">
            <a:avLst/>
          </a:prstGeom>
          <a:noFill/>
        </p:spPr>
        <p:txBody>
          <a:bodyPr wrap="square" rtlCol="0">
            <a:spAutoFit/>
          </a:bodyPr>
          <a:lstStyle/>
          <a:p>
            <a:r>
              <a:rPr lang="en-US" b="1" dirty="0" err="1"/>
              <a:t>spark.stop</a:t>
            </a:r>
            <a:r>
              <a:rPr lang="en-US" b="1" dirty="0"/>
              <a:t>(): </a:t>
            </a:r>
            <a:r>
              <a:rPr lang="en-US" dirty="0"/>
              <a:t>To stop the underlying spark context.</a:t>
            </a:r>
          </a:p>
        </p:txBody>
      </p:sp>
    </p:spTree>
    <p:extLst>
      <p:ext uri="{BB962C8B-B14F-4D97-AF65-F5344CB8AC3E}">
        <p14:creationId xmlns:p14="http://schemas.microsoft.com/office/powerpoint/2010/main" val="3518242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7" y="1713278"/>
            <a:ext cx="6923427" cy="1919607"/>
          </a:xfrm>
        </p:spPr>
        <p:style>
          <a:lnRef idx="1">
            <a:schemeClr val="accent5"/>
          </a:lnRef>
          <a:fillRef idx="3">
            <a:schemeClr val="accent5"/>
          </a:fillRef>
          <a:effectRef idx="2">
            <a:schemeClr val="accent5"/>
          </a:effectRef>
          <a:fontRef idx="minor">
            <a:schemeClr val="lt1"/>
          </a:fontRef>
        </p:style>
        <p:txBody>
          <a:bodyPr/>
          <a:lstStyle/>
          <a:p>
            <a:pPr algn="ctr"/>
            <a:r>
              <a:rPr lang="en-US" dirty="0"/>
              <a:t>Spark Session : Spark Object &amp; spark-submit</a:t>
            </a:r>
          </a:p>
        </p:txBody>
      </p:sp>
    </p:spTree>
    <p:extLst>
      <p:ext uri="{BB962C8B-B14F-4D97-AF65-F5344CB8AC3E}">
        <p14:creationId xmlns:p14="http://schemas.microsoft.com/office/powerpoint/2010/main" val="37150608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9274206" cy="1200329"/>
          </a:xfrm>
          <a:prstGeom prst="rect">
            <a:avLst/>
          </a:prstGeom>
          <a:noFill/>
        </p:spPr>
        <p:txBody>
          <a:bodyPr wrap="none" rtlCol="0">
            <a:spAutoFit/>
          </a:bodyPr>
          <a:lstStyle/>
          <a:p>
            <a:pPr marL="285750" indent="-285750">
              <a:buFont typeface="Arial" panose="020B0604020202020204" pitchFamily="34" charset="0"/>
              <a:buChar char="•"/>
            </a:pPr>
            <a:r>
              <a:rPr lang="en-US" dirty="0"/>
              <a:t>Catalog is introduced in spark 2.0 which is a standard API for accessing metadata in Spark SQL.</a:t>
            </a:r>
          </a:p>
          <a:p>
            <a:pPr marL="285750" indent="-285750">
              <a:buFont typeface="Arial" panose="020B0604020202020204" pitchFamily="34" charset="0"/>
              <a:buChar char="•"/>
            </a:pPr>
            <a:r>
              <a:rPr lang="en-US" dirty="0"/>
              <a:t>This works both for Spark </a:t>
            </a:r>
            <a:r>
              <a:rPr lang="en-US" dirty="0" err="1"/>
              <a:t>Sql</a:t>
            </a:r>
            <a:r>
              <a:rPr lang="en-US" dirty="0"/>
              <a:t> and Hive Metadata.</a:t>
            </a:r>
          </a:p>
          <a:p>
            <a:pPr marL="285750" indent="-285750">
              <a:buFont typeface="Arial" panose="020B0604020202020204" pitchFamily="34" charset="0"/>
              <a:buChar char="•"/>
            </a:pPr>
            <a:r>
              <a:rPr lang="en-US" dirty="0"/>
              <a:t>Below are different methods in catalog for extracting important information.</a:t>
            </a:r>
          </a:p>
          <a:p>
            <a:endParaRPr lang="en-US" dirty="0"/>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catalog()</a:t>
            </a:r>
          </a:p>
        </p:txBody>
      </p:sp>
      <p:sp>
        <p:nvSpPr>
          <p:cNvPr id="3" name="TextBox 2"/>
          <p:cNvSpPr txBox="1"/>
          <p:nvPr/>
        </p:nvSpPr>
        <p:spPr>
          <a:xfrm>
            <a:off x="717917" y="1962795"/>
            <a:ext cx="3644967" cy="4247317"/>
          </a:xfrm>
          <a:prstGeom prst="rect">
            <a:avLst/>
          </a:prstGeom>
          <a:noFill/>
        </p:spPr>
        <p:txBody>
          <a:bodyPr wrap="square" rtlCol="0">
            <a:spAutoFit/>
          </a:bodyPr>
          <a:lstStyle/>
          <a:p>
            <a:r>
              <a:rPr lang="en-US" b="1" dirty="0"/>
              <a:t>Database Functions:</a:t>
            </a:r>
          </a:p>
          <a:p>
            <a:r>
              <a:rPr lang="en-US" dirty="0" err="1"/>
              <a:t>currentDatabase</a:t>
            </a:r>
            <a:endParaRPr lang="en-US" dirty="0"/>
          </a:p>
          <a:p>
            <a:r>
              <a:rPr lang="en-US" dirty="0" err="1"/>
              <a:t>listDatabases</a:t>
            </a:r>
            <a:endParaRPr lang="en-US" dirty="0"/>
          </a:p>
          <a:p>
            <a:r>
              <a:rPr lang="en-US" dirty="0" err="1"/>
              <a:t>setCurrentDatabase</a:t>
            </a:r>
            <a:endParaRPr lang="en-US" dirty="0"/>
          </a:p>
          <a:p>
            <a:endParaRPr lang="en-US" dirty="0"/>
          </a:p>
          <a:p>
            <a:r>
              <a:rPr lang="en-US" b="1" dirty="0"/>
              <a:t>Table Functions:</a:t>
            </a:r>
          </a:p>
          <a:p>
            <a:r>
              <a:rPr lang="en-US" dirty="0" err="1"/>
              <a:t>listColumns</a:t>
            </a:r>
            <a:endParaRPr lang="en-US" dirty="0"/>
          </a:p>
          <a:p>
            <a:r>
              <a:rPr lang="en-US" dirty="0" err="1"/>
              <a:t>listTables</a:t>
            </a:r>
            <a:endParaRPr lang="en-US" dirty="0"/>
          </a:p>
          <a:p>
            <a:r>
              <a:rPr lang="en-US" dirty="0" err="1"/>
              <a:t>cacheTable</a:t>
            </a:r>
            <a:endParaRPr lang="en-US" dirty="0"/>
          </a:p>
          <a:p>
            <a:r>
              <a:rPr lang="en-US" dirty="0" err="1"/>
              <a:t>isCached</a:t>
            </a:r>
            <a:endParaRPr lang="en-US" dirty="0"/>
          </a:p>
          <a:p>
            <a:r>
              <a:rPr lang="en-US" dirty="0" err="1"/>
              <a:t>uncacheTable</a:t>
            </a:r>
            <a:endParaRPr lang="en-US" dirty="0"/>
          </a:p>
          <a:p>
            <a:r>
              <a:rPr lang="en-US" dirty="0" err="1"/>
              <a:t>clearCache</a:t>
            </a:r>
            <a:endParaRPr lang="en-US" dirty="0"/>
          </a:p>
          <a:p>
            <a:r>
              <a:rPr lang="en-US" dirty="0" err="1"/>
              <a:t>recoverPartitions</a:t>
            </a:r>
            <a:endParaRPr lang="en-US" dirty="0"/>
          </a:p>
          <a:p>
            <a:r>
              <a:rPr lang="en-US" dirty="0" err="1"/>
              <a:t>refreshTable</a:t>
            </a:r>
            <a:endParaRPr lang="en-US" dirty="0"/>
          </a:p>
          <a:p>
            <a:r>
              <a:rPr lang="en-US" dirty="0" err="1"/>
              <a:t>refreshByPath</a:t>
            </a:r>
            <a:endParaRPr lang="en-US" dirty="0"/>
          </a:p>
        </p:txBody>
      </p:sp>
      <p:sp>
        <p:nvSpPr>
          <p:cNvPr id="6" name="TextBox 5"/>
          <p:cNvSpPr txBox="1"/>
          <p:nvPr/>
        </p:nvSpPr>
        <p:spPr>
          <a:xfrm>
            <a:off x="3818940" y="1962795"/>
            <a:ext cx="4663878" cy="2585323"/>
          </a:xfrm>
          <a:prstGeom prst="rect">
            <a:avLst/>
          </a:prstGeom>
          <a:noFill/>
        </p:spPr>
        <p:txBody>
          <a:bodyPr wrap="square" rtlCol="0">
            <a:spAutoFit/>
          </a:bodyPr>
          <a:lstStyle/>
          <a:p>
            <a:r>
              <a:rPr lang="en-US" b="1" dirty="0"/>
              <a:t>View Functions:</a:t>
            </a:r>
          </a:p>
          <a:p>
            <a:r>
              <a:rPr lang="en-US" dirty="0" err="1"/>
              <a:t>dropGlobalTempView</a:t>
            </a:r>
            <a:endParaRPr lang="en-US" dirty="0"/>
          </a:p>
          <a:p>
            <a:r>
              <a:rPr lang="en-US" dirty="0" err="1"/>
              <a:t>dropTempView</a:t>
            </a:r>
            <a:endParaRPr lang="en-US" dirty="0"/>
          </a:p>
          <a:p>
            <a:endParaRPr lang="en-US" b="1" dirty="0"/>
          </a:p>
          <a:p>
            <a:r>
              <a:rPr lang="en-US" b="1" dirty="0"/>
              <a:t>Function based functions:</a:t>
            </a:r>
          </a:p>
          <a:p>
            <a:r>
              <a:rPr lang="en-US" dirty="0" err="1"/>
              <a:t>listFunctions</a:t>
            </a:r>
            <a:endParaRPr lang="en-US" dirty="0"/>
          </a:p>
          <a:p>
            <a:r>
              <a:rPr lang="en-US" dirty="0" err="1"/>
              <a:t>registerFunction</a:t>
            </a:r>
            <a:r>
              <a:rPr lang="en-US" dirty="0"/>
              <a:t> (= </a:t>
            </a:r>
            <a:r>
              <a:rPr lang="en-US" dirty="0" err="1"/>
              <a:t>spark.udf.register</a:t>
            </a:r>
            <a:r>
              <a:rPr lang="en-US" dirty="0"/>
              <a:t>)</a:t>
            </a:r>
          </a:p>
          <a:p>
            <a:endParaRPr lang="en-US" dirty="0"/>
          </a:p>
          <a:p>
            <a:endParaRPr lang="en-US" dirty="0"/>
          </a:p>
        </p:txBody>
      </p:sp>
    </p:spTree>
    <p:extLst>
      <p:ext uri="{BB962C8B-B14F-4D97-AF65-F5344CB8AC3E}">
        <p14:creationId xmlns:p14="http://schemas.microsoft.com/office/powerpoint/2010/main" val="300783177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8" y="1713279"/>
            <a:ext cx="6746630" cy="1580906"/>
          </a:xfrm>
        </p:spPr>
        <p:style>
          <a:lnRef idx="1">
            <a:schemeClr val="accent5"/>
          </a:lnRef>
          <a:fillRef idx="3">
            <a:schemeClr val="accent5"/>
          </a:fillRef>
          <a:effectRef idx="2">
            <a:schemeClr val="accent5"/>
          </a:effectRef>
          <a:fontRef idx="minor">
            <a:schemeClr val="lt1"/>
          </a:fontRef>
        </p:style>
        <p:txBody>
          <a:bodyPr/>
          <a:lstStyle/>
          <a:p>
            <a:r>
              <a:rPr lang="en-US" dirty="0"/>
              <a:t>              Data Types</a:t>
            </a:r>
          </a:p>
        </p:txBody>
      </p:sp>
    </p:spTree>
    <p:extLst>
      <p:ext uri="{BB962C8B-B14F-4D97-AF65-F5344CB8AC3E}">
        <p14:creationId xmlns:p14="http://schemas.microsoft.com/office/powerpoint/2010/main" val="19612091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Supported Data Types:</a:t>
            </a:r>
          </a:p>
        </p:txBody>
      </p:sp>
      <p:sp>
        <p:nvSpPr>
          <p:cNvPr id="3" name="TextBox 2"/>
          <p:cNvSpPr txBox="1"/>
          <p:nvPr/>
        </p:nvSpPr>
        <p:spPr>
          <a:xfrm>
            <a:off x="515816" y="641268"/>
            <a:ext cx="10881890" cy="923330"/>
          </a:xfrm>
          <a:prstGeom prst="rect">
            <a:avLst/>
          </a:prstGeom>
          <a:noFill/>
        </p:spPr>
        <p:txBody>
          <a:bodyPr wrap="none" rtlCol="0">
            <a:spAutoFit/>
          </a:bodyPr>
          <a:lstStyle/>
          <a:p>
            <a:r>
              <a:rPr lang="en-US" dirty="0"/>
              <a:t>Below are some of the important data types supported in both Data Frame and Spark SQL. For full list, please visit </a:t>
            </a:r>
          </a:p>
          <a:p>
            <a:r>
              <a:rPr lang="en-US" dirty="0">
                <a:hlinkClick r:id="rId2"/>
              </a:rPr>
              <a:t>https://spark.apache.org/docs/latest/sql-ref-datatypes.html</a:t>
            </a:r>
            <a:r>
              <a:rPr lang="en-US" dirty="0"/>
              <a:t>. </a:t>
            </a:r>
          </a:p>
          <a:p>
            <a:r>
              <a:rPr lang="en-US" dirty="0"/>
              <a:t>from </a:t>
            </a:r>
            <a:r>
              <a:rPr lang="en-US" dirty="0" err="1"/>
              <a:t>pyspark.sql.types</a:t>
            </a:r>
            <a:r>
              <a:rPr lang="en-US" dirty="0"/>
              <a:t> import *</a:t>
            </a:r>
          </a:p>
        </p:txBody>
      </p:sp>
      <p:graphicFrame>
        <p:nvGraphicFramePr>
          <p:cNvPr id="7" name="Table 6"/>
          <p:cNvGraphicFramePr>
            <a:graphicFrameLocks noGrp="1"/>
          </p:cNvGraphicFramePr>
          <p:nvPr>
            <p:extLst>
              <p:ext uri="{D42A27DB-BD31-4B8C-83A1-F6EECF244321}">
                <p14:modId xmlns:p14="http://schemas.microsoft.com/office/powerpoint/2010/main" val="3349318681"/>
              </p:ext>
            </p:extLst>
          </p:nvPr>
        </p:nvGraphicFramePr>
        <p:xfrm>
          <a:off x="1480834" y="1607748"/>
          <a:ext cx="9303546" cy="1483360"/>
        </p:xfrm>
        <a:graphic>
          <a:graphicData uri="http://schemas.openxmlformats.org/drawingml/2006/table">
            <a:tbl>
              <a:tblPr firstRow="1" bandRow="1">
                <a:tableStyleId>{5C22544A-7EE6-4342-B048-85BDC9FD1C3A}</a:tableStyleId>
              </a:tblPr>
              <a:tblGrid>
                <a:gridCol w="2129874">
                  <a:extLst>
                    <a:ext uri="{9D8B030D-6E8A-4147-A177-3AD203B41FA5}">
                      <a16:colId xmlns:a16="http://schemas.microsoft.com/office/drawing/2014/main" val="20000"/>
                    </a:ext>
                  </a:extLst>
                </a:gridCol>
                <a:gridCol w="7173672">
                  <a:extLst>
                    <a:ext uri="{9D8B030D-6E8A-4147-A177-3AD203B41FA5}">
                      <a16:colId xmlns:a16="http://schemas.microsoft.com/office/drawing/2014/main" val="20001"/>
                    </a:ext>
                  </a:extLst>
                </a:gridCol>
              </a:tblGrid>
              <a:tr h="370840">
                <a:tc>
                  <a:txBody>
                    <a:bodyPr/>
                    <a:lstStyle/>
                    <a:p>
                      <a:r>
                        <a:rPr lang="en-US" dirty="0"/>
                        <a:t>Numeric</a:t>
                      </a:r>
                      <a:r>
                        <a:rPr lang="en-US" baseline="0" dirty="0"/>
                        <a:t> Types</a:t>
                      </a:r>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err="1"/>
                        <a:t>IntegerType</a:t>
                      </a:r>
                      <a:r>
                        <a:rPr lang="en-US" dirty="0"/>
                        <a:t>()</a:t>
                      </a:r>
                    </a:p>
                  </a:txBody>
                  <a:tcPr/>
                </a:tc>
                <a:tc>
                  <a:txBody>
                    <a:bodyPr/>
                    <a:lstStyle/>
                    <a:p>
                      <a:r>
                        <a:rPr lang="en-US" dirty="0"/>
                        <a:t>4-byte signed integer numbers</a:t>
                      </a:r>
                    </a:p>
                  </a:txBody>
                  <a:tcPr/>
                </a:tc>
                <a:extLst>
                  <a:ext uri="{0D108BD9-81ED-4DB2-BD59-A6C34878D82A}">
                    <a16:rowId xmlns:a16="http://schemas.microsoft.com/office/drawing/2014/main" val="10001"/>
                  </a:ext>
                </a:extLst>
              </a:tr>
              <a:tr h="370840">
                <a:tc>
                  <a:txBody>
                    <a:bodyPr/>
                    <a:lstStyle/>
                    <a:p>
                      <a:r>
                        <a:rPr lang="en-US" dirty="0" err="1"/>
                        <a:t>FloatType</a:t>
                      </a:r>
                      <a:r>
                        <a:rPr lang="en-US" dirty="0"/>
                        <a:t>()</a:t>
                      </a:r>
                    </a:p>
                  </a:txBody>
                  <a:tcPr/>
                </a:tc>
                <a:tc>
                  <a:txBody>
                    <a:bodyPr/>
                    <a:lstStyle/>
                    <a:p>
                      <a:r>
                        <a:rPr lang="en-US" dirty="0"/>
                        <a:t>4-byte single-precision floating point numbers</a:t>
                      </a:r>
                    </a:p>
                  </a:txBody>
                  <a:tcPr/>
                </a:tc>
                <a:extLst>
                  <a:ext uri="{0D108BD9-81ED-4DB2-BD59-A6C34878D82A}">
                    <a16:rowId xmlns:a16="http://schemas.microsoft.com/office/drawing/2014/main" val="10002"/>
                  </a:ext>
                </a:extLst>
              </a:tr>
              <a:tr h="370840">
                <a:tc>
                  <a:txBody>
                    <a:bodyPr/>
                    <a:lstStyle/>
                    <a:p>
                      <a:r>
                        <a:rPr lang="en-US" dirty="0" err="1"/>
                        <a:t>DoubleType</a:t>
                      </a:r>
                      <a:r>
                        <a:rPr lang="en-US" dirty="0"/>
                        <a:t>()</a:t>
                      </a:r>
                    </a:p>
                  </a:txBody>
                  <a:tcPr/>
                </a:tc>
                <a:tc>
                  <a:txBody>
                    <a:bodyPr/>
                    <a:lstStyle/>
                    <a:p>
                      <a:r>
                        <a:rPr lang="en-US" dirty="0"/>
                        <a:t>8-byte double-precision floating point numbers</a:t>
                      </a:r>
                    </a:p>
                  </a:txBody>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151997879"/>
              </p:ext>
            </p:extLst>
          </p:nvPr>
        </p:nvGraphicFramePr>
        <p:xfrm>
          <a:off x="1480834" y="3215496"/>
          <a:ext cx="9303546" cy="1483360"/>
        </p:xfrm>
        <a:graphic>
          <a:graphicData uri="http://schemas.openxmlformats.org/drawingml/2006/table">
            <a:tbl>
              <a:tblPr firstRow="1" bandRow="1">
                <a:tableStyleId>{5C22544A-7EE6-4342-B048-85BDC9FD1C3A}</a:tableStyleId>
              </a:tblPr>
              <a:tblGrid>
                <a:gridCol w="2140747">
                  <a:extLst>
                    <a:ext uri="{9D8B030D-6E8A-4147-A177-3AD203B41FA5}">
                      <a16:colId xmlns:a16="http://schemas.microsoft.com/office/drawing/2014/main" val="20000"/>
                    </a:ext>
                  </a:extLst>
                </a:gridCol>
                <a:gridCol w="7162799">
                  <a:extLst>
                    <a:ext uri="{9D8B030D-6E8A-4147-A177-3AD203B41FA5}">
                      <a16:colId xmlns:a16="http://schemas.microsoft.com/office/drawing/2014/main" val="20001"/>
                    </a:ext>
                  </a:extLst>
                </a:gridCol>
              </a:tblGrid>
              <a:tr h="370840">
                <a:tc>
                  <a:txBody>
                    <a:bodyPr/>
                    <a:lstStyle/>
                    <a:p>
                      <a:r>
                        <a:rPr lang="en-US" dirty="0"/>
                        <a:t>String</a:t>
                      </a:r>
                      <a:r>
                        <a:rPr lang="en-US" baseline="0" dirty="0"/>
                        <a:t> Types</a:t>
                      </a:r>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err="1"/>
                        <a:t>StringType</a:t>
                      </a:r>
                      <a:r>
                        <a:rPr lang="en-US" dirty="0"/>
                        <a:t>()</a:t>
                      </a:r>
                    </a:p>
                  </a:txBody>
                  <a:tcPr/>
                </a:tc>
                <a:tc>
                  <a:txBody>
                    <a:bodyPr/>
                    <a:lstStyle/>
                    <a:p>
                      <a:r>
                        <a:rPr lang="en-US" dirty="0"/>
                        <a:t>Character String Values</a:t>
                      </a:r>
                    </a:p>
                  </a:txBody>
                  <a:tcPr/>
                </a:tc>
                <a:extLst>
                  <a:ext uri="{0D108BD9-81ED-4DB2-BD59-A6C34878D82A}">
                    <a16:rowId xmlns:a16="http://schemas.microsoft.com/office/drawing/2014/main" val="10001"/>
                  </a:ext>
                </a:extLst>
              </a:tr>
              <a:tr h="370840">
                <a:tc>
                  <a:txBody>
                    <a:bodyPr/>
                    <a:lstStyle/>
                    <a:p>
                      <a:r>
                        <a:rPr lang="en-US" dirty="0" err="1"/>
                        <a:t>VarcharType</a:t>
                      </a:r>
                      <a:r>
                        <a:rPr lang="en-US" dirty="0"/>
                        <a:t>(length) </a:t>
                      </a:r>
                    </a:p>
                  </a:txBody>
                  <a:tcPr/>
                </a:tc>
                <a:tc>
                  <a:txBody>
                    <a:bodyPr/>
                    <a:lstStyle/>
                    <a:p>
                      <a:r>
                        <a:rPr lang="en-US" dirty="0"/>
                        <a:t>Variant of </a:t>
                      </a:r>
                      <a:r>
                        <a:rPr lang="en-US" dirty="0" err="1"/>
                        <a:t>StringType</a:t>
                      </a:r>
                      <a:r>
                        <a:rPr lang="en-US" dirty="0"/>
                        <a:t> with Length limitation</a:t>
                      </a:r>
                    </a:p>
                  </a:txBody>
                  <a:tcPr/>
                </a:tc>
                <a:extLst>
                  <a:ext uri="{0D108BD9-81ED-4DB2-BD59-A6C34878D82A}">
                    <a16:rowId xmlns:a16="http://schemas.microsoft.com/office/drawing/2014/main" val="10002"/>
                  </a:ext>
                </a:extLst>
              </a:tr>
              <a:tr h="370840">
                <a:tc>
                  <a:txBody>
                    <a:bodyPr/>
                    <a:lstStyle/>
                    <a:p>
                      <a:r>
                        <a:rPr lang="en-US" dirty="0" err="1"/>
                        <a:t>CharType</a:t>
                      </a:r>
                      <a:r>
                        <a:rPr lang="en-US" dirty="0"/>
                        <a:t>(length)</a:t>
                      </a:r>
                    </a:p>
                  </a:txBody>
                  <a:tcPr/>
                </a:tc>
                <a:tc>
                  <a:txBody>
                    <a:bodyPr/>
                    <a:lstStyle/>
                    <a:p>
                      <a:r>
                        <a:rPr lang="en-US" dirty="0"/>
                        <a:t>Variant of </a:t>
                      </a:r>
                      <a:r>
                        <a:rPr lang="en-US" dirty="0" err="1"/>
                        <a:t>VarcharType</a:t>
                      </a:r>
                      <a:r>
                        <a:rPr lang="en-US" dirty="0"/>
                        <a:t> with Fixed Length</a:t>
                      </a:r>
                    </a:p>
                  </a:txBody>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73833983"/>
              </p:ext>
            </p:extLst>
          </p:nvPr>
        </p:nvGraphicFramePr>
        <p:xfrm>
          <a:off x="1480834" y="4806389"/>
          <a:ext cx="9303546" cy="1010920"/>
        </p:xfrm>
        <a:graphic>
          <a:graphicData uri="http://schemas.openxmlformats.org/drawingml/2006/table">
            <a:tbl>
              <a:tblPr firstRow="1" bandRow="1">
                <a:tableStyleId>{5C22544A-7EE6-4342-B048-85BDC9FD1C3A}</a:tableStyleId>
              </a:tblPr>
              <a:tblGrid>
                <a:gridCol w="2140747">
                  <a:extLst>
                    <a:ext uri="{9D8B030D-6E8A-4147-A177-3AD203B41FA5}">
                      <a16:colId xmlns:a16="http://schemas.microsoft.com/office/drawing/2014/main" val="20000"/>
                    </a:ext>
                  </a:extLst>
                </a:gridCol>
                <a:gridCol w="7162799">
                  <a:extLst>
                    <a:ext uri="{9D8B030D-6E8A-4147-A177-3AD203B41FA5}">
                      <a16:colId xmlns:a16="http://schemas.microsoft.com/office/drawing/2014/main" val="20001"/>
                    </a:ext>
                  </a:extLst>
                </a:gridCol>
              </a:tblGrid>
              <a:tr h="370840">
                <a:tc>
                  <a:txBody>
                    <a:bodyPr/>
                    <a:lstStyle/>
                    <a:p>
                      <a:r>
                        <a:rPr lang="en-US" dirty="0"/>
                        <a:t>Boolean</a:t>
                      </a:r>
                      <a:r>
                        <a:rPr lang="en-US" baseline="0" dirty="0"/>
                        <a:t> Types</a:t>
                      </a:r>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err="1"/>
                        <a:t>BooleanType</a:t>
                      </a:r>
                      <a:r>
                        <a:rPr lang="en-US" dirty="0"/>
                        <a:t> ()</a:t>
                      </a:r>
                      <a:br>
                        <a:rPr lang="en-US" dirty="0"/>
                      </a:br>
                      <a:endParaRPr lang="en-US" dirty="0"/>
                    </a:p>
                  </a:txBody>
                  <a:tcPr/>
                </a:tc>
                <a:tc>
                  <a:txBody>
                    <a:bodyPr/>
                    <a:lstStyle/>
                    <a:p>
                      <a:r>
                        <a:rPr lang="en-US" dirty="0"/>
                        <a:t>Boolean Values (True or False. Also can have Null Values)</a:t>
                      </a:r>
                    </a:p>
                  </a:txBody>
                  <a:tcPr/>
                </a:tc>
                <a:extLst>
                  <a:ext uri="{0D108BD9-81ED-4DB2-BD59-A6C34878D82A}">
                    <a16:rowId xmlns:a16="http://schemas.microsoft.com/office/drawing/2014/main" val="1000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63260884"/>
              </p:ext>
            </p:extLst>
          </p:nvPr>
        </p:nvGraphicFramePr>
        <p:xfrm>
          <a:off x="1480834" y="5924842"/>
          <a:ext cx="9303546" cy="1013263"/>
        </p:xfrm>
        <a:graphic>
          <a:graphicData uri="http://schemas.openxmlformats.org/drawingml/2006/table">
            <a:tbl>
              <a:tblPr firstRow="1" bandRow="1">
                <a:tableStyleId>{5C22544A-7EE6-4342-B048-85BDC9FD1C3A}</a:tableStyleId>
              </a:tblPr>
              <a:tblGrid>
                <a:gridCol w="2140747">
                  <a:extLst>
                    <a:ext uri="{9D8B030D-6E8A-4147-A177-3AD203B41FA5}">
                      <a16:colId xmlns:a16="http://schemas.microsoft.com/office/drawing/2014/main" val="20000"/>
                    </a:ext>
                  </a:extLst>
                </a:gridCol>
                <a:gridCol w="7162799">
                  <a:extLst>
                    <a:ext uri="{9D8B030D-6E8A-4147-A177-3AD203B41FA5}">
                      <a16:colId xmlns:a16="http://schemas.microsoft.com/office/drawing/2014/main" val="20001"/>
                    </a:ext>
                  </a:extLst>
                </a:gridCol>
              </a:tblGrid>
              <a:tr h="262598">
                <a:tc>
                  <a:txBody>
                    <a:bodyPr/>
                    <a:lstStyle/>
                    <a:p>
                      <a:r>
                        <a:rPr lang="en-US" b="1" dirty="0"/>
                        <a:t>Binary Type</a:t>
                      </a:r>
                    </a:p>
                  </a:txBody>
                  <a:tcPr/>
                </a:tc>
                <a:tc>
                  <a:txBody>
                    <a:bodyPr/>
                    <a:lstStyle/>
                    <a:p>
                      <a:endParaRPr lang="en-US"/>
                    </a:p>
                  </a:txBody>
                  <a:tcPr/>
                </a:tc>
                <a:extLst>
                  <a:ext uri="{0D108BD9-81ED-4DB2-BD59-A6C34878D82A}">
                    <a16:rowId xmlns:a16="http://schemas.microsoft.com/office/drawing/2014/main" val="10000"/>
                  </a:ext>
                </a:extLst>
              </a:tr>
              <a:tr h="6475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BinaryType</a:t>
                      </a:r>
                      <a:r>
                        <a:rPr lang="en-US" dirty="0"/>
                        <a:t> ()</a:t>
                      </a:r>
                    </a:p>
                  </a:txBody>
                  <a:tcPr/>
                </a:tc>
                <a:tc>
                  <a:txBody>
                    <a:bodyPr/>
                    <a:lstStyle/>
                    <a:p>
                      <a:r>
                        <a:rPr lang="en-US" dirty="0"/>
                        <a:t>Byte Sequence Values</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86608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Supported Data Types:</a:t>
            </a:r>
          </a:p>
        </p:txBody>
      </p:sp>
      <p:sp>
        <p:nvSpPr>
          <p:cNvPr id="3" name="TextBox 2"/>
          <p:cNvSpPr txBox="1"/>
          <p:nvPr/>
        </p:nvSpPr>
        <p:spPr>
          <a:xfrm>
            <a:off x="879231" y="4910218"/>
            <a:ext cx="184731" cy="1200329"/>
          </a:xfrm>
          <a:prstGeom prst="rect">
            <a:avLst/>
          </a:prstGeom>
          <a:noFill/>
        </p:spPr>
        <p:txBody>
          <a:bodyPr wrap="none" rtlCol="0">
            <a:spAutoFit/>
          </a:bodyPr>
          <a:lstStyle/>
          <a:p>
            <a:endParaRPr lang="en-US" dirty="0"/>
          </a:p>
          <a:p>
            <a:endParaRPr lang="en-US" dirty="0"/>
          </a:p>
          <a:p>
            <a:br>
              <a:rPr lang="en-US" dirty="0"/>
            </a:b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2742120"/>
              </p:ext>
            </p:extLst>
          </p:nvPr>
        </p:nvGraphicFramePr>
        <p:xfrm>
          <a:off x="879231" y="984160"/>
          <a:ext cx="9303546" cy="1112520"/>
        </p:xfrm>
        <a:graphic>
          <a:graphicData uri="http://schemas.openxmlformats.org/drawingml/2006/table">
            <a:tbl>
              <a:tblPr firstRow="1" bandRow="1">
                <a:tableStyleId>{5C22544A-7EE6-4342-B048-85BDC9FD1C3A}</a:tableStyleId>
              </a:tblPr>
              <a:tblGrid>
                <a:gridCol w="2082982">
                  <a:extLst>
                    <a:ext uri="{9D8B030D-6E8A-4147-A177-3AD203B41FA5}">
                      <a16:colId xmlns:a16="http://schemas.microsoft.com/office/drawing/2014/main" val="20000"/>
                    </a:ext>
                  </a:extLst>
                </a:gridCol>
                <a:gridCol w="7220564">
                  <a:extLst>
                    <a:ext uri="{9D8B030D-6E8A-4147-A177-3AD203B41FA5}">
                      <a16:colId xmlns:a16="http://schemas.microsoft.com/office/drawing/2014/main" val="20001"/>
                    </a:ext>
                  </a:extLst>
                </a:gridCol>
              </a:tblGrid>
              <a:tr h="370840">
                <a:tc>
                  <a:txBody>
                    <a:bodyPr/>
                    <a:lstStyle/>
                    <a:p>
                      <a:r>
                        <a:rPr lang="en-US" dirty="0"/>
                        <a:t>Date </a:t>
                      </a:r>
                      <a:r>
                        <a:rPr lang="en-US" baseline="0" dirty="0"/>
                        <a:t>Types</a:t>
                      </a:r>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err="1"/>
                        <a:t>TimestampType</a:t>
                      </a:r>
                      <a:r>
                        <a:rPr lang="en-US" dirty="0"/>
                        <a:t>()</a:t>
                      </a:r>
                    </a:p>
                  </a:txBody>
                  <a:tcPr/>
                </a:tc>
                <a:tc>
                  <a:txBody>
                    <a:bodyPr/>
                    <a:lstStyle/>
                    <a:p>
                      <a:r>
                        <a:rPr lang="en-US" dirty="0"/>
                        <a:t>year, month, day, hour, minute, second, time zone</a:t>
                      </a:r>
                    </a:p>
                  </a:txBody>
                  <a:tcPr/>
                </a:tc>
                <a:extLst>
                  <a:ext uri="{0D108BD9-81ED-4DB2-BD59-A6C34878D82A}">
                    <a16:rowId xmlns:a16="http://schemas.microsoft.com/office/drawing/2014/main" val="10001"/>
                  </a:ext>
                </a:extLst>
              </a:tr>
              <a:tr h="370840">
                <a:tc>
                  <a:txBody>
                    <a:bodyPr/>
                    <a:lstStyle/>
                    <a:p>
                      <a:r>
                        <a:rPr lang="en-US" dirty="0" err="1"/>
                        <a:t>DateType</a:t>
                      </a:r>
                      <a:r>
                        <a:rPr lang="en-US" dirty="0"/>
                        <a:t> ()</a:t>
                      </a:r>
                    </a:p>
                  </a:txBody>
                  <a:tcPr/>
                </a:tc>
                <a:tc>
                  <a:txBody>
                    <a:bodyPr/>
                    <a:lstStyle/>
                    <a:p>
                      <a:r>
                        <a:rPr lang="en-US" dirty="0"/>
                        <a:t>year, month, day</a:t>
                      </a:r>
                    </a:p>
                  </a:txBody>
                  <a:tcP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72217655"/>
              </p:ext>
            </p:extLst>
          </p:nvPr>
        </p:nvGraphicFramePr>
        <p:xfrm>
          <a:off x="879231" y="2439572"/>
          <a:ext cx="7420707" cy="1483360"/>
        </p:xfrm>
        <a:graphic>
          <a:graphicData uri="http://schemas.openxmlformats.org/drawingml/2006/table">
            <a:tbl>
              <a:tblPr firstRow="1" bandRow="1">
                <a:tableStyleId>{5C22544A-7EE6-4342-B048-85BDC9FD1C3A}</a:tableStyleId>
              </a:tblPr>
              <a:tblGrid>
                <a:gridCol w="7420707">
                  <a:extLst>
                    <a:ext uri="{9D8B030D-6E8A-4147-A177-3AD203B41FA5}">
                      <a16:colId xmlns:a16="http://schemas.microsoft.com/office/drawing/2014/main" val="20000"/>
                    </a:ext>
                  </a:extLst>
                </a:gridCol>
              </a:tblGrid>
              <a:tr h="370840">
                <a:tc>
                  <a:txBody>
                    <a:bodyPr/>
                    <a:lstStyle/>
                    <a:p>
                      <a:r>
                        <a:rPr lang="en-US" b="1" dirty="0"/>
                        <a:t>Complex Type</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ArrayType</a:t>
                      </a:r>
                      <a:r>
                        <a:rPr lang="en-US" dirty="0"/>
                        <a:t> (</a:t>
                      </a:r>
                      <a:r>
                        <a:rPr lang="en-US" dirty="0" err="1"/>
                        <a:t>elementType,containsNull</a:t>
                      </a:r>
                      <a:r>
                        <a:rPr lang="en-US" dirty="0"/>
                        <a:t>)</a:t>
                      </a:r>
                      <a:endParaRPr lang="en-US" b="1" dirty="0"/>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MapType</a:t>
                      </a:r>
                      <a:r>
                        <a:rPr lang="en-US" dirty="0"/>
                        <a:t>  (</a:t>
                      </a:r>
                      <a:r>
                        <a:rPr lang="en-US" dirty="0" err="1"/>
                        <a:t>keyType</a:t>
                      </a:r>
                      <a:r>
                        <a:rPr lang="en-US" dirty="0"/>
                        <a:t>, </a:t>
                      </a:r>
                      <a:r>
                        <a:rPr lang="en-US" dirty="0" err="1"/>
                        <a:t>valueType,valueContainsNull</a:t>
                      </a:r>
                      <a:r>
                        <a:rPr lang="en-US" dirty="0"/>
                        <a:t>)</a:t>
                      </a:r>
                    </a:p>
                  </a:txBody>
                  <a:tcPr/>
                </a:tc>
                <a:extLst>
                  <a:ext uri="{0D108BD9-81ED-4DB2-BD59-A6C34878D82A}">
                    <a16:rowId xmlns:a16="http://schemas.microsoft.com/office/drawing/2014/main" val="10002"/>
                  </a:ext>
                </a:extLst>
              </a:tr>
              <a:tr h="370840">
                <a:tc>
                  <a:txBody>
                    <a:bodyPr/>
                    <a:lstStyle/>
                    <a:p>
                      <a:r>
                        <a:rPr lang="en-US" dirty="0" err="1"/>
                        <a:t>StructType</a:t>
                      </a:r>
                      <a:r>
                        <a:rPr lang="en-US" dirty="0"/>
                        <a:t> (fields)</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5652105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Supported Data Types:</a:t>
            </a:r>
          </a:p>
        </p:txBody>
      </p:sp>
      <p:sp>
        <p:nvSpPr>
          <p:cNvPr id="3" name="TextBox 2"/>
          <p:cNvSpPr txBox="1"/>
          <p:nvPr/>
        </p:nvSpPr>
        <p:spPr>
          <a:xfrm>
            <a:off x="879231" y="4910218"/>
            <a:ext cx="184731" cy="1200329"/>
          </a:xfrm>
          <a:prstGeom prst="rect">
            <a:avLst/>
          </a:prstGeom>
          <a:noFill/>
        </p:spPr>
        <p:txBody>
          <a:bodyPr wrap="none" rtlCol="0">
            <a:spAutoFit/>
          </a:bodyPr>
          <a:lstStyle/>
          <a:p>
            <a:endParaRPr lang="en-US" dirty="0"/>
          </a:p>
          <a:p>
            <a:endParaRPr lang="en-US" dirty="0"/>
          </a:p>
          <a:p>
            <a:br>
              <a:rPr lang="en-US" dirty="0"/>
            </a:br>
            <a:endParaRPr lang="en-US" dirty="0"/>
          </a:p>
        </p:txBody>
      </p:sp>
      <p:sp>
        <p:nvSpPr>
          <p:cNvPr id="7" name="Rectangle 6"/>
          <p:cNvSpPr/>
          <p:nvPr/>
        </p:nvSpPr>
        <p:spPr>
          <a:xfrm>
            <a:off x="433753" y="882981"/>
            <a:ext cx="11430000" cy="4524315"/>
          </a:xfrm>
          <a:prstGeom prst="rect">
            <a:avLst/>
          </a:prstGeom>
        </p:spPr>
        <p:txBody>
          <a:bodyPr wrap="square">
            <a:spAutoFit/>
          </a:bodyPr>
          <a:lstStyle/>
          <a:p>
            <a:r>
              <a:rPr lang="en-US" dirty="0"/>
              <a:t>from </a:t>
            </a:r>
            <a:r>
              <a:rPr lang="en-US" dirty="0" err="1"/>
              <a:t>pyspark.sql.types</a:t>
            </a:r>
            <a:r>
              <a:rPr lang="en-US" dirty="0"/>
              <a:t> import </a:t>
            </a:r>
            <a:r>
              <a:rPr lang="en-US" dirty="0" err="1"/>
              <a:t>StructType,StructField</a:t>
            </a:r>
            <a:r>
              <a:rPr lang="en-US" dirty="0"/>
              <a:t>, </a:t>
            </a:r>
            <a:r>
              <a:rPr lang="en-US" dirty="0" err="1"/>
              <a:t>StringType</a:t>
            </a:r>
            <a:r>
              <a:rPr lang="en-US" dirty="0"/>
              <a:t>, </a:t>
            </a:r>
            <a:r>
              <a:rPr lang="en-US" dirty="0" err="1"/>
              <a:t>IntegerType</a:t>
            </a:r>
            <a:r>
              <a:rPr lang="en-US" dirty="0"/>
              <a:t>, </a:t>
            </a:r>
            <a:r>
              <a:rPr lang="en-US" dirty="0" err="1"/>
              <a:t>DateType</a:t>
            </a:r>
            <a:endParaRPr lang="en-US" dirty="0"/>
          </a:p>
          <a:p>
            <a:endParaRPr lang="en-US" dirty="0"/>
          </a:p>
          <a:p>
            <a:r>
              <a:rPr lang="en-US" dirty="0"/>
              <a:t>Ex-1</a:t>
            </a:r>
          </a:p>
          <a:p>
            <a:r>
              <a:rPr lang="en-US" dirty="0"/>
              <a:t>schema = </a:t>
            </a:r>
            <a:r>
              <a:rPr lang="en-US" dirty="0" err="1"/>
              <a:t>StructType</a:t>
            </a:r>
            <a:r>
              <a:rPr lang="en-US" dirty="0"/>
              <a:t>(( </a:t>
            </a:r>
          </a:p>
          <a:p>
            <a:r>
              <a:rPr lang="en-US" dirty="0"/>
              <a:t>    </a:t>
            </a:r>
            <a:r>
              <a:rPr lang="en-US" dirty="0" err="1"/>
              <a:t>StructField</a:t>
            </a:r>
            <a:r>
              <a:rPr lang="en-US" dirty="0"/>
              <a:t>("name",</a:t>
            </a:r>
            <a:r>
              <a:rPr lang="en-US" dirty="0" err="1"/>
              <a:t>StringType</a:t>
            </a:r>
            <a:r>
              <a:rPr lang="en-US" dirty="0"/>
              <a:t>(),True), </a:t>
            </a:r>
          </a:p>
          <a:p>
            <a:r>
              <a:rPr lang="en-US" dirty="0"/>
              <a:t>    </a:t>
            </a:r>
            <a:r>
              <a:rPr lang="en-US" dirty="0" err="1"/>
              <a:t>StructField</a:t>
            </a:r>
            <a:r>
              <a:rPr lang="en-US" dirty="0"/>
              <a:t>("id", </a:t>
            </a:r>
            <a:r>
              <a:rPr lang="en-US" dirty="0" err="1"/>
              <a:t>IntegerType</a:t>
            </a:r>
            <a:r>
              <a:rPr lang="en-US" dirty="0"/>
              <a:t>(),True), </a:t>
            </a:r>
          </a:p>
          <a:p>
            <a:r>
              <a:rPr lang="en-US" dirty="0"/>
              <a:t>))</a:t>
            </a:r>
          </a:p>
          <a:p>
            <a:r>
              <a:rPr lang="en-US" dirty="0"/>
              <a:t>  </a:t>
            </a:r>
          </a:p>
          <a:p>
            <a:r>
              <a:rPr lang="en-US" dirty="0"/>
              <a:t>data=(("James",1), </a:t>
            </a:r>
          </a:p>
          <a:p>
            <a:r>
              <a:rPr lang="en-US" dirty="0"/>
              <a:t>           ("Robert",2), </a:t>
            </a:r>
          </a:p>
          <a:p>
            <a:r>
              <a:rPr lang="en-US" dirty="0"/>
              <a:t>           ("Maria",3) </a:t>
            </a:r>
          </a:p>
          <a:p>
            <a:r>
              <a:rPr lang="en-US" dirty="0"/>
              <a:t>           )</a:t>
            </a:r>
          </a:p>
          <a:p>
            <a:endParaRPr lang="en-US" dirty="0"/>
          </a:p>
          <a:p>
            <a:r>
              <a:rPr lang="en-US" dirty="0" err="1"/>
              <a:t>df</a:t>
            </a:r>
            <a:r>
              <a:rPr lang="en-US" dirty="0"/>
              <a:t> = </a:t>
            </a:r>
            <a:r>
              <a:rPr lang="en-US" dirty="0" err="1"/>
              <a:t>spark.createDataFrame</a:t>
            </a:r>
            <a:r>
              <a:rPr lang="en-US" dirty="0"/>
              <a:t>(data=</a:t>
            </a:r>
            <a:r>
              <a:rPr lang="en-US" dirty="0" err="1"/>
              <a:t>data,schema</a:t>
            </a:r>
            <a:r>
              <a:rPr lang="en-US" dirty="0"/>
              <a:t>=schema)</a:t>
            </a:r>
          </a:p>
          <a:p>
            <a:r>
              <a:rPr lang="en-US" dirty="0" err="1"/>
              <a:t>df.printSchema</a:t>
            </a:r>
            <a:r>
              <a:rPr lang="en-US" dirty="0"/>
              <a:t>()</a:t>
            </a:r>
          </a:p>
          <a:p>
            <a:r>
              <a:rPr lang="en-US" dirty="0" err="1"/>
              <a:t>df.show</a:t>
            </a:r>
            <a:r>
              <a:rPr lang="en-US" dirty="0"/>
              <a:t>(truncate=False)  </a:t>
            </a:r>
          </a:p>
        </p:txBody>
      </p:sp>
    </p:spTree>
    <p:extLst>
      <p:ext uri="{BB962C8B-B14F-4D97-AF65-F5344CB8AC3E}">
        <p14:creationId xmlns:p14="http://schemas.microsoft.com/office/powerpoint/2010/main" val="314912560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Supported Data Types:</a:t>
            </a:r>
          </a:p>
        </p:txBody>
      </p:sp>
      <p:sp>
        <p:nvSpPr>
          <p:cNvPr id="3" name="TextBox 2"/>
          <p:cNvSpPr txBox="1"/>
          <p:nvPr/>
        </p:nvSpPr>
        <p:spPr>
          <a:xfrm>
            <a:off x="879231" y="4910218"/>
            <a:ext cx="184731" cy="1200329"/>
          </a:xfrm>
          <a:prstGeom prst="rect">
            <a:avLst/>
          </a:prstGeom>
          <a:noFill/>
        </p:spPr>
        <p:txBody>
          <a:bodyPr wrap="none" rtlCol="0">
            <a:spAutoFit/>
          </a:bodyPr>
          <a:lstStyle/>
          <a:p>
            <a:endParaRPr lang="en-US" dirty="0"/>
          </a:p>
          <a:p>
            <a:endParaRPr lang="en-US" dirty="0"/>
          </a:p>
          <a:p>
            <a:br>
              <a:rPr lang="en-US" dirty="0"/>
            </a:br>
            <a:endParaRPr lang="en-US" dirty="0"/>
          </a:p>
        </p:txBody>
      </p:sp>
      <p:sp>
        <p:nvSpPr>
          <p:cNvPr id="7" name="Rectangle 6"/>
          <p:cNvSpPr/>
          <p:nvPr/>
        </p:nvSpPr>
        <p:spPr>
          <a:xfrm>
            <a:off x="621323" y="836089"/>
            <a:ext cx="11430000" cy="5909310"/>
          </a:xfrm>
          <a:prstGeom prst="rect">
            <a:avLst/>
          </a:prstGeom>
        </p:spPr>
        <p:txBody>
          <a:bodyPr wrap="square">
            <a:spAutoFit/>
          </a:bodyPr>
          <a:lstStyle/>
          <a:p>
            <a:r>
              <a:rPr lang="en-US" dirty="0"/>
              <a:t>Ex-2 (Map Types)</a:t>
            </a:r>
          </a:p>
          <a:p>
            <a:r>
              <a:rPr lang="en-US" dirty="0"/>
              <a:t>schema=</a:t>
            </a:r>
            <a:r>
              <a:rPr lang="en-US" dirty="0" err="1"/>
              <a:t>MapType</a:t>
            </a:r>
            <a:r>
              <a:rPr lang="en-US" dirty="0"/>
              <a:t>(</a:t>
            </a:r>
            <a:r>
              <a:rPr lang="en-US" dirty="0" err="1"/>
              <a:t>StringType</a:t>
            </a:r>
            <a:r>
              <a:rPr lang="en-US" dirty="0"/>
              <a:t>(),</a:t>
            </a:r>
            <a:r>
              <a:rPr lang="en-US" dirty="0" err="1"/>
              <a:t>StringType</a:t>
            </a:r>
            <a:r>
              <a:rPr lang="en-US" dirty="0"/>
              <a:t>())</a:t>
            </a:r>
          </a:p>
          <a:p>
            <a:endParaRPr lang="en-US" dirty="0"/>
          </a:p>
          <a:p>
            <a:r>
              <a:rPr lang="en-US" dirty="0"/>
              <a:t>schema = </a:t>
            </a:r>
            <a:r>
              <a:rPr lang="en-US" dirty="0" err="1"/>
              <a:t>StructType</a:t>
            </a:r>
            <a:r>
              <a:rPr lang="en-US" dirty="0"/>
              <a:t>((</a:t>
            </a:r>
          </a:p>
          <a:p>
            <a:r>
              <a:rPr lang="en-US" dirty="0"/>
              <a:t>    </a:t>
            </a:r>
            <a:r>
              <a:rPr lang="en-US" dirty="0" err="1"/>
              <a:t>StructField</a:t>
            </a:r>
            <a:r>
              <a:rPr lang="en-US" dirty="0"/>
              <a:t>('name', </a:t>
            </a:r>
            <a:r>
              <a:rPr lang="en-US" dirty="0" err="1"/>
              <a:t>StringType</a:t>
            </a:r>
            <a:r>
              <a:rPr lang="en-US" dirty="0"/>
              <a:t>(), True),</a:t>
            </a:r>
          </a:p>
          <a:p>
            <a:r>
              <a:rPr lang="en-US" dirty="0"/>
              <a:t>    </a:t>
            </a:r>
            <a:r>
              <a:rPr lang="en-US" dirty="0" err="1"/>
              <a:t>StructField</a:t>
            </a:r>
            <a:r>
              <a:rPr lang="en-US" dirty="0"/>
              <a:t>('properties', </a:t>
            </a:r>
            <a:r>
              <a:rPr lang="en-US" dirty="0" err="1"/>
              <a:t>MapType</a:t>
            </a:r>
            <a:r>
              <a:rPr lang="en-US" dirty="0"/>
              <a:t>(</a:t>
            </a:r>
            <a:r>
              <a:rPr lang="en-US" dirty="0" err="1"/>
              <a:t>StringType</a:t>
            </a:r>
            <a:r>
              <a:rPr lang="en-US" dirty="0"/>
              <a:t>(),</a:t>
            </a:r>
            <a:r>
              <a:rPr lang="en-US" dirty="0" err="1"/>
              <a:t>StringType</a:t>
            </a:r>
            <a:r>
              <a:rPr lang="en-US" dirty="0"/>
              <a:t>()),True)</a:t>
            </a:r>
          </a:p>
          <a:p>
            <a:r>
              <a:rPr lang="en-US" dirty="0"/>
              <a:t>))</a:t>
            </a:r>
          </a:p>
          <a:p>
            <a:endParaRPr lang="en-US" dirty="0"/>
          </a:p>
          <a:p>
            <a:r>
              <a:rPr lang="en-US" dirty="0"/>
              <a:t>d = (   ('James',{'</a:t>
            </a:r>
            <a:r>
              <a:rPr lang="en-US" dirty="0" err="1"/>
              <a:t>hair':'black','eye':'brown</a:t>
            </a:r>
            <a:r>
              <a:rPr lang="en-US" dirty="0"/>
              <a:t>'}),</a:t>
            </a:r>
          </a:p>
          <a:p>
            <a:r>
              <a:rPr lang="en-US" dirty="0"/>
              <a:t>        ('Michael',{'</a:t>
            </a:r>
            <a:r>
              <a:rPr lang="en-US" dirty="0" err="1"/>
              <a:t>hair':'brown','eye':None</a:t>
            </a:r>
            <a:r>
              <a:rPr lang="en-US" dirty="0"/>
              <a:t>}),</a:t>
            </a:r>
          </a:p>
          <a:p>
            <a:r>
              <a:rPr lang="en-US" dirty="0"/>
              <a:t>        ('Robert',{'</a:t>
            </a:r>
            <a:r>
              <a:rPr lang="en-US" dirty="0" err="1"/>
              <a:t>hair':'red','eye':'black</a:t>
            </a:r>
            <a:r>
              <a:rPr lang="en-US" dirty="0"/>
              <a:t>'})</a:t>
            </a:r>
          </a:p>
          <a:p>
            <a:r>
              <a:rPr lang="en-US" dirty="0"/>
              <a:t>    )</a:t>
            </a:r>
          </a:p>
          <a:p>
            <a:r>
              <a:rPr lang="en-US" dirty="0" err="1"/>
              <a:t>df_map</a:t>
            </a:r>
            <a:r>
              <a:rPr lang="en-US" dirty="0"/>
              <a:t>= </a:t>
            </a:r>
            <a:r>
              <a:rPr lang="en-US" dirty="0" err="1"/>
              <a:t>spark.createDataFrame</a:t>
            </a:r>
            <a:r>
              <a:rPr lang="en-US" dirty="0"/>
              <a:t>(data=d, schema = schema)</a:t>
            </a:r>
          </a:p>
          <a:p>
            <a:r>
              <a:rPr lang="en-US" dirty="0" err="1"/>
              <a:t>df_map.printSchema</a:t>
            </a:r>
            <a:r>
              <a:rPr lang="en-US" dirty="0"/>
              <a:t>()</a:t>
            </a:r>
          </a:p>
          <a:p>
            <a:r>
              <a:rPr lang="en-US" dirty="0" err="1"/>
              <a:t>df_map.show</a:t>
            </a:r>
            <a:r>
              <a:rPr lang="en-US" dirty="0"/>
              <a:t>(truncate=False)</a:t>
            </a:r>
          </a:p>
          <a:p>
            <a:r>
              <a:rPr lang="en-US" dirty="0" err="1"/>
              <a:t>df_map.select</a:t>
            </a:r>
            <a:r>
              <a:rPr lang="en-US" dirty="0"/>
              <a:t>(</a:t>
            </a:r>
            <a:r>
              <a:rPr lang="en-US" dirty="0" err="1"/>
              <a:t>df_map.properties</a:t>
            </a:r>
            <a:r>
              <a:rPr lang="en-US" dirty="0"/>
              <a:t>).show(truncate=False) </a:t>
            </a:r>
          </a:p>
          <a:p>
            <a:r>
              <a:rPr lang="en-US" dirty="0" err="1"/>
              <a:t>df_map.select</a:t>
            </a:r>
            <a:r>
              <a:rPr lang="en-US" dirty="0"/>
              <a:t>(</a:t>
            </a:r>
            <a:r>
              <a:rPr lang="en-US" dirty="0" err="1"/>
              <a:t>df_map.properties</a:t>
            </a:r>
            <a:r>
              <a:rPr lang="en-US" dirty="0"/>
              <a:t>[‘eye’]).show(truncate=False)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1062281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Supported Data Types:</a:t>
            </a:r>
          </a:p>
        </p:txBody>
      </p:sp>
      <p:sp>
        <p:nvSpPr>
          <p:cNvPr id="3" name="TextBox 2"/>
          <p:cNvSpPr txBox="1"/>
          <p:nvPr/>
        </p:nvSpPr>
        <p:spPr>
          <a:xfrm>
            <a:off x="879231" y="4910218"/>
            <a:ext cx="184731" cy="1200329"/>
          </a:xfrm>
          <a:prstGeom prst="rect">
            <a:avLst/>
          </a:prstGeom>
          <a:noFill/>
        </p:spPr>
        <p:txBody>
          <a:bodyPr wrap="none" rtlCol="0">
            <a:spAutoFit/>
          </a:bodyPr>
          <a:lstStyle/>
          <a:p>
            <a:endParaRPr lang="en-US" dirty="0"/>
          </a:p>
          <a:p>
            <a:endParaRPr lang="en-US" dirty="0"/>
          </a:p>
          <a:p>
            <a:br>
              <a:rPr lang="en-US" dirty="0"/>
            </a:br>
            <a:endParaRPr lang="en-US" dirty="0"/>
          </a:p>
        </p:txBody>
      </p:sp>
      <p:sp>
        <p:nvSpPr>
          <p:cNvPr id="7" name="Rectangle 6"/>
          <p:cNvSpPr/>
          <p:nvPr/>
        </p:nvSpPr>
        <p:spPr>
          <a:xfrm>
            <a:off x="621323" y="836089"/>
            <a:ext cx="7898733" cy="4524315"/>
          </a:xfrm>
          <a:prstGeom prst="rect">
            <a:avLst/>
          </a:prstGeom>
        </p:spPr>
        <p:txBody>
          <a:bodyPr wrap="square">
            <a:spAutoFit/>
          </a:bodyPr>
          <a:lstStyle/>
          <a:p>
            <a:r>
              <a:rPr lang="en-US" dirty="0"/>
              <a:t>Ex-3 (Array Types)</a:t>
            </a:r>
          </a:p>
          <a:p>
            <a:r>
              <a:rPr lang="en-US" dirty="0"/>
              <a:t>schema=</a:t>
            </a:r>
            <a:r>
              <a:rPr lang="en-US" dirty="0" err="1"/>
              <a:t>ArrayType</a:t>
            </a:r>
            <a:r>
              <a:rPr lang="en-US" dirty="0"/>
              <a:t>(</a:t>
            </a:r>
            <a:r>
              <a:rPr lang="en-US" dirty="0" err="1"/>
              <a:t>IntegerType</a:t>
            </a:r>
            <a:r>
              <a:rPr lang="en-US" dirty="0"/>
              <a:t>())</a:t>
            </a:r>
          </a:p>
          <a:p>
            <a:endParaRPr lang="en-US" dirty="0"/>
          </a:p>
          <a:p>
            <a:r>
              <a:rPr lang="en-US" dirty="0"/>
              <a:t>schema = </a:t>
            </a:r>
            <a:r>
              <a:rPr lang="en-US" dirty="0" err="1"/>
              <a:t>StructType</a:t>
            </a:r>
            <a:r>
              <a:rPr lang="en-US" dirty="0"/>
              <a:t>((</a:t>
            </a:r>
          </a:p>
          <a:p>
            <a:r>
              <a:rPr lang="en-US" dirty="0"/>
              <a:t>    </a:t>
            </a:r>
            <a:r>
              <a:rPr lang="en-US" dirty="0" err="1"/>
              <a:t>StructField</a:t>
            </a:r>
            <a:r>
              <a:rPr lang="en-US" dirty="0"/>
              <a:t>('name', </a:t>
            </a:r>
            <a:r>
              <a:rPr lang="en-US" dirty="0" err="1"/>
              <a:t>StringType</a:t>
            </a:r>
            <a:r>
              <a:rPr lang="en-US" dirty="0"/>
              <a:t>(), True),</a:t>
            </a:r>
          </a:p>
          <a:p>
            <a:r>
              <a:rPr lang="en-US" dirty="0"/>
              <a:t>    </a:t>
            </a:r>
            <a:r>
              <a:rPr lang="en-US" dirty="0" err="1"/>
              <a:t>StructField</a:t>
            </a:r>
            <a:r>
              <a:rPr lang="en-US" dirty="0"/>
              <a:t>('</a:t>
            </a:r>
            <a:r>
              <a:rPr lang="en-US" dirty="0" err="1"/>
              <a:t>mobileNumbers</a:t>
            </a:r>
            <a:r>
              <a:rPr lang="en-US" dirty="0"/>
              <a:t>', </a:t>
            </a:r>
            <a:r>
              <a:rPr lang="en-US" dirty="0" err="1"/>
              <a:t>ArrayType</a:t>
            </a:r>
            <a:r>
              <a:rPr lang="en-US" dirty="0"/>
              <a:t>(</a:t>
            </a:r>
            <a:r>
              <a:rPr lang="en-US" dirty="0" err="1"/>
              <a:t>IntegerType</a:t>
            </a:r>
            <a:r>
              <a:rPr lang="en-US" dirty="0"/>
              <a:t>()),True)</a:t>
            </a:r>
          </a:p>
          <a:p>
            <a:r>
              <a:rPr lang="en-US" dirty="0"/>
              <a:t>))</a:t>
            </a:r>
          </a:p>
          <a:p>
            <a:endParaRPr lang="en-US" dirty="0"/>
          </a:p>
          <a:p>
            <a:r>
              <a:rPr lang="en-US" dirty="0"/>
              <a:t>d = (   ('James',(123,456,789)),</a:t>
            </a:r>
          </a:p>
          <a:p>
            <a:r>
              <a:rPr lang="en-US" dirty="0"/>
              <a:t>        ('Michael',(234,456,678)),</a:t>
            </a:r>
          </a:p>
          <a:p>
            <a:r>
              <a:rPr lang="en-US" dirty="0"/>
              <a:t>        ('Robert',(168,89,190))</a:t>
            </a:r>
          </a:p>
          <a:p>
            <a:r>
              <a:rPr lang="en-US" dirty="0"/>
              <a:t>    )</a:t>
            </a:r>
          </a:p>
          <a:p>
            <a:r>
              <a:rPr lang="en-US" dirty="0" err="1"/>
              <a:t>df_arr</a:t>
            </a:r>
            <a:r>
              <a:rPr lang="en-US" dirty="0"/>
              <a:t> = </a:t>
            </a:r>
            <a:r>
              <a:rPr lang="en-US" dirty="0" err="1"/>
              <a:t>spark.createDataFrame</a:t>
            </a:r>
            <a:r>
              <a:rPr lang="en-US" dirty="0"/>
              <a:t>(data=d, schema = schema)</a:t>
            </a:r>
          </a:p>
          <a:p>
            <a:r>
              <a:rPr lang="en-US" dirty="0" err="1"/>
              <a:t>df_arr.printSchema</a:t>
            </a:r>
            <a:r>
              <a:rPr lang="en-US" dirty="0"/>
              <a:t>()</a:t>
            </a:r>
          </a:p>
          <a:p>
            <a:r>
              <a:rPr lang="en-US" dirty="0" err="1"/>
              <a:t>df_arr.show</a:t>
            </a:r>
            <a:r>
              <a:rPr lang="en-US" dirty="0"/>
              <a:t>(truncate=False)</a:t>
            </a:r>
          </a:p>
          <a:p>
            <a:r>
              <a:rPr lang="en-US" dirty="0" err="1"/>
              <a:t>df_arr.select</a:t>
            </a:r>
            <a:r>
              <a:rPr lang="en-US" dirty="0"/>
              <a:t>(</a:t>
            </a:r>
            <a:r>
              <a:rPr lang="en-US" dirty="0" err="1"/>
              <a:t>df_arr.mobileNumbers</a:t>
            </a:r>
            <a:r>
              <a:rPr lang="en-US" dirty="0"/>
              <a:t>[1]).show()</a:t>
            </a:r>
          </a:p>
        </p:txBody>
      </p:sp>
    </p:spTree>
    <p:extLst>
      <p:ext uri="{BB962C8B-B14F-4D97-AF65-F5344CB8AC3E}">
        <p14:creationId xmlns:p14="http://schemas.microsoft.com/office/powerpoint/2010/main" val="21197688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Supported Data Types:</a:t>
            </a:r>
          </a:p>
        </p:txBody>
      </p:sp>
      <p:sp>
        <p:nvSpPr>
          <p:cNvPr id="3" name="TextBox 2"/>
          <p:cNvSpPr txBox="1"/>
          <p:nvPr/>
        </p:nvSpPr>
        <p:spPr>
          <a:xfrm>
            <a:off x="691662" y="1113692"/>
            <a:ext cx="5403723" cy="2308324"/>
          </a:xfrm>
          <a:prstGeom prst="rect">
            <a:avLst/>
          </a:prstGeom>
          <a:noFill/>
        </p:spPr>
        <p:txBody>
          <a:bodyPr wrap="none" rtlCol="0">
            <a:spAutoFit/>
          </a:bodyPr>
          <a:lstStyle/>
          <a:p>
            <a:r>
              <a:rPr lang="en-US" dirty="0"/>
              <a:t>What we have been so far ? </a:t>
            </a:r>
            <a:r>
              <a:rPr lang="en-US" dirty="0">
                <a:sym typeface="Wingdings" panose="05000000000000000000" pitchFamily="2" charset="2"/>
              </a:rPr>
              <a:t> Aliases used in Spark </a:t>
            </a:r>
            <a:r>
              <a:rPr lang="en-US" dirty="0" err="1">
                <a:sym typeface="Wingdings" panose="05000000000000000000" pitchFamily="2" charset="2"/>
              </a:rPr>
              <a:t>Sql</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For Ex- </a:t>
            </a:r>
          </a:p>
          <a:p>
            <a:r>
              <a:rPr lang="en-US" dirty="0" err="1">
                <a:sym typeface="Wingdings" panose="05000000000000000000" pitchFamily="2" charset="2"/>
              </a:rPr>
              <a:t>IntegerType</a:t>
            </a:r>
            <a:r>
              <a:rPr lang="en-US" dirty="0">
                <a:sym typeface="Wingdings" panose="05000000000000000000" pitchFamily="2" charset="2"/>
              </a:rPr>
              <a:t>  </a:t>
            </a:r>
            <a:r>
              <a:rPr lang="en-US" dirty="0" err="1">
                <a:sym typeface="Wingdings" panose="05000000000000000000" pitchFamily="2" charset="2"/>
              </a:rPr>
              <a:t>int</a:t>
            </a:r>
            <a:r>
              <a:rPr lang="en-US" dirty="0">
                <a:sym typeface="Wingdings" panose="05000000000000000000" pitchFamily="2" charset="2"/>
              </a:rPr>
              <a:t>, integer</a:t>
            </a:r>
          </a:p>
          <a:p>
            <a:r>
              <a:rPr lang="en-US" dirty="0" err="1">
                <a:sym typeface="Wingdings" panose="05000000000000000000" pitchFamily="2" charset="2"/>
              </a:rPr>
              <a:t>StringType</a:t>
            </a:r>
            <a:r>
              <a:rPr lang="en-US" dirty="0">
                <a:sym typeface="Wingdings" panose="05000000000000000000" pitchFamily="2" charset="2"/>
              </a:rPr>
              <a:t> string</a:t>
            </a:r>
          </a:p>
          <a:p>
            <a:r>
              <a:rPr lang="en-US" dirty="0" err="1">
                <a:sym typeface="Wingdings" panose="05000000000000000000" pitchFamily="2" charset="2"/>
              </a:rPr>
              <a:t>BooleanType</a:t>
            </a:r>
            <a:r>
              <a:rPr lang="en-US" dirty="0">
                <a:sym typeface="Wingdings" panose="05000000000000000000" pitchFamily="2" charset="2"/>
              </a:rPr>
              <a:t> </a:t>
            </a:r>
            <a:r>
              <a:rPr lang="en-US" dirty="0" err="1">
                <a:sym typeface="Wingdings" panose="05000000000000000000" pitchFamily="2" charset="2"/>
              </a:rPr>
              <a:t>boolean</a:t>
            </a:r>
            <a:endParaRPr lang="en-US" dirty="0"/>
          </a:p>
          <a:p>
            <a:br>
              <a:rPr lang="en-US" dirty="0"/>
            </a:br>
            <a:endParaRPr lang="en-US" dirty="0"/>
          </a:p>
        </p:txBody>
      </p:sp>
    </p:spTree>
    <p:extLst>
      <p:ext uri="{BB962C8B-B14F-4D97-AF65-F5344CB8AC3E}">
        <p14:creationId xmlns:p14="http://schemas.microsoft.com/office/powerpoint/2010/main" val="412229791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Supported Data Types:</a:t>
            </a:r>
          </a:p>
        </p:txBody>
      </p:sp>
      <p:sp>
        <p:nvSpPr>
          <p:cNvPr id="3" name="TextBox 2"/>
          <p:cNvSpPr txBox="1"/>
          <p:nvPr/>
        </p:nvSpPr>
        <p:spPr>
          <a:xfrm>
            <a:off x="353910" y="784178"/>
            <a:ext cx="7831016" cy="5909310"/>
          </a:xfrm>
          <a:prstGeom prst="rect">
            <a:avLst/>
          </a:prstGeom>
          <a:noFill/>
        </p:spPr>
        <p:txBody>
          <a:bodyPr wrap="square" rtlCol="0">
            <a:spAutoFit/>
          </a:bodyPr>
          <a:lstStyle/>
          <a:p>
            <a:r>
              <a:rPr lang="en-US" b="1" dirty="0"/>
              <a:t>Special Values:</a:t>
            </a:r>
          </a:p>
          <a:p>
            <a:pPr marL="285750" indent="-285750">
              <a:buFont typeface="Arial" panose="020B0604020202020204" pitchFamily="34" charset="0"/>
              <a:buChar char="•"/>
            </a:pPr>
            <a:r>
              <a:rPr lang="en-US" b="1" dirty="0"/>
              <a:t> </a:t>
            </a:r>
            <a:r>
              <a:rPr lang="en-US" dirty="0"/>
              <a:t>None (Null)</a:t>
            </a:r>
          </a:p>
          <a:p>
            <a:endParaRPr lang="en-US" dirty="0"/>
          </a:p>
          <a:p>
            <a:pPr marL="285750" indent="-285750">
              <a:buFont typeface="Arial" panose="020B0604020202020204" pitchFamily="34" charset="0"/>
              <a:buChar char="•"/>
            </a:pPr>
            <a:r>
              <a:rPr lang="en-US" dirty="0"/>
              <a:t> </a:t>
            </a:r>
            <a:r>
              <a:rPr lang="en-US" dirty="0" err="1"/>
              <a:t>Inf</a:t>
            </a:r>
            <a:r>
              <a:rPr lang="en-US" dirty="0"/>
              <a:t>, -</a:t>
            </a:r>
            <a:r>
              <a:rPr lang="en-US" dirty="0" err="1"/>
              <a:t>Inf</a:t>
            </a:r>
            <a:r>
              <a:rPr lang="en-US" dirty="0">
                <a:sym typeface="Wingdings" panose="05000000000000000000" pitchFamily="2" charset="2"/>
              </a:rPr>
              <a:t> (</a:t>
            </a:r>
            <a:r>
              <a:rPr lang="en-US" dirty="0" err="1">
                <a:sym typeface="Wingdings" panose="05000000000000000000" pitchFamily="2" charset="2"/>
              </a:rPr>
              <a:t>FloatType</a:t>
            </a:r>
            <a:r>
              <a:rPr lang="en-US" dirty="0">
                <a:sym typeface="Wingdings" panose="05000000000000000000" pitchFamily="2" charset="2"/>
              </a:rPr>
              <a:t> or </a:t>
            </a:r>
            <a:r>
              <a:rPr lang="en-US" dirty="0" err="1">
                <a:sym typeface="Wingdings" panose="05000000000000000000" pitchFamily="2" charset="2"/>
              </a:rPr>
              <a:t>DoubleType</a:t>
            </a:r>
            <a:r>
              <a:rPr lang="en-US" dirty="0">
                <a:sym typeface="Wingdings" panose="05000000000000000000" pitchFamily="2" charset="2"/>
              </a:rPr>
              <a:t>. Infinity)</a:t>
            </a:r>
          </a:p>
          <a:p>
            <a:endParaRPr lang="en-US" dirty="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 </a:t>
            </a:r>
            <a:r>
              <a:rPr lang="en-US" dirty="0" err="1">
                <a:sym typeface="Wingdings" panose="05000000000000000000" pitchFamily="2" charset="2"/>
              </a:rPr>
              <a:t>NaN</a:t>
            </a:r>
            <a:r>
              <a:rPr lang="en-US" dirty="0">
                <a:sym typeface="Wingdings" panose="05000000000000000000" pitchFamily="2" charset="2"/>
              </a:rPr>
              <a:t> (</a:t>
            </a:r>
            <a:r>
              <a:rPr lang="en-US" dirty="0" err="1">
                <a:sym typeface="Wingdings" panose="05000000000000000000" pitchFamily="2" charset="2"/>
              </a:rPr>
              <a:t>FloatType</a:t>
            </a:r>
            <a:r>
              <a:rPr lang="en-US" dirty="0">
                <a:sym typeface="Wingdings" panose="05000000000000000000" pitchFamily="2" charset="2"/>
              </a:rPr>
              <a:t> or </a:t>
            </a:r>
            <a:r>
              <a:rPr lang="en-US" dirty="0" err="1">
                <a:sym typeface="Wingdings" panose="05000000000000000000" pitchFamily="2" charset="2"/>
              </a:rPr>
              <a:t>DoubleType</a:t>
            </a:r>
            <a:r>
              <a:rPr lang="en-US" dirty="0">
                <a:sym typeface="Wingdings" panose="05000000000000000000" pitchFamily="2" charset="2"/>
              </a:rPr>
              <a:t>. Non a Number)</a:t>
            </a:r>
          </a:p>
          <a:p>
            <a:r>
              <a:rPr lang="en-US" dirty="0">
                <a:sym typeface="Wingdings" panose="05000000000000000000" pitchFamily="2" charset="2"/>
              </a:rPr>
              <a:t>      </a:t>
            </a:r>
            <a:r>
              <a:rPr lang="en-US" dirty="0" err="1">
                <a:sym typeface="Wingdings" panose="05000000000000000000" pitchFamily="2" charset="2"/>
              </a:rPr>
              <a:t>NaN</a:t>
            </a:r>
            <a:r>
              <a:rPr lang="en-US" dirty="0">
                <a:sym typeface="Wingdings" panose="05000000000000000000" pitchFamily="2" charset="2"/>
              </a:rPr>
              <a:t> = </a:t>
            </a:r>
            <a:r>
              <a:rPr lang="en-US" dirty="0" err="1">
                <a:sym typeface="Wingdings" panose="05000000000000000000" pitchFamily="2" charset="2"/>
              </a:rPr>
              <a:t>NaN</a:t>
            </a:r>
            <a:r>
              <a:rPr lang="en-US" dirty="0">
                <a:sym typeface="Wingdings" panose="05000000000000000000" pitchFamily="2" charset="2"/>
              </a:rPr>
              <a:t> returns True.</a:t>
            </a:r>
          </a:p>
          <a:p>
            <a:r>
              <a:rPr lang="en-US" dirty="0">
                <a:sym typeface="Wingdings" panose="05000000000000000000" pitchFamily="2" charset="2"/>
              </a:rPr>
              <a:t>        In aggregations, all </a:t>
            </a:r>
            <a:r>
              <a:rPr lang="en-US" dirty="0" err="1">
                <a:sym typeface="Wingdings" panose="05000000000000000000" pitchFamily="2" charset="2"/>
              </a:rPr>
              <a:t>NaN</a:t>
            </a:r>
            <a:r>
              <a:rPr lang="en-US" dirty="0">
                <a:sym typeface="Wingdings" panose="05000000000000000000" pitchFamily="2" charset="2"/>
              </a:rPr>
              <a:t> values are grouped together.</a:t>
            </a:r>
          </a:p>
          <a:p>
            <a:r>
              <a:rPr lang="en-US" dirty="0">
                <a:sym typeface="Wingdings" panose="05000000000000000000" pitchFamily="2" charset="2"/>
              </a:rPr>
              <a:t>        Ex – </a:t>
            </a:r>
            <a:r>
              <a:rPr lang="en-US" dirty="0" err="1">
                <a:sym typeface="Wingdings" panose="05000000000000000000" pitchFamily="2" charset="2"/>
              </a:rPr>
              <a:t>spark.sql</a:t>
            </a:r>
            <a:r>
              <a:rPr lang="en-US" dirty="0">
                <a:sym typeface="Wingdings" panose="05000000000000000000" pitchFamily="2" charset="2"/>
              </a:rPr>
              <a:t> (""" SELECT float('</a:t>
            </a:r>
            <a:r>
              <a:rPr lang="en-US" dirty="0" err="1">
                <a:sym typeface="Wingdings" panose="05000000000000000000" pitchFamily="2" charset="2"/>
              </a:rPr>
              <a:t>NaN</a:t>
            </a:r>
            <a:r>
              <a:rPr lang="en-US" dirty="0">
                <a:sym typeface="Wingdings" panose="05000000000000000000" pitchFamily="2" charset="2"/>
              </a:rPr>
              <a:t>') AS col """).show() </a:t>
            </a:r>
          </a:p>
          <a:p>
            <a:r>
              <a:rPr lang="en-US" dirty="0">
                <a:sym typeface="Wingdings" panose="05000000000000000000" pitchFamily="2" charset="2"/>
              </a:rPr>
              <a:t>                </a:t>
            </a:r>
            <a:r>
              <a:rPr lang="en-US" dirty="0" err="1">
                <a:sym typeface="Wingdings" panose="05000000000000000000" pitchFamily="2" charset="2"/>
              </a:rPr>
              <a:t>spark.sql</a:t>
            </a:r>
            <a:r>
              <a:rPr lang="en-US" dirty="0">
                <a:sym typeface="Wingdings" panose="05000000000000000000" pitchFamily="2" charset="2"/>
              </a:rPr>
              <a:t>(""" SELECT double('</a:t>
            </a:r>
            <a:r>
              <a:rPr lang="en-US" dirty="0" err="1">
                <a:sym typeface="Wingdings" panose="05000000000000000000" pitchFamily="2" charset="2"/>
              </a:rPr>
              <a:t>NaN</a:t>
            </a:r>
            <a:r>
              <a:rPr lang="en-US" dirty="0">
                <a:sym typeface="Wingdings" panose="05000000000000000000" pitchFamily="2" charset="2"/>
              </a:rPr>
              <a:t>') = double('</a:t>
            </a:r>
            <a:r>
              <a:rPr lang="en-US" dirty="0" err="1">
                <a:sym typeface="Wingdings" panose="05000000000000000000" pitchFamily="2" charset="2"/>
              </a:rPr>
              <a:t>NaN</a:t>
            </a:r>
            <a:r>
              <a:rPr lang="en-US" dirty="0">
                <a:sym typeface="Wingdings" panose="05000000000000000000" pitchFamily="2" charset="2"/>
              </a:rPr>
              <a:t>') AS col """).show()</a:t>
            </a:r>
          </a:p>
          <a:p>
            <a:endParaRPr lang="en-US" dirty="0">
              <a:sym typeface="Wingdings" panose="05000000000000000000" pitchFamily="2" charset="2"/>
            </a:endParaRPr>
          </a:p>
          <a:p>
            <a:r>
              <a:rPr lang="en-US" dirty="0">
                <a:sym typeface="Wingdings" panose="05000000000000000000" pitchFamily="2" charset="2"/>
              </a:rPr>
              <a:t>                </a:t>
            </a:r>
            <a:r>
              <a:rPr lang="en-US" dirty="0" err="1">
                <a:sym typeface="Wingdings" panose="05000000000000000000" pitchFamily="2" charset="2"/>
              </a:rPr>
              <a:t>spark.sql</a:t>
            </a:r>
            <a:r>
              <a:rPr lang="en-US" dirty="0">
                <a:sym typeface="Wingdings" panose="05000000000000000000" pitchFamily="2" charset="2"/>
              </a:rPr>
              <a:t> (""" CREATE TABLE test (c1 </a:t>
            </a:r>
            <a:r>
              <a:rPr lang="en-US" dirty="0" err="1">
                <a:sym typeface="Wingdings" panose="05000000000000000000" pitchFamily="2" charset="2"/>
              </a:rPr>
              <a:t>int</a:t>
            </a:r>
            <a:r>
              <a:rPr lang="en-US" dirty="0">
                <a:sym typeface="Wingdings" panose="05000000000000000000" pitchFamily="2" charset="2"/>
              </a:rPr>
              <a:t>, c2 double) """)</a:t>
            </a:r>
          </a:p>
          <a:p>
            <a:r>
              <a:rPr lang="en-US" dirty="0">
                <a:sym typeface="Wingdings" panose="05000000000000000000" pitchFamily="2" charset="2"/>
              </a:rPr>
              <a:t>                </a:t>
            </a:r>
            <a:r>
              <a:rPr lang="en-US" dirty="0" err="1">
                <a:sym typeface="Wingdings" panose="05000000000000000000" pitchFamily="2" charset="2"/>
              </a:rPr>
              <a:t>spark.sql</a:t>
            </a:r>
            <a:r>
              <a:rPr lang="en-US" dirty="0">
                <a:sym typeface="Wingdings" panose="05000000000000000000" pitchFamily="2" charset="2"/>
              </a:rPr>
              <a:t> (""" INSERT INTO test VALUES (1, double(10)) """)</a:t>
            </a:r>
          </a:p>
          <a:p>
            <a:r>
              <a:rPr lang="en-US" dirty="0">
                <a:sym typeface="Wingdings" panose="05000000000000000000" pitchFamily="2" charset="2"/>
              </a:rPr>
              <a:t>                </a:t>
            </a:r>
            <a:r>
              <a:rPr lang="en-US" dirty="0" err="1">
                <a:sym typeface="Wingdings" panose="05000000000000000000" pitchFamily="2" charset="2"/>
              </a:rPr>
              <a:t>spark.sql</a:t>
            </a:r>
            <a:r>
              <a:rPr lang="en-US" dirty="0">
                <a:sym typeface="Wingdings" panose="05000000000000000000" pitchFamily="2" charset="2"/>
              </a:rPr>
              <a:t> (""" INSERT INTO test VALUES (2, double(10)) """)</a:t>
            </a:r>
          </a:p>
          <a:p>
            <a:r>
              <a:rPr lang="en-US" dirty="0">
                <a:sym typeface="Wingdings" panose="05000000000000000000" pitchFamily="2" charset="2"/>
              </a:rPr>
              <a:t>                </a:t>
            </a:r>
            <a:r>
              <a:rPr lang="en-US" dirty="0" err="1">
                <a:sym typeface="Wingdings" panose="05000000000000000000" pitchFamily="2" charset="2"/>
              </a:rPr>
              <a:t>spark.sql</a:t>
            </a:r>
            <a:r>
              <a:rPr lang="en-US" dirty="0">
                <a:sym typeface="Wingdings" panose="05000000000000000000" pitchFamily="2" charset="2"/>
              </a:rPr>
              <a:t> (""" INSERT INTO test VALUES (3, double('</a:t>
            </a:r>
            <a:r>
              <a:rPr lang="en-US" dirty="0" err="1">
                <a:sym typeface="Wingdings" panose="05000000000000000000" pitchFamily="2" charset="2"/>
              </a:rPr>
              <a:t>NaN</a:t>
            </a:r>
            <a:r>
              <a:rPr lang="en-US" dirty="0">
                <a:sym typeface="Wingdings" panose="05000000000000000000" pitchFamily="2" charset="2"/>
              </a:rPr>
              <a:t>')) """)</a:t>
            </a:r>
          </a:p>
          <a:p>
            <a:r>
              <a:rPr lang="en-US" dirty="0">
                <a:sym typeface="Wingdings" panose="05000000000000000000" pitchFamily="2" charset="2"/>
              </a:rPr>
              <a:t>                </a:t>
            </a:r>
            <a:r>
              <a:rPr lang="en-US" dirty="0" err="1">
                <a:sym typeface="Wingdings" panose="05000000000000000000" pitchFamily="2" charset="2"/>
              </a:rPr>
              <a:t>spark.sql</a:t>
            </a:r>
            <a:r>
              <a:rPr lang="en-US" dirty="0">
                <a:sym typeface="Wingdings" panose="05000000000000000000" pitchFamily="2" charset="2"/>
              </a:rPr>
              <a:t> (""" INSERT INTO test VALUES (4, double('</a:t>
            </a:r>
            <a:r>
              <a:rPr lang="en-US" dirty="0" err="1">
                <a:sym typeface="Wingdings" panose="05000000000000000000" pitchFamily="2" charset="2"/>
              </a:rPr>
              <a:t>NaN</a:t>
            </a:r>
            <a:r>
              <a:rPr lang="en-US" dirty="0">
                <a:sym typeface="Wingdings" panose="05000000000000000000" pitchFamily="2" charset="2"/>
              </a:rPr>
              <a:t>')) """)  </a:t>
            </a:r>
          </a:p>
          <a:p>
            <a:r>
              <a:rPr lang="en-US" dirty="0">
                <a:sym typeface="Wingdings" panose="05000000000000000000" pitchFamily="2" charset="2"/>
              </a:rPr>
              <a:t>                </a:t>
            </a:r>
            <a:r>
              <a:rPr lang="en-US" dirty="0" err="1">
                <a:sym typeface="Wingdings" panose="05000000000000000000" pitchFamily="2" charset="2"/>
              </a:rPr>
              <a:t>spark.sql</a:t>
            </a:r>
            <a:r>
              <a:rPr lang="en-US" dirty="0">
                <a:sym typeface="Wingdings" panose="05000000000000000000" pitchFamily="2" charset="2"/>
              </a:rPr>
              <a:t> (""" INSERT INTO test VALUES (5, double('</a:t>
            </a:r>
            <a:r>
              <a:rPr lang="en-US" dirty="0" err="1">
                <a:sym typeface="Wingdings" panose="05000000000000000000" pitchFamily="2" charset="2"/>
              </a:rPr>
              <a:t>NaN</a:t>
            </a:r>
            <a:r>
              <a:rPr lang="en-US" dirty="0">
                <a:sym typeface="Wingdings" panose="05000000000000000000" pitchFamily="2" charset="2"/>
              </a:rPr>
              <a:t>')) """)</a:t>
            </a:r>
          </a:p>
          <a:p>
            <a:r>
              <a:rPr lang="en-US" dirty="0"/>
              <a:t>                </a:t>
            </a:r>
            <a:r>
              <a:rPr lang="en-US" dirty="0" err="1"/>
              <a:t>spark.sql</a:t>
            </a:r>
            <a:r>
              <a:rPr lang="en-US" dirty="0"/>
              <a:t> (""" SELECT c2,count(*) FROM TEST GROUP BY C2""").show()</a:t>
            </a:r>
          </a:p>
          <a:p>
            <a:endParaRPr lang="en-US" dirty="0"/>
          </a:p>
          <a:p>
            <a:br>
              <a:rPr lang="en-US" dirty="0"/>
            </a:br>
            <a:endParaRPr lang="en-US" dirty="0"/>
          </a:p>
        </p:txBody>
      </p:sp>
    </p:spTree>
    <p:extLst>
      <p:ext uri="{BB962C8B-B14F-4D97-AF65-F5344CB8AC3E}">
        <p14:creationId xmlns:p14="http://schemas.microsoft.com/office/powerpoint/2010/main" val="270803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8" y="1713279"/>
            <a:ext cx="6957646" cy="1580906"/>
          </a:xfrm>
        </p:spPr>
        <p:style>
          <a:lnRef idx="1">
            <a:schemeClr val="accent5"/>
          </a:lnRef>
          <a:fillRef idx="3">
            <a:schemeClr val="accent5"/>
          </a:fillRef>
          <a:effectRef idx="2">
            <a:schemeClr val="accent5"/>
          </a:effectRef>
          <a:fontRef idx="minor">
            <a:schemeClr val="lt1"/>
          </a:fontRef>
        </p:style>
        <p:txBody>
          <a:bodyPr/>
          <a:lstStyle/>
          <a:p>
            <a:r>
              <a:rPr lang="en-US" dirty="0"/>
              <a:t>           DataFrame Rows</a:t>
            </a:r>
          </a:p>
        </p:txBody>
      </p:sp>
    </p:spTree>
    <p:extLst>
      <p:ext uri="{BB962C8B-B14F-4D97-AF65-F5344CB8AC3E}">
        <p14:creationId xmlns:p14="http://schemas.microsoft.com/office/powerpoint/2010/main" val="2241332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60104" y="2072104"/>
            <a:ext cx="1839496" cy="4080044"/>
            <a:chOff x="1016000" y="791411"/>
            <a:chExt cx="2171032" cy="3014626"/>
          </a:xfrm>
        </p:grpSpPr>
        <p:sp>
          <p:nvSpPr>
            <p:cNvPr id="2" name="Rectangle 1"/>
            <p:cNvSpPr/>
            <p:nvPr/>
          </p:nvSpPr>
          <p:spPr>
            <a:xfrm>
              <a:off x="1016000" y="791411"/>
              <a:ext cx="2171032" cy="301462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Client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403915" y="1215651"/>
              <a:ext cx="1563143" cy="23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grpSp>
      <p:sp>
        <p:nvSpPr>
          <p:cNvPr id="8" name="Rectangle 7"/>
          <p:cNvSpPr/>
          <p:nvPr/>
        </p:nvSpPr>
        <p:spPr>
          <a:xfrm>
            <a:off x="4117726" y="1172920"/>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4375255" y="2021057"/>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sp>
        <p:nvSpPr>
          <p:cNvPr id="10" name="Rectangle 9"/>
          <p:cNvSpPr/>
          <p:nvPr/>
        </p:nvSpPr>
        <p:spPr>
          <a:xfrm>
            <a:off x="4375255" y="2654968"/>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1" name="Rectangle 10"/>
          <p:cNvSpPr/>
          <p:nvPr/>
        </p:nvSpPr>
        <p:spPr>
          <a:xfrm>
            <a:off x="4950792" y="2658924"/>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2" name="Rectangle 11"/>
          <p:cNvSpPr/>
          <p:nvPr/>
        </p:nvSpPr>
        <p:spPr>
          <a:xfrm>
            <a:off x="5524993" y="2651551"/>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3" name="Rectangle 12"/>
          <p:cNvSpPr/>
          <p:nvPr/>
        </p:nvSpPr>
        <p:spPr>
          <a:xfrm>
            <a:off x="4394933" y="3133061"/>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4" name="Rectangle 13"/>
          <p:cNvSpPr/>
          <p:nvPr/>
        </p:nvSpPr>
        <p:spPr>
          <a:xfrm>
            <a:off x="4940953" y="312721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524992" y="3116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117726" y="3788280"/>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1" name="Rectangle 20"/>
          <p:cNvSpPr/>
          <p:nvPr/>
        </p:nvSpPr>
        <p:spPr>
          <a:xfrm>
            <a:off x="4375255" y="4681621"/>
            <a:ext cx="1324437" cy="374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sp>
        <p:nvSpPr>
          <p:cNvPr id="22" name="Rectangle 21"/>
          <p:cNvSpPr/>
          <p:nvPr/>
        </p:nvSpPr>
        <p:spPr>
          <a:xfrm>
            <a:off x="4375255" y="5270328"/>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3" name="Rectangle 22"/>
          <p:cNvSpPr/>
          <p:nvPr/>
        </p:nvSpPr>
        <p:spPr>
          <a:xfrm>
            <a:off x="4950792" y="5274284"/>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4" name="Rectangle 23"/>
          <p:cNvSpPr/>
          <p:nvPr/>
        </p:nvSpPr>
        <p:spPr>
          <a:xfrm>
            <a:off x="5524993" y="5266911"/>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4394933" y="5748421"/>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6" name="Rectangle 25"/>
          <p:cNvSpPr/>
          <p:nvPr/>
        </p:nvSpPr>
        <p:spPr>
          <a:xfrm>
            <a:off x="4940953" y="574257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524992" y="573184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5374105" cy="369332"/>
          </a:xfrm>
          <a:prstGeom prst="rect">
            <a:avLst/>
          </a:prstGeom>
          <a:noFill/>
        </p:spPr>
        <p:txBody>
          <a:bodyPr wrap="square" rtlCol="0">
            <a:spAutoFit/>
          </a:bodyPr>
          <a:lstStyle/>
          <a:p>
            <a:r>
              <a:rPr lang="en-US" dirty="0"/>
              <a:t>Spark Runtime Components in Client deploy mode:</a:t>
            </a:r>
          </a:p>
        </p:txBody>
      </p:sp>
      <p:cxnSp>
        <p:nvCxnSpPr>
          <p:cNvPr id="36" name="Straight Arrow Connector 35"/>
          <p:cNvCxnSpPr>
            <a:endCxn id="8" idx="1"/>
          </p:cNvCxnSpPr>
          <p:nvPr/>
        </p:nvCxnSpPr>
        <p:spPr>
          <a:xfrm flipV="1">
            <a:off x="2774227" y="2309649"/>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5524992" y="5262405"/>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cxnSp>
        <p:nvCxnSpPr>
          <p:cNvPr id="39" name="Straight Arrow Connector 38"/>
          <p:cNvCxnSpPr>
            <a:endCxn id="20" idx="1"/>
          </p:cNvCxnSpPr>
          <p:nvPr/>
        </p:nvCxnSpPr>
        <p:spPr>
          <a:xfrm>
            <a:off x="2807215" y="3531937"/>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543011" y="970548"/>
            <a:ext cx="5552989"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117640" y="3374149"/>
            <a:ext cx="1558276" cy="192018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6" name="Rectangle 15"/>
          <p:cNvSpPr/>
          <p:nvPr/>
        </p:nvSpPr>
        <p:spPr>
          <a:xfrm>
            <a:off x="1398590" y="4395589"/>
            <a:ext cx="1131016" cy="66004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sp>
        <p:nvSpPr>
          <p:cNvPr id="17" name="Rectangle 16"/>
          <p:cNvSpPr/>
          <p:nvPr/>
        </p:nvSpPr>
        <p:spPr>
          <a:xfrm>
            <a:off x="1398590" y="3855505"/>
            <a:ext cx="1131016" cy="4357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 Context</a:t>
            </a:r>
          </a:p>
        </p:txBody>
      </p:sp>
      <p:sp>
        <p:nvSpPr>
          <p:cNvPr id="40" name="Rectangle 39"/>
          <p:cNvSpPr/>
          <p:nvPr/>
        </p:nvSpPr>
        <p:spPr>
          <a:xfrm>
            <a:off x="4117726" y="1172920"/>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1" name="Rectangle 40"/>
          <p:cNvSpPr/>
          <p:nvPr/>
        </p:nvSpPr>
        <p:spPr>
          <a:xfrm>
            <a:off x="4375255" y="2021057"/>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44" name="Rectangle 43"/>
          <p:cNvSpPr/>
          <p:nvPr/>
        </p:nvSpPr>
        <p:spPr>
          <a:xfrm>
            <a:off x="4375255" y="2654968"/>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49" name="Rectangle 48"/>
          <p:cNvSpPr/>
          <p:nvPr/>
        </p:nvSpPr>
        <p:spPr>
          <a:xfrm>
            <a:off x="4950792" y="2658924"/>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0" name="Rectangle 49"/>
          <p:cNvSpPr/>
          <p:nvPr/>
        </p:nvSpPr>
        <p:spPr>
          <a:xfrm>
            <a:off x="5535901" y="2654017"/>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1" name="Rectangle 50"/>
          <p:cNvSpPr/>
          <p:nvPr/>
        </p:nvSpPr>
        <p:spPr>
          <a:xfrm>
            <a:off x="4394933" y="3133061"/>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2" name="Rectangle 51"/>
          <p:cNvSpPr/>
          <p:nvPr/>
        </p:nvSpPr>
        <p:spPr>
          <a:xfrm>
            <a:off x="4940953" y="312721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524992" y="3116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117726" y="3788280"/>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5" name="Rectangle 54"/>
          <p:cNvSpPr/>
          <p:nvPr/>
        </p:nvSpPr>
        <p:spPr>
          <a:xfrm>
            <a:off x="4375255" y="5270328"/>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6" name="Rectangle 55"/>
          <p:cNvSpPr/>
          <p:nvPr/>
        </p:nvSpPr>
        <p:spPr>
          <a:xfrm>
            <a:off x="4950792" y="5274284"/>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7" name="Rectangle 56"/>
          <p:cNvSpPr/>
          <p:nvPr/>
        </p:nvSpPr>
        <p:spPr>
          <a:xfrm>
            <a:off x="5524993" y="5266911"/>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58" name="Rectangle 57"/>
          <p:cNvSpPr/>
          <p:nvPr/>
        </p:nvSpPr>
        <p:spPr>
          <a:xfrm>
            <a:off x="4394933" y="574842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9" name="Rectangle 58"/>
          <p:cNvSpPr/>
          <p:nvPr/>
        </p:nvSpPr>
        <p:spPr>
          <a:xfrm>
            <a:off x="4940953" y="574257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5524992" y="573184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a:endCxn id="40" idx="1"/>
          </p:cNvCxnSpPr>
          <p:nvPr/>
        </p:nvCxnSpPr>
        <p:spPr>
          <a:xfrm flipV="1">
            <a:off x="2774227" y="2309649"/>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63" name="Rectangle 62"/>
          <p:cNvSpPr/>
          <p:nvPr/>
        </p:nvSpPr>
        <p:spPr>
          <a:xfrm>
            <a:off x="5524992" y="5262405"/>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64" name="Rectangle 63"/>
          <p:cNvSpPr/>
          <p:nvPr/>
        </p:nvSpPr>
        <p:spPr>
          <a:xfrm>
            <a:off x="4401584" y="4633689"/>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65" name="Rectangle 64"/>
          <p:cNvSpPr/>
          <p:nvPr/>
        </p:nvSpPr>
        <p:spPr>
          <a:xfrm>
            <a:off x="4950791" y="26601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66" name="Rectangle 65"/>
          <p:cNvSpPr/>
          <p:nvPr/>
        </p:nvSpPr>
        <p:spPr>
          <a:xfrm>
            <a:off x="4371448" y="2654017"/>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67" name="Rectangle 66"/>
          <p:cNvSpPr/>
          <p:nvPr/>
        </p:nvSpPr>
        <p:spPr>
          <a:xfrm>
            <a:off x="4398114" y="313306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8" name="TextBox 17">
            <a:extLst>
              <a:ext uri="{FF2B5EF4-FFF2-40B4-BE49-F238E27FC236}">
                <a16:creationId xmlns:a16="http://schemas.microsoft.com/office/drawing/2014/main" id="{28343514-9785-10BA-D327-3ABB037FB534}"/>
              </a:ext>
            </a:extLst>
          </p:cNvPr>
          <p:cNvSpPr txBox="1"/>
          <p:nvPr/>
        </p:nvSpPr>
        <p:spPr>
          <a:xfrm>
            <a:off x="6549248" y="1305342"/>
            <a:ext cx="5527733" cy="3970318"/>
          </a:xfrm>
          <a:prstGeom prst="rect">
            <a:avLst/>
          </a:prstGeom>
          <a:noFill/>
        </p:spPr>
        <p:txBody>
          <a:bodyPr wrap="square">
            <a:spAutoFit/>
          </a:bodyPr>
          <a:lstStyle/>
          <a:p>
            <a:r>
              <a:rPr lang="en-US" dirty="0"/>
              <a:t>Driver runs on your local machine (laptop/PC).</a:t>
            </a:r>
          </a:p>
          <a:p>
            <a:endParaRPr lang="en-US" dirty="0"/>
          </a:p>
          <a:p>
            <a:r>
              <a:rPr lang="en-US" dirty="0"/>
              <a:t>Start Spark using local, local[n], or local[*]</a:t>
            </a:r>
          </a:p>
          <a:p>
            <a:r>
              <a:rPr lang="en-US" dirty="0"/>
              <a:t>Driver initializes </a:t>
            </a:r>
            <a:r>
              <a:rPr lang="en-US" dirty="0" err="1"/>
              <a:t>SparkSession</a:t>
            </a:r>
            <a:r>
              <a:rPr lang="en-US" dirty="0"/>
              <a:t> / </a:t>
            </a:r>
            <a:r>
              <a:rPr lang="en-US" dirty="0" err="1"/>
              <a:t>SparkContext</a:t>
            </a:r>
            <a:endParaRPr lang="en-US" dirty="0"/>
          </a:p>
          <a:p>
            <a:r>
              <a:rPr lang="en-US" dirty="0"/>
              <a:t>Transformations build a DAG (lazy evaluation)</a:t>
            </a:r>
          </a:p>
          <a:p>
            <a:r>
              <a:rPr lang="en-US" dirty="0"/>
              <a:t>Action is called (e.g., count(), show())</a:t>
            </a:r>
          </a:p>
          <a:p>
            <a:r>
              <a:rPr lang="en-US" dirty="0"/>
              <a:t>Spark creates a Job</a:t>
            </a:r>
          </a:p>
          <a:p>
            <a:r>
              <a:rPr lang="en-US" dirty="0"/>
              <a:t>Job is divided into Stages</a:t>
            </a:r>
          </a:p>
          <a:p>
            <a:r>
              <a:rPr lang="en-US" dirty="0"/>
              <a:t>Stages are divided into Tasks</a:t>
            </a:r>
          </a:p>
          <a:p>
            <a:r>
              <a:rPr lang="en-US" dirty="0"/>
              <a:t>Local scheduler runs tasks as threads on same machine</a:t>
            </a:r>
          </a:p>
          <a:p>
            <a:r>
              <a:rPr lang="en-US" dirty="0"/>
              <a:t>Data is processed (read → compute → shuffle → write)</a:t>
            </a:r>
          </a:p>
          <a:p>
            <a:r>
              <a:rPr lang="en-US" dirty="0"/>
              <a:t>Results returned or saved</a:t>
            </a:r>
          </a:p>
          <a:p>
            <a:r>
              <a:rPr lang="en-US" dirty="0"/>
              <a:t>Application ends with </a:t>
            </a:r>
            <a:r>
              <a:rPr lang="en-US" dirty="0" err="1"/>
              <a:t>spark.stop</a:t>
            </a:r>
            <a:r>
              <a:rPr lang="en-US" dirty="0"/>
              <a:t>()</a:t>
            </a:r>
          </a:p>
          <a:p>
            <a:endParaRPr lang="en-US" dirty="0"/>
          </a:p>
        </p:txBody>
      </p:sp>
    </p:spTree>
    <p:extLst>
      <p:ext uri="{BB962C8B-B14F-4D97-AF65-F5344CB8AC3E}">
        <p14:creationId xmlns:p14="http://schemas.microsoft.com/office/powerpoint/2010/main" val="85198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4"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3" grpId="0" animBg="1"/>
      <p:bldP spid="64" grpId="0" animBg="1"/>
      <p:bldP spid="65" grpId="0" animBg="1"/>
      <p:bldP spid="66" grpId="0" animBg="1"/>
      <p:bldP spid="67"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88498" y="633707"/>
            <a:ext cx="7960923" cy="3693319"/>
          </a:xfrm>
          <a:prstGeom prst="rect">
            <a:avLst/>
          </a:prstGeom>
        </p:spPr>
        <p:txBody>
          <a:bodyPr wrap="square">
            <a:spAutoFit/>
          </a:bodyPr>
          <a:lstStyle/>
          <a:p>
            <a:r>
              <a:rPr lang="en-US" dirty="0">
                <a:solidFill>
                  <a:srgbClr val="212121"/>
                </a:solidFill>
              </a:rPr>
              <a:t>DataFrame is a Dataset organized into named columns/rows.</a:t>
            </a: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b="0" i="0" dirty="0">
              <a:solidFill>
                <a:srgbClr val="212121"/>
              </a:solidFill>
              <a:effectLst/>
              <a:latin typeface="+mj-lt"/>
            </a:endParaRPr>
          </a:p>
        </p:txBody>
      </p:sp>
      <p:graphicFrame>
        <p:nvGraphicFramePr>
          <p:cNvPr id="6" name="Table 5"/>
          <p:cNvGraphicFramePr>
            <a:graphicFrameLocks noGrp="1"/>
          </p:cNvGraphicFramePr>
          <p:nvPr>
            <p:extLst>
              <p:ext uri="{D42A27DB-BD31-4B8C-83A1-F6EECF244321}">
                <p14:modId xmlns:p14="http://schemas.microsoft.com/office/powerpoint/2010/main" val="1178101233"/>
              </p:ext>
            </p:extLst>
          </p:nvPr>
        </p:nvGraphicFramePr>
        <p:xfrm>
          <a:off x="2975139" y="1517589"/>
          <a:ext cx="2493820" cy="1925554"/>
        </p:xfrm>
        <a:graphic>
          <a:graphicData uri="http://schemas.openxmlformats.org/drawingml/2006/table">
            <a:tbl>
              <a:tblPr firstRow="1" bandRow="1">
                <a:tableStyleId>{5C22544A-7EE6-4342-B048-85BDC9FD1C3A}</a:tableStyleId>
              </a:tblPr>
              <a:tblGrid>
                <a:gridCol w="1246910">
                  <a:extLst>
                    <a:ext uri="{9D8B030D-6E8A-4147-A177-3AD203B41FA5}">
                      <a16:colId xmlns:a16="http://schemas.microsoft.com/office/drawing/2014/main" val="20000"/>
                    </a:ext>
                  </a:extLst>
                </a:gridCol>
                <a:gridCol w="1246910">
                  <a:extLst>
                    <a:ext uri="{9D8B030D-6E8A-4147-A177-3AD203B41FA5}">
                      <a16:colId xmlns:a16="http://schemas.microsoft.com/office/drawing/2014/main" val="20001"/>
                    </a:ext>
                  </a:extLst>
                </a:gridCol>
              </a:tblGrid>
              <a:tr h="403481">
                <a:tc>
                  <a:txBody>
                    <a:bodyPr/>
                    <a:lstStyle/>
                    <a:p>
                      <a:r>
                        <a:rPr lang="en-US" dirty="0"/>
                        <a:t>Name</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Robert</a:t>
                      </a:r>
                    </a:p>
                  </a:txBody>
                  <a:tcPr/>
                </a:tc>
                <a:tc>
                  <a:txBody>
                    <a:bodyPr/>
                    <a:lstStyle/>
                    <a:p>
                      <a:r>
                        <a:rPr lang="en-US" dirty="0"/>
                        <a:t>31</a:t>
                      </a:r>
                    </a:p>
                  </a:txBody>
                  <a:tcPr/>
                </a:tc>
                <a:extLst>
                  <a:ext uri="{0D108BD9-81ED-4DB2-BD59-A6C34878D82A}">
                    <a16:rowId xmlns:a16="http://schemas.microsoft.com/office/drawing/2014/main" val="10001"/>
                  </a:ext>
                </a:extLst>
              </a:tr>
              <a:tr h="409553">
                <a:tc>
                  <a:txBody>
                    <a:bodyPr/>
                    <a:lstStyle/>
                    <a:p>
                      <a:r>
                        <a:rPr lang="en-US" dirty="0"/>
                        <a:t>Alicia</a:t>
                      </a:r>
                    </a:p>
                  </a:txBody>
                  <a:tcPr/>
                </a:tc>
                <a:tc>
                  <a:txBody>
                    <a:bodyPr/>
                    <a:lstStyle/>
                    <a:p>
                      <a:r>
                        <a:rPr lang="en-US" dirty="0"/>
                        <a:t>25</a:t>
                      </a:r>
                    </a:p>
                  </a:txBody>
                  <a:tcPr/>
                </a:tc>
                <a:extLst>
                  <a:ext uri="{0D108BD9-81ED-4DB2-BD59-A6C34878D82A}">
                    <a16:rowId xmlns:a16="http://schemas.microsoft.com/office/drawing/2014/main" val="10002"/>
                  </a:ext>
                </a:extLst>
              </a:tr>
              <a:tr h="370840">
                <a:tc>
                  <a:txBody>
                    <a:bodyPr/>
                    <a:lstStyle/>
                    <a:p>
                      <a:r>
                        <a:rPr lang="en-US" dirty="0"/>
                        <a:t>Deja</a:t>
                      </a:r>
                    </a:p>
                  </a:txBody>
                  <a:tcPr/>
                </a:tc>
                <a:tc>
                  <a:txBody>
                    <a:bodyPr/>
                    <a:lstStyle/>
                    <a:p>
                      <a:r>
                        <a:rPr lang="en-US" dirty="0"/>
                        <a:t>19</a:t>
                      </a:r>
                    </a:p>
                  </a:txBody>
                  <a:tcPr/>
                </a:tc>
                <a:extLst>
                  <a:ext uri="{0D108BD9-81ED-4DB2-BD59-A6C34878D82A}">
                    <a16:rowId xmlns:a16="http://schemas.microsoft.com/office/drawing/2014/main" val="10003"/>
                  </a:ext>
                </a:extLst>
              </a:tr>
              <a:tr h="370840">
                <a:tc>
                  <a:txBody>
                    <a:bodyPr/>
                    <a:lstStyle/>
                    <a:p>
                      <a:r>
                        <a:rPr lang="en-US" dirty="0" err="1"/>
                        <a:t>Majoj</a:t>
                      </a:r>
                      <a:endParaRPr lang="en-US" dirty="0"/>
                    </a:p>
                  </a:txBody>
                  <a:tcPr/>
                </a:tc>
                <a:tc>
                  <a:txBody>
                    <a:bodyPr/>
                    <a:lstStyle/>
                    <a:p>
                      <a:r>
                        <a:rPr lang="en-US" dirty="0"/>
                        <a:t>31</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8156799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Row</a:t>
            </a:r>
          </a:p>
        </p:txBody>
      </p:sp>
      <p:sp>
        <p:nvSpPr>
          <p:cNvPr id="4" name="Rectangle 3"/>
          <p:cNvSpPr/>
          <p:nvPr/>
        </p:nvSpPr>
        <p:spPr>
          <a:xfrm>
            <a:off x="185666" y="790923"/>
            <a:ext cx="10632832" cy="5355312"/>
          </a:xfrm>
          <a:prstGeom prst="rect">
            <a:avLst/>
          </a:prstGeom>
        </p:spPr>
        <p:txBody>
          <a:bodyPr wrap="square">
            <a:spAutoFit/>
          </a:bodyPr>
          <a:lstStyle/>
          <a:p>
            <a:pPr marL="285750" indent="-285750">
              <a:buFont typeface="Arial" panose="020B0604020202020204" pitchFamily="34" charset="0"/>
              <a:buChar char="•"/>
            </a:pPr>
            <a:r>
              <a:rPr lang="en-US" dirty="0"/>
              <a:t>Represented as a record/row in DataFrame.</a:t>
            </a:r>
          </a:p>
          <a:p>
            <a:pPr marL="285750" indent="-285750">
              <a:buFont typeface="Arial" panose="020B0604020202020204" pitchFamily="34" charset="0"/>
              <a:buChar char="•"/>
            </a:pPr>
            <a:r>
              <a:rPr lang="en-US" dirty="0"/>
              <a:t>We can create a Row object by using named arguments, or create a custom Row like class.</a:t>
            </a:r>
          </a:p>
          <a:p>
            <a:pPr marL="285750" indent="-285750">
              <a:buFont typeface="Arial" panose="020B0604020202020204" pitchFamily="34" charset="0"/>
              <a:buChar char="•"/>
            </a:pPr>
            <a:r>
              <a:rPr lang="en-US" dirty="0"/>
              <a:t>Available in </a:t>
            </a:r>
            <a:r>
              <a:rPr lang="en-US" dirty="0" err="1"/>
              <a:t>pyspark.sql.Row</a:t>
            </a:r>
            <a:endParaRPr lang="en-US" dirty="0"/>
          </a:p>
          <a:p>
            <a:pPr marL="285750" indent="-285750">
              <a:buFont typeface="Arial" panose="020B0604020202020204" pitchFamily="34" charset="0"/>
              <a:buChar char="•"/>
            </a:pPr>
            <a:endParaRPr lang="en-US" dirty="0"/>
          </a:p>
          <a:p>
            <a:r>
              <a:rPr lang="en-US" b="1" dirty="0"/>
              <a:t>1. Row Object:</a:t>
            </a:r>
          </a:p>
          <a:p>
            <a:r>
              <a:rPr lang="en-US" dirty="0"/>
              <a:t>from </a:t>
            </a:r>
            <a:r>
              <a:rPr lang="en-US" dirty="0" err="1"/>
              <a:t>pyspark.sql</a:t>
            </a:r>
            <a:r>
              <a:rPr lang="en-US" dirty="0"/>
              <a:t> import Row</a:t>
            </a:r>
          </a:p>
          <a:p>
            <a:endParaRPr lang="en-US" dirty="0"/>
          </a:p>
          <a:p>
            <a:r>
              <a:rPr lang="en-US" dirty="0"/>
              <a:t>row = Row(name="Alice", age=11)</a:t>
            </a:r>
          </a:p>
          <a:p>
            <a:r>
              <a:rPr lang="en-US" dirty="0"/>
              <a:t>row.name</a:t>
            </a:r>
          </a:p>
          <a:p>
            <a:r>
              <a:rPr lang="en-US" dirty="0"/>
              <a:t>'name' in row</a:t>
            </a:r>
          </a:p>
          <a:p>
            <a:r>
              <a:rPr lang="en-US" dirty="0"/>
              <a:t>'Alice' in row.name</a:t>
            </a:r>
          </a:p>
          <a:p>
            <a:endParaRPr lang="en-US" dirty="0"/>
          </a:p>
          <a:p>
            <a:endParaRPr lang="en-US" dirty="0"/>
          </a:p>
          <a:p>
            <a:r>
              <a:rPr lang="en-US" dirty="0" err="1"/>
              <a:t>lst</a:t>
            </a:r>
            <a:r>
              <a:rPr lang="en-US" dirty="0"/>
              <a:t>=(Row(name="</a:t>
            </a:r>
            <a:r>
              <a:rPr lang="en-US" dirty="0" err="1"/>
              <a:t>Alice",age</a:t>
            </a:r>
            <a:r>
              <a:rPr lang="en-US" dirty="0"/>
              <a:t>=11), Row(name="</a:t>
            </a:r>
            <a:r>
              <a:rPr lang="en-US" dirty="0" err="1"/>
              <a:t>Robert",age</a:t>
            </a:r>
            <a:r>
              <a:rPr lang="en-US" dirty="0"/>
              <a:t>=35),Row(name="</a:t>
            </a:r>
            <a:r>
              <a:rPr lang="en-US" dirty="0" err="1"/>
              <a:t>James",age</a:t>
            </a:r>
            <a:r>
              <a:rPr lang="en-US" dirty="0"/>
              <a:t>=33))</a:t>
            </a:r>
          </a:p>
          <a:p>
            <a:r>
              <a:rPr lang="en-US" dirty="0" err="1"/>
              <a:t>rdd</a:t>
            </a:r>
            <a:r>
              <a:rPr lang="en-US" dirty="0"/>
              <a:t> = </a:t>
            </a:r>
            <a:r>
              <a:rPr lang="en-US" dirty="0" err="1"/>
              <a:t>sc.parallelize</a:t>
            </a:r>
            <a:r>
              <a:rPr lang="en-US" dirty="0"/>
              <a:t>(</a:t>
            </a:r>
            <a:r>
              <a:rPr lang="en-US" dirty="0" err="1"/>
              <a:t>lst</a:t>
            </a:r>
            <a:r>
              <a:rPr lang="en-US" dirty="0"/>
              <a:t>)</a:t>
            </a:r>
          </a:p>
          <a:p>
            <a:r>
              <a:rPr lang="en-US" dirty="0"/>
              <a:t>for i in </a:t>
            </a:r>
            <a:r>
              <a:rPr lang="en-US" dirty="0" err="1"/>
              <a:t>rdd.collect</a:t>
            </a:r>
            <a:r>
              <a:rPr lang="en-US" dirty="0"/>
              <a:t>(): print (</a:t>
            </a:r>
            <a:r>
              <a:rPr lang="en-US" dirty="0" err="1"/>
              <a:t>str</a:t>
            </a:r>
            <a:r>
              <a:rPr lang="en-US" dirty="0"/>
              <a:t>(</a:t>
            </a:r>
            <a:r>
              <a:rPr lang="en-US" dirty="0" err="1"/>
              <a:t>i.age</a:t>
            </a:r>
            <a:r>
              <a:rPr lang="en-US" dirty="0"/>
              <a:t>) + ' ' + i.name)</a:t>
            </a:r>
          </a:p>
          <a:p>
            <a:endParaRPr lang="en-US" dirty="0"/>
          </a:p>
          <a:p>
            <a:r>
              <a:rPr lang="en-US" dirty="0" err="1"/>
              <a:t>df</a:t>
            </a:r>
            <a:r>
              <a:rPr lang="en-US" dirty="0"/>
              <a:t> = </a:t>
            </a:r>
            <a:r>
              <a:rPr lang="en-US" dirty="0" err="1"/>
              <a:t>spark.createDataFrame</a:t>
            </a:r>
            <a:r>
              <a:rPr lang="en-US" dirty="0"/>
              <a:t>(</a:t>
            </a:r>
            <a:r>
              <a:rPr lang="en-US" dirty="0" err="1"/>
              <a:t>lst</a:t>
            </a:r>
            <a:r>
              <a:rPr lang="en-US" dirty="0"/>
              <a:t>)</a:t>
            </a:r>
          </a:p>
          <a:p>
            <a:endParaRPr lang="en-US" dirty="0"/>
          </a:p>
        </p:txBody>
      </p:sp>
    </p:spTree>
    <p:extLst>
      <p:ext uri="{BB962C8B-B14F-4D97-AF65-F5344CB8AC3E}">
        <p14:creationId xmlns:p14="http://schemas.microsoft.com/office/powerpoint/2010/main" val="280529876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Row</a:t>
            </a:r>
          </a:p>
        </p:txBody>
      </p:sp>
      <p:sp>
        <p:nvSpPr>
          <p:cNvPr id="4" name="Rectangle 3"/>
          <p:cNvSpPr/>
          <p:nvPr/>
        </p:nvSpPr>
        <p:spPr>
          <a:xfrm>
            <a:off x="375137" y="906252"/>
            <a:ext cx="10632832" cy="4524315"/>
          </a:xfrm>
          <a:prstGeom prst="rect">
            <a:avLst/>
          </a:prstGeom>
        </p:spPr>
        <p:txBody>
          <a:bodyPr wrap="square">
            <a:spAutoFit/>
          </a:bodyPr>
          <a:lstStyle/>
          <a:p>
            <a:r>
              <a:rPr lang="en-US" b="1" dirty="0"/>
              <a:t>2. Custom Class from Row</a:t>
            </a:r>
          </a:p>
          <a:p>
            <a:r>
              <a:rPr lang="en-US" dirty="0"/>
              <a:t>Person = Row("name", "age")</a:t>
            </a:r>
          </a:p>
          <a:p>
            <a:r>
              <a:rPr lang="en-US" dirty="0"/>
              <a:t>p1=Person("James", 40)</a:t>
            </a:r>
          </a:p>
          <a:p>
            <a:r>
              <a:rPr lang="en-US" dirty="0"/>
              <a:t>p2=Person("Alice", 35)</a:t>
            </a:r>
          </a:p>
          <a:p>
            <a:r>
              <a:rPr lang="en-US" dirty="0"/>
              <a:t>print(p1.name +","+p2.name)</a:t>
            </a:r>
          </a:p>
          <a:p>
            <a:endParaRPr lang="en-US" dirty="0"/>
          </a:p>
          <a:p>
            <a:r>
              <a:rPr lang="en-US" dirty="0" err="1"/>
              <a:t>lst</a:t>
            </a:r>
            <a:r>
              <a:rPr lang="en-US" dirty="0"/>
              <a:t>=(Person("Alice",11), Person("Robert",35),Person("James",33))</a:t>
            </a:r>
          </a:p>
          <a:p>
            <a:endParaRPr lang="en-US" dirty="0"/>
          </a:p>
          <a:p>
            <a:r>
              <a:rPr lang="en-US" dirty="0" err="1"/>
              <a:t>rdd</a:t>
            </a:r>
            <a:r>
              <a:rPr lang="en-US" dirty="0"/>
              <a:t>=</a:t>
            </a:r>
            <a:r>
              <a:rPr lang="en-US" dirty="0" err="1"/>
              <a:t>sc.parallelize</a:t>
            </a:r>
            <a:r>
              <a:rPr lang="en-US" dirty="0"/>
              <a:t>(</a:t>
            </a:r>
            <a:r>
              <a:rPr lang="en-US" dirty="0" err="1"/>
              <a:t>lst</a:t>
            </a:r>
            <a:r>
              <a:rPr lang="en-US" dirty="0"/>
              <a:t>)</a:t>
            </a:r>
          </a:p>
          <a:p>
            <a:r>
              <a:rPr lang="en-US" dirty="0"/>
              <a:t>for i in </a:t>
            </a:r>
            <a:r>
              <a:rPr lang="en-US" dirty="0" err="1"/>
              <a:t>rdd.collect</a:t>
            </a:r>
            <a:r>
              <a:rPr lang="en-US" dirty="0"/>
              <a:t>() : print i.name</a:t>
            </a:r>
          </a:p>
          <a:p>
            <a:endParaRPr lang="en-US" dirty="0"/>
          </a:p>
          <a:p>
            <a:r>
              <a:rPr lang="en-US" dirty="0" err="1"/>
              <a:t>df</a:t>
            </a:r>
            <a:r>
              <a:rPr lang="en-US" dirty="0"/>
              <a:t> = </a:t>
            </a:r>
            <a:r>
              <a:rPr lang="en-US" dirty="0" err="1"/>
              <a:t>spark.createDataFrame</a:t>
            </a:r>
            <a:r>
              <a:rPr lang="en-US" dirty="0"/>
              <a:t>(</a:t>
            </a:r>
            <a:r>
              <a:rPr lang="en-US" dirty="0" err="1"/>
              <a:t>lst</a:t>
            </a:r>
            <a:r>
              <a:rPr lang="en-US" dirty="0"/>
              <a: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7450858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Row</a:t>
            </a:r>
          </a:p>
        </p:txBody>
      </p:sp>
      <p:sp>
        <p:nvSpPr>
          <p:cNvPr id="4" name="Rectangle 3"/>
          <p:cNvSpPr/>
          <p:nvPr/>
        </p:nvSpPr>
        <p:spPr>
          <a:xfrm>
            <a:off x="375137" y="906252"/>
            <a:ext cx="10632832" cy="4801314"/>
          </a:xfrm>
          <a:prstGeom prst="rect">
            <a:avLst/>
          </a:prstGeom>
        </p:spPr>
        <p:txBody>
          <a:bodyPr wrap="square">
            <a:spAutoFit/>
          </a:bodyPr>
          <a:lstStyle/>
          <a:p>
            <a:r>
              <a:rPr lang="en-US" b="1" dirty="0"/>
              <a:t>Row Methods:</a:t>
            </a:r>
          </a:p>
          <a:p>
            <a:endParaRPr lang="en-US" dirty="0"/>
          </a:p>
          <a:p>
            <a:r>
              <a:rPr lang="en-US" b="1" dirty="0"/>
              <a:t>count(): </a:t>
            </a:r>
            <a:r>
              <a:rPr lang="en-US" dirty="0"/>
              <a:t>Return number of occurrences of value</a:t>
            </a:r>
          </a:p>
          <a:p>
            <a:r>
              <a:rPr lang="en-US" dirty="0"/>
              <a:t>   person = Row(name="Alice", age=11,username="Alice")</a:t>
            </a:r>
          </a:p>
          <a:p>
            <a:r>
              <a:rPr lang="en-US" dirty="0"/>
              <a:t>   </a:t>
            </a:r>
            <a:r>
              <a:rPr lang="en-US" dirty="0" err="1"/>
              <a:t>person.count</a:t>
            </a:r>
            <a:r>
              <a:rPr lang="en-US" dirty="0"/>
              <a:t>("Alice")</a:t>
            </a:r>
          </a:p>
          <a:p>
            <a:r>
              <a:rPr lang="en-US" b="1" dirty="0"/>
              <a:t>  </a:t>
            </a:r>
          </a:p>
          <a:p>
            <a:r>
              <a:rPr lang="en-US" b="1" dirty="0"/>
              <a:t>index(): </a:t>
            </a:r>
            <a:r>
              <a:rPr lang="en-US" dirty="0"/>
              <a:t>Return first index of value.</a:t>
            </a:r>
          </a:p>
          <a:p>
            <a:r>
              <a:rPr lang="en-US" dirty="0" err="1"/>
              <a:t>person.index</a:t>
            </a:r>
            <a:r>
              <a:rPr lang="en-US" dirty="0"/>
              <a:t>(11)</a:t>
            </a:r>
          </a:p>
          <a:p>
            <a:endParaRPr lang="en-US" b="1" dirty="0"/>
          </a:p>
          <a:p>
            <a:r>
              <a:rPr lang="en-US" b="1" dirty="0" err="1"/>
              <a:t>asDict</a:t>
            </a:r>
            <a:r>
              <a:rPr lang="en-US" b="1" dirty="0"/>
              <a:t>(): </a:t>
            </a:r>
            <a:r>
              <a:rPr lang="en-US" dirty="0" err="1"/>
              <a:t>Resturn</a:t>
            </a:r>
            <a:r>
              <a:rPr lang="en-US" dirty="0"/>
              <a:t> as a </a:t>
            </a:r>
            <a:r>
              <a:rPr lang="en-US" dirty="0" err="1"/>
              <a:t>Dict</a:t>
            </a:r>
            <a:endParaRPr lang="en-US" dirty="0"/>
          </a:p>
          <a:p>
            <a:r>
              <a:rPr lang="en-US" dirty="0"/>
              <a:t> </a:t>
            </a:r>
            <a:r>
              <a:rPr lang="en-US" dirty="0" err="1"/>
              <a:t>person.asDict</a:t>
            </a:r>
            <a:r>
              <a:rPr lang="en-US" dirty="0"/>
              <a:t>()</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701153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8" y="1713279"/>
            <a:ext cx="7789984" cy="1580906"/>
          </a:xfrm>
        </p:spPr>
        <p:style>
          <a:lnRef idx="1">
            <a:schemeClr val="accent5"/>
          </a:lnRef>
          <a:fillRef idx="3">
            <a:schemeClr val="accent5"/>
          </a:fillRef>
          <a:effectRef idx="2">
            <a:schemeClr val="accent5"/>
          </a:effectRef>
          <a:fontRef idx="minor">
            <a:schemeClr val="lt1"/>
          </a:fontRef>
        </p:style>
        <p:txBody>
          <a:bodyPr/>
          <a:lstStyle/>
          <a:p>
            <a:r>
              <a:rPr lang="en-US" dirty="0"/>
              <a:t>           DataFrame Columns</a:t>
            </a:r>
          </a:p>
        </p:txBody>
      </p:sp>
    </p:spTree>
    <p:extLst>
      <p:ext uri="{BB962C8B-B14F-4D97-AF65-F5344CB8AC3E}">
        <p14:creationId xmlns:p14="http://schemas.microsoft.com/office/powerpoint/2010/main" val="96264706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Column</a:t>
            </a:r>
          </a:p>
        </p:txBody>
      </p:sp>
      <p:sp>
        <p:nvSpPr>
          <p:cNvPr id="7" name="Rectangle 6"/>
          <p:cNvSpPr/>
          <p:nvPr/>
        </p:nvSpPr>
        <p:spPr>
          <a:xfrm>
            <a:off x="334995" y="641268"/>
            <a:ext cx="10934212" cy="6186309"/>
          </a:xfrm>
          <a:prstGeom prst="rect">
            <a:avLst/>
          </a:prstGeom>
        </p:spPr>
        <p:txBody>
          <a:bodyPr wrap="none">
            <a:spAutoFit/>
          </a:bodyPr>
          <a:lstStyle/>
          <a:p>
            <a:pPr marL="285750" indent="-285750">
              <a:buFont typeface="Arial" panose="020B0604020202020204" pitchFamily="34" charset="0"/>
              <a:buChar char="•"/>
            </a:pPr>
            <a:r>
              <a:rPr lang="en-US" dirty="0"/>
              <a:t>A column in a DataFrame.</a:t>
            </a:r>
          </a:p>
          <a:p>
            <a:pPr marL="285750" indent="-285750">
              <a:buFont typeface="Arial" panose="020B0604020202020204" pitchFamily="34" charset="0"/>
              <a:buChar char="•"/>
            </a:pPr>
            <a:r>
              <a:rPr lang="en-US" dirty="0"/>
              <a:t>Available in </a:t>
            </a:r>
            <a:r>
              <a:rPr lang="en-US" dirty="0" err="1"/>
              <a:t>pyspark.sql.Column</a:t>
            </a:r>
            <a:endParaRPr lang="en-US" dirty="0"/>
          </a:p>
          <a:p>
            <a:endParaRPr lang="en-US" dirty="0"/>
          </a:p>
          <a:p>
            <a:r>
              <a:rPr lang="en-US" dirty="0" err="1"/>
              <a:t>ord</a:t>
            </a:r>
            <a:r>
              <a:rPr lang="en-US" dirty="0"/>
              <a:t> = </a:t>
            </a:r>
            <a:r>
              <a:rPr lang="en-US" dirty="0" err="1"/>
              <a:t>spark.read.load</a:t>
            </a:r>
            <a:r>
              <a:rPr lang="en-US" dirty="0"/>
              <a:t>('practice/</a:t>
            </a:r>
            <a:r>
              <a:rPr lang="en-US" dirty="0" err="1"/>
              <a:t>retail_db</a:t>
            </a:r>
            <a:r>
              <a:rPr lang="en-US" dirty="0"/>
              <a:t>/</a:t>
            </a:r>
            <a:r>
              <a:rPr lang="en-US" dirty="0" err="1"/>
              <a:t>orders',format</a:t>
            </a:r>
            <a:r>
              <a:rPr lang="en-US" dirty="0"/>
              <a:t>='csv',</a:t>
            </a:r>
            <a:r>
              <a:rPr lang="en-US" dirty="0" err="1"/>
              <a:t>sep</a:t>
            </a:r>
            <a:r>
              <a:rPr lang="en-US" dirty="0"/>
              <a:t>=',',schema=('</a:t>
            </a:r>
            <a:r>
              <a:rPr lang="en-US" dirty="0" err="1"/>
              <a:t>order_id</a:t>
            </a:r>
            <a:r>
              <a:rPr lang="en-US" dirty="0"/>
              <a:t> </a:t>
            </a:r>
            <a:r>
              <a:rPr lang="en-US" dirty="0" err="1"/>
              <a:t>int,order_date</a:t>
            </a:r>
            <a:r>
              <a:rPr lang="en-US" dirty="0"/>
              <a:t> timestamp,</a:t>
            </a:r>
          </a:p>
          <a:p>
            <a:r>
              <a:rPr lang="en-US" dirty="0" err="1"/>
              <a:t>order_cust_id</a:t>
            </a:r>
            <a:r>
              <a:rPr lang="en-US" dirty="0"/>
              <a:t> </a:t>
            </a:r>
            <a:r>
              <a:rPr lang="en-US" dirty="0" err="1"/>
              <a:t>int,order_status</a:t>
            </a:r>
            <a:r>
              <a:rPr lang="en-US" dirty="0"/>
              <a:t> string') )</a:t>
            </a:r>
          </a:p>
          <a:p>
            <a:pPr marL="285750" indent="-285750">
              <a:buFont typeface="Arial" panose="020B0604020202020204" pitchFamily="34" charset="0"/>
              <a:buChar char="•"/>
            </a:pPr>
            <a:endParaRPr lang="en-US" dirty="0"/>
          </a:p>
          <a:p>
            <a:pPr marL="342900" indent="-342900">
              <a:buAutoNum type="arabicPeriod"/>
            </a:pPr>
            <a:r>
              <a:rPr lang="en-US" dirty="0"/>
              <a:t>Select a Column</a:t>
            </a:r>
          </a:p>
          <a:p>
            <a:r>
              <a:rPr lang="en-US" dirty="0"/>
              <a:t>    </a:t>
            </a:r>
            <a:r>
              <a:rPr lang="en-US" dirty="0" err="1"/>
              <a:t>df.order_id</a:t>
            </a:r>
            <a:r>
              <a:rPr lang="en-US" dirty="0"/>
              <a:t> or </a:t>
            </a:r>
            <a:r>
              <a:rPr lang="en-US" dirty="0" err="1"/>
              <a:t>df</a:t>
            </a:r>
            <a:r>
              <a:rPr lang="en-US" dirty="0"/>
              <a:t>(“</a:t>
            </a:r>
            <a:r>
              <a:rPr lang="en-US" dirty="0" err="1"/>
              <a:t>order_id</a:t>
            </a:r>
            <a:r>
              <a:rPr lang="en-US" dirty="0"/>
              <a:t>")</a:t>
            </a:r>
          </a:p>
          <a:p>
            <a:r>
              <a:rPr lang="en-US" dirty="0"/>
              <a:t>    </a:t>
            </a:r>
            <a:r>
              <a:rPr lang="en-US" dirty="0" err="1"/>
              <a:t>ord.select</a:t>
            </a:r>
            <a:r>
              <a:rPr lang="en-US" dirty="0"/>
              <a:t>(col("*")).show()     #from </a:t>
            </a:r>
            <a:r>
              <a:rPr lang="en-US" dirty="0" err="1"/>
              <a:t>pyspark.sql.functions</a:t>
            </a:r>
            <a:r>
              <a:rPr lang="en-US" dirty="0"/>
              <a:t> import col</a:t>
            </a:r>
          </a:p>
          <a:p>
            <a:endParaRPr lang="en-US" dirty="0"/>
          </a:p>
          <a:p>
            <a:r>
              <a:rPr lang="en-US" dirty="0"/>
              <a:t>2. Give a alias name to a column </a:t>
            </a:r>
          </a:p>
          <a:p>
            <a:r>
              <a:rPr lang="en-US" dirty="0"/>
              <a:t>     alias()</a:t>
            </a:r>
          </a:p>
          <a:p>
            <a:r>
              <a:rPr lang="en-US" dirty="0"/>
              <a:t>     Ex - </a:t>
            </a:r>
            <a:r>
              <a:rPr lang="en-US" dirty="0" err="1"/>
              <a:t>df.select</a:t>
            </a:r>
            <a:r>
              <a:rPr lang="en-US" dirty="0"/>
              <a:t>(</a:t>
            </a:r>
            <a:r>
              <a:rPr lang="en-US" dirty="0" err="1"/>
              <a:t>df.order_id.alias</a:t>
            </a:r>
            <a:r>
              <a:rPr lang="en-US" dirty="0"/>
              <a:t>("</a:t>
            </a:r>
            <a:r>
              <a:rPr lang="en-US" dirty="0" err="1"/>
              <a:t>orderId</a:t>
            </a:r>
            <a:r>
              <a:rPr lang="en-US" dirty="0"/>
              <a:t>")).show(5)</a:t>
            </a:r>
          </a:p>
          <a:p>
            <a:endParaRPr lang="en-US" dirty="0"/>
          </a:p>
          <a:p>
            <a:r>
              <a:rPr lang="en-US" dirty="0"/>
              <a:t>3. Order a Column </a:t>
            </a:r>
          </a:p>
          <a:p>
            <a:r>
              <a:rPr lang="en-US" dirty="0"/>
              <a:t>     </a:t>
            </a:r>
            <a:r>
              <a:rPr lang="en-US" dirty="0" err="1"/>
              <a:t>asc</a:t>
            </a:r>
            <a:r>
              <a:rPr lang="en-US" dirty="0"/>
              <a:t>()</a:t>
            </a:r>
          </a:p>
          <a:p>
            <a:r>
              <a:rPr lang="en-US" dirty="0"/>
              <a:t>     </a:t>
            </a:r>
            <a:r>
              <a:rPr lang="en-US" dirty="0" err="1"/>
              <a:t>asc_nulls_first</a:t>
            </a:r>
            <a:r>
              <a:rPr lang="en-US" dirty="0"/>
              <a:t>()</a:t>
            </a:r>
          </a:p>
          <a:p>
            <a:r>
              <a:rPr lang="en-US" dirty="0"/>
              <a:t>     </a:t>
            </a:r>
            <a:r>
              <a:rPr lang="en-US" dirty="0" err="1"/>
              <a:t>asc_nulls_last</a:t>
            </a:r>
            <a:r>
              <a:rPr lang="en-US" dirty="0"/>
              <a:t>()</a:t>
            </a:r>
          </a:p>
          <a:p>
            <a:r>
              <a:rPr lang="en-US" dirty="0"/>
              <a:t>     </a:t>
            </a:r>
            <a:r>
              <a:rPr lang="en-US" dirty="0" err="1"/>
              <a:t>desc</a:t>
            </a:r>
            <a:r>
              <a:rPr lang="en-US" dirty="0"/>
              <a:t>()</a:t>
            </a:r>
          </a:p>
          <a:p>
            <a:r>
              <a:rPr lang="en-US" dirty="0"/>
              <a:t>     </a:t>
            </a:r>
            <a:r>
              <a:rPr lang="en-US" dirty="0" err="1"/>
              <a:t>desc_nulls_first</a:t>
            </a:r>
            <a:r>
              <a:rPr lang="en-US" dirty="0"/>
              <a:t>()</a:t>
            </a:r>
          </a:p>
          <a:p>
            <a:r>
              <a:rPr lang="en-US" dirty="0"/>
              <a:t>     </a:t>
            </a:r>
            <a:r>
              <a:rPr lang="en-US" dirty="0" err="1"/>
              <a:t>desc_nulls_last</a:t>
            </a:r>
            <a:r>
              <a:rPr lang="en-US" dirty="0"/>
              <a:t>)</a:t>
            </a:r>
          </a:p>
          <a:p>
            <a:r>
              <a:rPr lang="en-US" dirty="0"/>
              <a:t>Ex - </a:t>
            </a:r>
            <a:r>
              <a:rPr lang="en-US" dirty="0" err="1"/>
              <a:t>ord.orderBy</a:t>
            </a:r>
            <a:r>
              <a:rPr lang="en-US" dirty="0"/>
              <a:t>(</a:t>
            </a:r>
            <a:r>
              <a:rPr lang="en-US" dirty="0" err="1"/>
              <a:t>ord.order_status.asc</a:t>
            </a:r>
            <a:r>
              <a:rPr lang="en-US" dirty="0"/>
              <a:t>()).select(</a:t>
            </a:r>
            <a:r>
              <a:rPr lang="en-US" dirty="0" err="1"/>
              <a:t>ord.order_status</a:t>
            </a:r>
            <a:r>
              <a:rPr lang="en-US" dirty="0"/>
              <a:t>).distinct().show()</a:t>
            </a:r>
          </a:p>
        </p:txBody>
      </p:sp>
    </p:spTree>
    <p:extLst>
      <p:ext uri="{BB962C8B-B14F-4D97-AF65-F5344CB8AC3E}">
        <p14:creationId xmlns:p14="http://schemas.microsoft.com/office/powerpoint/2010/main" val="327335520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Column</a:t>
            </a:r>
          </a:p>
        </p:txBody>
      </p:sp>
      <p:sp>
        <p:nvSpPr>
          <p:cNvPr id="7" name="Rectangle 6"/>
          <p:cNvSpPr/>
          <p:nvPr/>
        </p:nvSpPr>
        <p:spPr>
          <a:xfrm>
            <a:off x="517874" y="934888"/>
            <a:ext cx="9974279" cy="6186309"/>
          </a:xfrm>
          <a:prstGeom prst="rect">
            <a:avLst/>
          </a:prstGeom>
        </p:spPr>
        <p:txBody>
          <a:bodyPr wrap="square">
            <a:spAutoFit/>
          </a:bodyPr>
          <a:lstStyle/>
          <a:p>
            <a:r>
              <a:rPr lang="en-US" dirty="0"/>
              <a:t>4.cast() : Convert type of a column. </a:t>
            </a:r>
            <a:r>
              <a:rPr lang="en-US" dirty="0" err="1"/>
              <a:t>asType</a:t>
            </a:r>
            <a:r>
              <a:rPr lang="en-US" dirty="0"/>
              <a:t>() is alias of cast().</a:t>
            </a:r>
          </a:p>
          <a:p>
            <a:r>
              <a:rPr lang="en-US" dirty="0"/>
              <a:t>    </a:t>
            </a:r>
            <a:r>
              <a:rPr lang="en-US" i="1" dirty="0"/>
              <a:t>PS: Convert </a:t>
            </a:r>
            <a:r>
              <a:rPr lang="en-US" i="1" dirty="0" err="1"/>
              <a:t>order_id</a:t>
            </a:r>
            <a:r>
              <a:rPr lang="en-US" i="1" dirty="0"/>
              <a:t> column from Integer Type to String Type. </a:t>
            </a:r>
          </a:p>
          <a:p>
            <a:r>
              <a:rPr lang="en-US" dirty="0"/>
              <a:t>    </a:t>
            </a:r>
            <a:r>
              <a:rPr lang="en-US" dirty="0" err="1"/>
              <a:t>ord.select</a:t>
            </a:r>
            <a:r>
              <a:rPr lang="en-US" dirty="0"/>
              <a:t>(</a:t>
            </a:r>
            <a:r>
              <a:rPr lang="en-US" dirty="0" err="1"/>
              <a:t>ord.order_id.cast</a:t>
            </a:r>
            <a:r>
              <a:rPr lang="en-US" dirty="0"/>
              <a:t>("string")) </a:t>
            </a:r>
          </a:p>
          <a:p>
            <a:endParaRPr lang="en-US" dirty="0"/>
          </a:p>
          <a:p>
            <a:r>
              <a:rPr lang="en-US" dirty="0"/>
              <a:t>5. between(): </a:t>
            </a:r>
          </a:p>
          <a:p>
            <a:r>
              <a:rPr lang="en-US" dirty="0"/>
              <a:t>       </a:t>
            </a:r>
            <a:r>
              <a:rPr lang="en-US" i="1" dirty="0"/>
              <a:t>PS: Print all the orders between 10 and 20.</a:t>
            </a:r>
          </a:p>
          <a:p>
            <a:r>
              <a:rPr lang="en-US" dirty="0"/>
              <a:t>         </a:t>
            </a:r>
            <a:r>
              <a:rPr lang="en-US" dirty="0" err="1"/>
              <a:t>ord</a:t>
            </a:r>
            <a:r>
              <a:rPr lang="en-US" dirty="0"/>
              <a:t>(</a:t>
            </a:r>
            <a:r>
              <a:rPr lang="en-US" dirty="0" err="1"/>
              <a:t>ord.order_id.between</a:t>
            </a:r>
            <a:r>
              <a:rPr lang="en-US" dirty="0"/>
              <a:t>(10,20)).show()</a:t>
            </a:r>
          </a:p>
          <a:p>
            <a:r>
              <a:rPr lang="en-US" dirty="0"/>
              <a:t>         </a:t>
            </a:r>
            <a:r>
              <a:rPr lang="en-US" dirty="0" err="1"/>
              <a:t>ord.where</a:t>
            </a:r>
            <a:r>
              <a:rPr lang="en-US" dirty="0"/>
              <a:t>(</a:t>
            </a:r>
            <a:r>
              <a:rPr lang="en-US" dirty="0" err="1"/>
              <a:t>ord.order_id.between</a:t>
            </a:r>
            <a:r>
              <a:rPr lang="en-US" dirty="0"/>
              <a:t>(10,20)).show()</a:t>
            </a:r>
          </a:p>
          <a:p>
            <a:endParaRPr lang="en-US" dirty="0"/>
          </a:p>
          <a:p>
            <a:r>
              <a:rPr lang="en-US" dirty="0"/>
              <a:t>6. contains(), </a:t>
            </a:r>
            <a:r>
              <a:rPr lang="en-US" dirty="0" err="1"/>
              <a:t>startswith,endswith</a:t>
            </a:r>
            <a:r>
              <a:rPr lang="en-US" dirty="0"/>
              <a:t>(),like(),</a:t>
            </a:r>
            <a:r>
              <a:rPr lang="en-US" dirty="0" err="1"/>
              <a:t>rlike</a:t>
            </a:r>
            <a:r>
              <a:rPr lang="en-US" dirty="0"/>
              <a:t>()</a:t>
            </a:r>
          </a:p>
          <a:p>
            <a:r>
              <a:rPr lang="en-US" dirty="0"/>
              <a:t>     </a:t>
            </a:r>
            <a:r>
              <a:rPr lang="en-US" i="1" dirty="0"/>
              <a:t>PS: Print all the orders with Status CLOSED. </a:t>
            </a:r>
          </a:p>
          <a:p>
            <a:r>
              <a:rPr lang="en-US" dirty="0"/>
              <a:t>       </a:t>
            </a:r>
            <a:r>
              <a:rPr lang="en-US" dirty="0" err="1"/>
              <a:t>ord.where</a:t>
            </a:r>
            <a:r>
              <a:rPr lang="en-US" dirty="0"/>
              <a:t>(</a:t>
            </a:r>
            <a:r>
              <a:rPr lang="en-US" dirty="0" err="1"/>
              <a:t>ord.order_status.contains</a:t>
            </a:r>
            <a:r>
              <a:rPr lang="en-US" dirty="0"/>
              <a:t>('CLOSED')).show()</a:t>
            </a:r>
          </a:p>
          <a:p>
            <a:r>
              <a:rPr lang="en-US" dirty="0"/>
              <a:t>       </a:t>
            </a:r>
          </a:p>
          <a:p>
            <a:r>
              <a:rPr lang="en-US" dirty="0"/>
              <a:t>     PS: Print all the status with alphabets ‘LO.’</a:t>
            </a:r>
          </a:p>
          <a:p>
            <a:r>
              <a:rPr lang="en-US" dirty="0"/>
              <a:t>      </a:t>
            </a:r>
            <a:r>
              <a:rPr lang="en-US" dirty="0" err="1"/>
              <a:t>ord.where</a:t>
            </a:r>
            <a:r>
              <a:rPr lang="en-US" dirty="0"/>
              <a:t>(</a:t>
            </a:r>
            <a:r>
              <a:rPr lang="en-US" dirty="0" err="1"/>
              <a:t>ord.order_status.like</a:t>
            </a:r>
            <a:r>
              <a:rPr lang="en-US" dirty="0"/>
              <a:t>('%LO%')).show()</a:t>
            </a:r>
          </a:p>
          <a:p>
            <a:endParaRPr lang="en-US" dirty="0"/>
          </a:p>
          <a:p>
            <a:r>
              <a:rPr lang="en-US" dirty="0"/>
              <a:t>7.isin(): Multiple values.</a:t>
            </a:r>
          </a:p>
          <a:p>
            <a:r>
              <a:rPr lang="en-US" dirty="0"/>
              <a:t>    PS: Print all the status with CLOSED or PENDING Orders.</a:t>
            </a:r>
          </a:p>
          <a:p>
            <a:r>
              <a:rPr lang="en-US" dirty="0"/>
              <a:t>      </a:t>
            </a:r>
            <a:r>
              <a:rPr lang="en-US" dirty="0" err="1"/>
              <a:t>ord.where</a:t>
            </a:r>
            <a:r>
              <a:rPr lang="en-US" dirty="0"/>
              <a:t>(</a:t>
            </a:r>
            <a:r>
              <a:rPr lang="en-US" dirty="0" err="1"/>
              <a:t>ord.order_status.isin</a:t>
            </a:r>
            <a:r>
              <a:rPr lang="en-US" dirty="0"/>
              <a:t>('CLOSED','PENDING')).select(</a:t>
            </a:r>
            <a:r>
              <a:rPr lang="en-US" dirty="0" err="1"/>
              <a:t>ord.order_status</a:t>
            </a:r>
            <a:r>
              <a:rPr lang="en-US" dirty="0"/>
              <a:t>).distinct().show()</a:t>
            </a:r>
          </a:p>
          <a:p>
            <a:endParaRPr lang="en-US" dirty="0"/>
          </a:p>
          <a:p>
            <a:endParaRPr lang="en-US" dirty="0"/>
          </a:p>
          <a:p>
            <a:endParaRPr lang="en-US" dirty="0"/>
          </a:p>
        </p:txBody>
      </p:sp>
    </p:spTree>
    <p:extLst>
      <p:ext uri="{BB962C8B-B14F-4D97-AF65-F5344CB8AC3E}">
        <p14:creationId xmlns:p14="http://schemas.microsoft.com/office/powerpoint/2010/main" val="226620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Column</a:t>
            </a:r>
          </a:p>
        </p:txBody>
      </p:sp>
      <p:sp>
        <p:nvSpPr>
          <p:cNvPr id="7" name="Rectangle 6"/>
          <p:cNvSpPr/>
          <p:nvPr/>
        </p:nvSpPr>
        <p:spPr>
          <a:xfrm>
            <a:off x="424741" y="731688"/>
            <a:ext cx="11175688" cy="6186309"/>
          </a:xfrm>
          <a:prstGeom prst="rect">
            <a:avLst/>
          </a:prstGeom>
        </p:spPr>
        <p:txBody>
          <a:bodyPr wrap="square">
            <a:spAutoFit/>
          </a:bodyPr>
          <a:lstStyle/>
          <a:p>
            <a:r>
              <a:rPr lang="en-US" dirty="0"/>
              <a:t>8. </a:t>
            </a:r>
            <a:r>
              <a:rPr lang="en-US" dirty="0" err="1"/>
              <a:t>eqNullSafe</a:t>
            </a:r>
            <a:r>
              <a:rPr lang="en-US" dirty="0"/>
              <a:t>() : Equality test that is safe for null values.</a:t>
            </a:r>
          </a:p>
          <a:p>
            <a:r>
              <a:rPr lang="en-US" dirty="0"/>
              <a:t>    Assignments in pyspark do not check the Null or None Values. To check them use this function.</a:t>
            </a:r>
          </a:p>
          <a:p>
            <a:r>
              <a:rPr lang="en-US" dirty="0"/>
              <a:t>    from </a:t>
            </a:r>
            <a:r>
              <a:rPr lang="en-US" dirty="0" err="1"/>
              <a:t>pyspark.sql</a:t>
            </a:r>
            <a:r>
              <a:rPr lang="en-US" dirty="0"/>
              <a:t> import Row</a:t>
            </a:r>
          </a:p>
          <a:p>
            <a:r>
              <a:rPr lang="en-US" dirty="0"/>
              <a:t>    df1 = </a:t>
            </a:r>
            <a:r>
              <a:rPr lang="en-US" dirty="0" err="1"/>
              <a:t>spark.createDataFrame</a:t>
            </a:r>
            <a:r>
              <a:rPr lang="en-US" dirty="0"/>
              <a:t>(( Row(id=1, value='foo'), Row(id=2, value=None) ))</a:t>
            </a:r>
          </a:p>
          <a:p>
            <a:r>
              <a:rPr lang="en-US" dirty="0"/>
              <a:t>    df1.select( df1('value') == 'foo', df1('value').</a:t>
            </a:r>
            <a:r>
              <a:rPr lang="en-US" dirty="0" err="1"/>
              <a:t>eqNullSafe</a:t>
            </a:r>
            <a:r>
              <a:rPr lang="en-US" dirty="0"/>
              <a:t>('foo'),  df1('value').</a:t>
            </a:r>
            <a:r>
              <a:rPr lang="en-US" dirty="0" err="1"/>
              <a:t>eqNullSafe</a:t>
            </a:r>
            <a:r>
              <a:rPr lang="en-US" dirty="0"/>
              <a:t>(None)).show()</a:t>
            </a:r>
          </a:p>
          <a:p>
            <a:r>
              <a:rPr lang="en-US" dirty="0"/>
              <a:t>   </a:t>
            </a:r>
            <a:r>
              <a:rPr lang="en-US" dirty="0" err="1"/>
              <a:t>isNull</a:t>
            </a:r>
            <a:r>
              <a:rPr lang="en-US" dirty="0"/>
              <a:t>(), </a:t>
            </a:r>
            <a:r>
              <a:rPr lang="en-US" dirty="0" err="1"/>
              <a:t>isNotNull</a:t>
            </a:r>
            <a:r>
              <a:rPr lang="en-US" dirty="0"/>
              <a:t>()</a:t>
            </a:r>
          </a:p>
          <a:p>
            <a:endParaRPr lang="en-US" dirty="0"/>
          </a:p>
          <a:p>
            <a:r>
              <a:rPr lang="en-US" dirty="0"/>
              <a:t>9. </a:t>
            </a:r>
            <a:r>
              <a:rPr lang="en-US" dirty="0" err="1"/>
              <a:t>substr</a:t>
            </a:r>
            <a:endParaRPr lang="en-US" dirty="0"/>
          </a:p>
          <a:p>
            <a:r>
              <a:rPr lang="en-US" dirty="0"/>
              <a:t>  PS: Find Number of completed orders in the year 2013. </a:t>
            </a:r>
          </a:p>
          <a:p>
            <a:r>
              <a:rPr lang="en-US" dirty="0"/>
              <a:t>     </a:t>
            </a:r>
            <a:r>
              <a:rPr lang="en-US" dirty="0" err="1"/>
              <a:t>ord.where</a:t>
            </a:r>
            <a:r>
              <a:rPr lang="en-US" dirty="0"/>
              <a:t>((</a:t>
            </a:r>
            <a:r>
              <a:rPr lang="en-US" dirty="0" err="1"/>
              <a:t>ord.order_date.substr</a:t>
            </a:r>
            <a:r>
              <a:rPr lang="en-US" dirty="0"/>
              <a:t>(1,4).contains('2013')) &amp; (</a:t>
            </a:r>
            <a:r>
              <a:rPr lang="en-US" dirty="0" err="1"/>
              <a:t>ord.order_status.contains</a:t>
            </a:r>
            <a:r>
              <a:rPr lang="en-US" dirty="0"/>
              <a:t>('CLOSED') )).count()</a:t>
            </a:r>
          </a:p>
          <a:p>
            <a:r>
              <a:rPr lang="en-US" dirty="0"/>
              <a:t>     </a:t>
            </a:r>
            <a:r>
              <a:rPr lang="en-US" dirty="0" err="1"/>
              <a:t>ord.where</a:t>
            </a:r>
            <a:r>
              <a:rPr lang="en-US" dirty="0"/>
              <a:t>((</a:t>
            </a:r>
            <a:r>
              <a:rPr lang="en-US" dirty="0" err="1"/>
              <a:t>ord.order_date.substr</a:t>
            </a:r>
            <a:r>
              <a:rPr lang="en-US" dirty="0"/>
              <a:t>(1,4) == '2013') &amp; (</a:t>
            </a:r>
            <a:r>
              <a:rPr lang="en-US" dirty="0" err="1"/>
              <a:t>ord.order_status</a:t>
            </a:r>
            <a:r>
              <a:rPr lang="en-US" dirty="0"/>
              <a:t> == 'CLOSED' )).count()</a:t>
            </a:r>
          </a:p>
          <a:p>
            <a:endParaRPr lang="en-US" dirty="0"/>
          </a:p>
          <a:p>
            <a:r>
              <a:rPr lang="en-US" dirty="0"/>
              <a:t>10.getField() : gets a field by name in a </a:t>
            </a:r>
            <a:r>
              <a:rPr lang="en-US" dirty="0" err="1"/>
              <a:t>StructField</a:t>
            </a:r>
            <a:endParaRPr lang="en-US" dirty="0"/>
          </a:p>
          <a:p>
            <a:r>
              <a:rPr lang="en-US" dirty="0"/>
              <a:t>Ex - #create a </a:t>
            </a:r>
            <a:r>
              <a:rPr lang="en-US" dirty="0" err="1"/>
              <a:t>struct</a:t>
            </a:r>
            <a:r>
              <a:rPr lang="en-US" dirty="0"/>
              <a:t> field</a:t>
            </a:r>
          </a:p>
          <a:p>
            <a:r>
              <a:rPr lang="en-US" dirty="0"/>
              <a:t>          df1 = </a:t>
            </a:r>
            <a:r>
              <a:rPr lang="en-US" dirty="0" err="1"/>
              <a:t>spark.createDataFrame</a:t>
            </a:r>
            <a:r>
              <a:rPr lang="en-US" dirty="0"/>
              <a:t>((Row(r=Row(a1=1, a2="b"))))</a:t>
            </a:r>
          </a:p>
          <a:p>
            <a:r>
              <a:rPr lang="en-US" dirty="0"/>
              <a:t>          df1.select(</a:t>
            </a:r>
            <a:r>
              <a:rPr lang="en-US" dirty="0" err="1"/>
              <a:t>df.r.getField</a:t>
            </a:r>
            <a:r>
              <a:rPr lang="en-US" dirty="0"/>
              <a:t>(“a2")).show()</a:t>
            </a:r>
          </a:p>
          <a:p>
            <a:r>
              <a:rPr lang="en-US" dirty="0"/>
              <a:t>          df1.select(</a:t>
            </a:r>
            <a:r>
              <a:rPr lang="en-US" dirty="0" err="1"/>
              <a:t>df.r.a</a:t>
            </a:r>
            <a:r>
              <a:rPr lang="en-US" dirty="0"/>
              <a:t>).show()</a:t>
            </a:r>
          </a:p>
          <a:p>
            <a:endParaRPr lang="en-US" dirty="0"/>
          </a:p>
          <a:p>
            <a:r>
              <a:rPr lang="en-US" dirty="0"/>
              <a:t>11. </a:t>
            </a:r>
            <a:r>
              <a:rPr lang="en-US" dirty="0" err="1"/>
              <a:t>getItem</a:t>
            </a:r>
            <a:r>
              <a:rPr lang="en-US" dirty="0"/>
              <a:t>(): An expression that gets an item at position ordinal out of a list, or gets an item by 	key out of a dict.</a:t>
            </a:r>
          </a:p>
          <a:p>
            <a:r>
              <a:rPr lang="en-US" dirty="0"/>
              <a:t>Ex- </a:t>
            </a:r>
            <a:r>
              <a:rPr lang="en-US" dirty="0" err="1"/>
              <a:t>df</a:t>
            </a:r>
            <a:r>
              <a:rPr lang="en-US" dirty="0"/>
              <a:t> = </a:t>
            </a:r>
            <a:r>
              <a:rPr lang="en-US" dirty="0" err="1"/>
              <a:t>spark.createDataFrame</a:t>
            </a:r>
            <a:r>
              <a:rPr lang="en-US" dirty="0"/>
              <a:t>((((1, 2), {"key": "value"})), ("</a:t>
            </a:r>
            <a:r>
              <a:rPr lang="en-US" dirty="0" err="1"/>
              <a:t>lst</a:t>
            </a:r>
            <a:r>
              <a:rPr lang="en-US" dirty="0"/>
              <a:t>", "</a:t>
            </a:r>
            <a:r>
              <a:rPr lang="en-US" dirty="0" err="1"/>
              <a:t>dict</a:t>
            </a:r>
            <a:r>
              <a:rPr lang="en-US" dirty="0"/>
              <a:t>"))</a:t>
            </a:r>
          </a:p>
          <a:p>
            <a:r>
              <a:rPr lang="en-US" dirty="0"/>
              <a:t>      </a:t>
            </a:r>
            <a:r>
              <a:rPr lang="en-US" dirty="0" err="1"/>
              <a:t>df.select</a:t>
            </a:r>
            <a:r>
              <a:rPr lang="en-US" dirty="0"/>
              <a:t>(</a:t>
            </a:r>
            <a:r>
              <a:rPr lang="en-US" dirty="0" err="1"/>
              <a:t>df.lst.getItem</a:t>
            </a:r>
            <a:r>
              <a:rPr lang="en-US" dirty="0"/>
              <a:t>(0), </a:t>
            </a:r>
            <a:r>
              <a:rPr lang="en-US" dirty="0" err="1"/>
              <a:t>df.dist.getItem</a:t>
            </a:r>
            <a:r>
              <a:rPr lang="en-US" dirty="0"/>
              <a:t>("key")).show()</a:t>
            </a:r>
          </a:p>
          <a:p>
            <a:r>
              <a:rPr lang="en-US" dirty="0"/>
              <a:t>      </a:t>
            </a:r>
            <a:r>
              <a:rPr lang="en-US" dirty="0" err="1"/>
              <a:t>df.select</a:t>
            </a:r>
            <a:r>
              <a:rPr lang="en-US" dirty="0"/>
              <a:t>(</a:t>
            </a:r>
            <a:r>
              <a:rPr lang="en-US" dirty="0" err="1"/>
              <a:t>df.lst</a:t>
            </a:r>
            <a:r>
              <a:rPr lang="en-US" dirty="0"/>
              <a:t>(1)).show()</a:t>
            </a:r>
          </a:p>
        </p:txBody>
      </p:sp>
    </p:spTree>
    <p:extLst>
      <p:ext uri="{BB962C8B-B14F-4D97-AF65-F5344CB8AC3E}">
        <p14:creationId xmlns:p14="http://schemas.microsoft.com/office/powerpoint/2010/main" val="138241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9" end="19"/>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20" end="2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Column</a:t>
            </a:r>
          </a:p>
        </p:txBody>
      </p:sp>
      <p:sp>
        <p:nvSpPr>
          <p:cNvPr id="7" name="Rectangle 6"/>
          <p:cNvSpPr/>
          <p:nvPr/>
        </p:nvSpPr>
        <p:spPr>
          <a:xfrm>
            <a:off x="90547" y="465617"/>
            <a:ext cx="11175688" cy="4062651"/>
          </a:xfrm>
          <a:prstGeom prst="rect">
            <a:avLst/>
          </a:prstGeom>
        </p:spPr>
        <p:txBody>
          <a:bodyPr wrap="square">
            <a:spAutoFit/>
          </a:bodyPr>
          <a:lstStyle/>
          <a:p>
            <a:endParaRPr lang="en-US" dirty="0"/>
          </a:p>
          <a:p>
            <a:r>
              <a:rPr lang="en-US" dirty="0"/>
              <a:t>12. when(), otherwise() : </a:t>
            </a:r>
          </a:p>
          <a:p>
            <a:r>
              <a:rPr lang="en-US" dirty="0"/>
              <a:t>    Kind of if-else statements in SQL. Using this, we can check multiple conditions in sequence and returns a value when the first condition is met.</a:t>
            </a:r>
          </a:p>
          <a:p>
            <a:endParaRPr lang="en-US" dirty="0"/>
          </a:p>
          <a:p>
            <a:r>
              <a:rPr lang="en-US" dirty="0"/>
              <a:t>Ex – </a:t>
            </a:r>
          </a:p>
          <a:p>
            <a:r>
              <a:rPr lang="en-US" dirty="0"/>
              <a:t>from </a:t>
            </a:r>
            <a:r>
              <a:rPr lang="en-US" dirty="0" err="1"/>
              <a:t>pyspark.sql.functions</a:t>
            </a:r>
            <a:r>
              <a:rPr lang="en-US" dirty="0"/>
              <a:t> import when</a:t>
            </a:r>
          </a:p>
          <a:p>
            <a:r>
              <a:rPr lang="en-US" sz="1600" dirty="0" err="1"/>
              <a:t>ord.select</a:t>
            </a:r>
            <a:r>
              <a:rPr lang="en-US" sz="1600" dirty="0"/>
              <a:t>(</a:t>
            </a:r>
            <a:r>
              <a:rPr lang="en-US" sz="1600" dirty="0" err="1"/>
              <a:t>ord.order_status</a:t>
            </a:r>
            <a:r>
              <a:rPr lang="en-US" sz="1600" dirty="0"/>
              <a:t>, </a:t>
            </a:r>
          </a:p>
          <a:p>
            <a:r>
              <a:rPr lang="en-US" sz="1600" dirty="0"/>
              <a:t>when(</a:t>
            </a:r>
            <a:r>
              <a:rPr lang="en-US" sz="1600" dirty="0" err="1"/>
              <a:t>ord.order_status</a:t>
            </a:r>
            <a:r>
              <a:rPr lang="en-US" sz="1600" dirty="0"/>
              <a:t> == 'PENDING_PAYMENT', 'PP')</a:t>
            </a:r>
          </a:p>
          <a:p>
            <a:r>
              <a:rPr lang="en-US" sz="1600" dirty="0"/>
              <a:t>.when(</a:t>
            </a:r>
            <a:r>
              <a:rPr lang="en-US" sz="1600" dirty="0" err="1"/>
              <a:t>ord.order_status</a:t>
            </a:r>
            <a:r>
              <a:rPr lang="en-US" sz="1600" dirty="0"/>
              <a:t> == 'CLOSED', 'CL')</a:t>
            </a:r>
          </a:p>
          <a:p>
            <a:r>
              <a:rPr lang="en-US" sz="1600" dirty="0"/>
              <a:t>.when(</a:t>
            </a:r>
            <a:r>
              <a:rPr lang="en-US" sz="1600" dirty="0" err="1"/>
              <a:t>ord.order_status</a:t>
            </a:r>
            <a:r>
              <a:rPr lang="en-US" sz="1600" dirty="0"/>
              <a:t> == 'COMPLETE', 'CO')</a:t>
            </a:r>
          </a:p>
          <a:p>
            <a:r>
              <a:rPr lang="en-US" sz="1600" dirty="0"/>
              <a:t>.when(</a:t>
            </a:r>
            <a:r>
              <a:rPr lang="en-US" sz="1600" dirty="0" err="1"/>
              <a:t>ord.order_status</a:t>
            </a:r>
            <a:r>
              <a:rPr lang="en-US" sz="1600" dirty="0"/>
              <a:t> == 'PROCESSING', 'PR')</a:t>
            </a:r>
          </a:p>
          <a:p>
            <a:r>
              <a:rPr lang="en-US" sz="1600" dirty="0"/>
              <a:t>.otherwise(</a:t>
            </a:r>
            <a:r>
              <a:rPr lang="en-US" sz="1600" dirty="0" err="1"/>
              <a:t>ord.order_status</a:t>
            </a:r>
            <a:r>
              <a:rPr lang="en-US" sz="1600" dirty="0"/>
              <a:t>).alias("order_status2")).show(10)</a:t>
            </a:r>
          </a:p>
          <a:p>
            <a:endParaRPr lang="en-US" dirty="0"/>
          </a:p>
          <a:p>
            <a:endParaRPr lang="en-US" dirty="0"/>
          </a:p>
        </p:txBody>
      </p:sp>
    </p:spTree>
    <p:extLst>
      <p:ext uri="{BB962C8B-B14F-4D97-AF65-F5344CB8AC3E}">
        <p14:creationId xmlns:p14="http://schemas.microsoft.com/office/powerpoint/2010/main" val="274097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500" dirty="0">
                <a:solidFill>
                  <a:schemeClr val="tx1"/>
                </a:solidFill>
              </a:rPr>
              <a:t>          DataFrame Transformations and </a:t>
            </a:r>
            <a:br>
              <a:rPr lang="en-US" sz="3500" dirty="0">
                <a:solidFill>
                  <a:schemeClr val="tx1"/>
                </a:solidFill>
              </a:rPr>
            </a:br>
            <a:r>
              <a:rPr lang="en-US" sz="3500" dirty="0">
                <a:solidFill>
                  <a:schemeClr val="tx1"/>
                </a:solidFill>
              </a:rPr>
              <a:t>Extractions</a:t>
            </a:r>
          </a:p>
        </p:txBody>
      </p:sp>
    </p:spTree>
    <p:extLst>
      <p:ext uri="{BB962C8B-B14F-4D97-AF65-F5344CB8AC3E}">
        <p14:creationId xmlns:p14="http://schemas.microsoft.com/office/powerpoint/2010/main" val="3267095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52299" y="2072104"/>
            <a:ext cx="1782037" cy="2657643"/>
            <a:chOff x="1016000" y="791411"/>
            <a:chExt cx="2171032" cy="2903621"/>
          </a:xfrm>
        </p:grpSpPr>
        <p:sp>
          <p:nvSpPr>
            <p:cNvPr id="2" name="Rectangle 1"/>
            <p:cNvSpPr/>
            <p:nvPr/>
          </p:nvSpPr>
          <p:spPr>
            <a:xfrm>
              <a:off x="1016000" y="791411"/>
              <a:ext cx="2171032" cy="290362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Driver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317011" y="1605360"/>
              <a:ext cx="1563143" cy="423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sp>
          <p:nvSpPr>
            <p:cNvPr id="5" name="Rectangle 4"/>
            <p:cNvSpPr/>
            <p:nvPr/>
          </p:nvSpPr>
          <p:spPr>
            <a:xfrm>
              <a:off x="1315451" y="2241239"/>
              <a:ext cx="1563143" cy="38501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 Context</a:t>
              </a:r>
            </a:p>
          </p:txBody>
        </p:sp>
        <p:sp>
          <p:nvSpPr>
            <p:cNvPr id="6" name="Rectangle 5"/>
            <p:cNvSpPr/>
            <p:nvPr/>
          </p:nvSpPr>
          <p:spPr>
            <a:xfrm>
              <a:off x="1315451" y="2804772"/>
              <a:ext cx="1563143" cy="71173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grpSp>
      <p:sp>
        <p:nvSpPr>
          <p:cNvPr id="8" name="Rectangle 7"/>
          <p:cNvSpPr/>
          <p:nvPr/>
        </p:nvSpPr>
        <p:spPr>
          <a:xfrm>
            <a:off x="4716573" y="1250379"/>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4974102" y="2098516"/>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10" name="Rectangle 9"/>
          <p:cNvSpPr/>
          <p:nvPr/>
        </p:nvSpPr>
        <p:spPr>
          <a:xfrm>
            <a:off x="4974102" y="2732427"/>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1" name="Rectangle 10"/>
          <p:cNvSpPr/>
          <p:nvPr/>
        </p:nvSpPr>
        <p:spPr>
          <a:xfrm>
            <a:off x="5549639" y="273638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2" name="Rectangle 11"/>
          <p:cNvSpPr/>
          <p:nvPr/>
        </p:nvSpPr>
        <p:spPr>
          <a:xfrm>
            <a:off x="6134748" y="273147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3" name="Rectangle 12"/>
          <p:cNvSpPr/>
          <p:nvPr/>
        </p:nvSpPr>
        <p:spPr>
          <a:xfrm>
            <a:off x="4993780" y="3210520"/>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4" name="Rectangle 13"/>
          <p:cNvSpPr/>
          <p:nvPr/>
        </p:nvSpPr>
        <p:spPr>
          <a:xfrm>
            <a:off x="5539800" y="3204677"/>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123839" y="3193942"/>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716573" y="3718171"/>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2" name="Rectangle 21"/>
          <p:cNvSpPr/>
          <p:nvPr/>
        </p:nvSpPr>
        <p:spPr>
          <a:xfrm>
            <a:off x="4974102" y="520021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3" name="Rectangle 22"/>
          <p:cNvSpPr/>
          <p:nvPr/>
        </p:nvSpPr>
        <p:spPr>
          <a:xfrm>
            <a:off x="5549639" y="5204175"/>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4" name="Rectangle 23"/>
          <p:cNvSpPr/>
          <p:nvPr/>
        </p:nvSpPr>
        <p:spPr>
          <a:xfrm>
            <a:off x="6123840" y="5196802"/>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4993780" y="567831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6" name="Rectangle 25"/>
          <p:cNvSpPr/>
          <p:nvPr/>
        </p:nvSpPr>
        <p:spPr>
          <a:xfrm>
            <a:off x="5539800" y="5672469"/>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123839" y="5661734"/>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6908800" cy="369332"/>
          </a:xfrm>
          <a:prstGeom prst="rect">
            <a:avLst/>
          </a:prstGeom>
          <a:noFill/>
        </p:spPr>
        <p:txBody>
          <a:bodyPr wrap="square" rtlCol="0">
            <a:spAutoFit/>
          </a:bodyPr>
          <a:lstStyle/>
          <a:p>
            <a:r>
              <a:rPr lang="en-US" dirty="0"/>
              <a:t>Spark Runtime Components in Cluster deploy mode:</a:t>
            </a:r>
          </a:p>
        </p:txBody>
      </p:sp>
      <p:sp>
        <p:nvSpPr>
          <p:cNvPr id="30" name="Rectangle 29"/>
          <p:cNvSpPr/>
          <p:nvPr/>
        </p:nvSpPr>
        <p:spPr>
          <a:xfrm>
            <a:off x="-51758" y="3141905"/>
            <a:ext cx="1264249" cy="609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Client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cxnSp>
        <p:nvCxnSpPr>
          <p:cNvPr id="35" name="Straight Arrow Connector 34"/>
          <p:cNvCxnSpPr>
            <a:cxnSpLocks/>
            <a:stCxn id="30" idx="3"/>
          </p:cNvCxnSpPr>
          <p:nvPr/>
        </p:nvCxnSpPr>
        <p:spPr>
          <a:xfrm>
            <a:off x="1212491" y="3446705"/>
            <a:ext cx="879481"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a:cxnSpLocks/>
            <a:endCxn id="8" idx="1"/>
          </p:cNvCxnSpPr>
          <p:nvPr/>
        </p:nvCxnSpPr>
        <p:spPr>
          <a:xfrm flipV="1">
            <a:off x="4059650" y="2387108"/>
            <a:ext cx="656923" cy="55598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6123839" y="519229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cxnSp>
        <p:nvCxnSpPr>
          <p:cNvPr id="39" name="Straight Arrow Connector 38"/>
          <p:cNvCxnSpPr>
            <a:cxnSpLocks/>
            <a:endCxn id="20" idx="1"/>
          </p:cNvCxnSpPr>
          <p:nvPr/>
        </p:nvCxnSpPr>
        <p:spPr>
          <a:xfrm>
            <a:off x="3956499" y="3807147"/>
            <a:ext cx="760074" cy="1047753"/>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1777748" y="970548"/>
            <a:ext cx="496040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1884695" y="1061453"/>
            <a:ext cx="866274"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a:t>
            </a:r>
          </a:p>
        </p:txBody>
      </p:sp>
      <p:sp>
        <p:nvSpPr>
          <p:cNvPr id="37" name="Rectangle 36"/>
          <p:cNvSpPr/>
          <p:nvPr/>
        </p:nvSpPr>
        <p:spPr>
          <a:xfrm>
            <a:off x="5000431" y="4563580"/>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40" name="Rectangle 39"/>
          <p:cNvSpPr/>
          <p:nvPr/>
        </p:nvSpPr>
        <p:spPr>
          <a:xfrm>
            <a:off x="5549638" y="2737585"/>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41" name="Rectangle 40"/>
          <p:cNvSpPr/>
          <p:nvPr/>
        </p:nvSpPr>
        <p:spPr>
          <a:xfrm>
            <a:off x="4970295" y="273147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44" name="Rectangle 43"/>
          <p:cNvSpPr/>
          <p:nvPr/>
        </p:nvSpPr>
        <p:spPr>
          <a:xfrm>
            <a:off x="4996961" y="321052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32" name="TextBox 31">
            <a:extLst>
              <a:ext uri="{FF2B5EF4-FFF2-40B4-BE49-F238E27FC236}">
                <a16:creationId xmlns:a16="http://schemas.microsoft.com/office/drawing/2014/main" id="{2CAA9C22-4F1B-62DF-F07C-FB56BC4A1126}"/>
              </a:ext>
            </a:extLst>
          </p:cNvPr>
          <p:cNvSpPr txBox="1"/>
          <p:nvPr/>
        </p:nvSpPr>
        <p:spPr>
          <a:xfrm>
            <a:off x="6869164" y="2286001"/>
            <a:ext cx="4822727" cy="2308324"/>
          </a:xfrm>
          <a:prstGeom prst="rect">
            <a:avLst/>
          </a:prstGeom>
          <a:noFill/>
        </p:spPr>
        <p:txBody>
          <a:bodyPr wrap="square">
            <a:spAutoFit/>
          </a:bodyPr>
          <a:lstStyle/>
          <a:p>
            <a:pPr>
              <a:buFont typeface="+mj-lt"/>
              <a:buAutoNum type="arabicPeriod"/>
            </a:pPr>
            <a:r>
              <a:rPr lang="en-IN" sz="1600" dirty="0"/>
              <a:t>You run </a:t>
            </a:r>
            <a:r>
              <a:rPr lang="en-IN" sz="1600" b="1" dirty="0"/>
              <a:t>spark-submit</a:t>
            </a:r>
            <a:r>
              <a:rPr lang="en-IN" sz="1600" dirty="0"/>
              <a:t> (client)</a:t>
            </a:r>
          </a:p>
          <a:p>
            <a:pPr>
              <a:buFont typeface="+mj-lt"/>
              <a:buAutoNum type="arabicPeriod"/>
            </a:pPr>
            <a:r>
              <a:rPr lang="en-IN" sz="1600" dirty="0"/>
              <a:t>Cluster manager accepts request</a:t>
            </a:r>
          </a:p>
          <a:p>
            <a:pPr>
              <a:buFont typeface="+mj-lt"/>
              <a:buAutoNum type="arabicPeriod"/>
            </a:pPr>
            <a:r>
              <a:rPr lang="en-IN" sz="1600" dirty="0"/>
              <a:t>Cluster starts a </a:t>
            </a:r>
            <a:r>
              <a:rPr lang="en-IN" sz="1600" b="1" dirty="0"/>
              <a:t>Driver</a:t>
            </a:r>
            <a:r>
              <a:rPr lang="en-IN" sz="1600" dirty="0"/>
              <a:t> in the cluster</a:t>
            </a:r>
          </a:p>
          <a:p>
            <a:pPr>
              <a:buFont typeface="+mj-lt"/>
              <a:buAutoNum type="arabicPeriod"/>
            </a:pPr>
            <a:r>
              <a:rPr lang="en-IN" sz="1600" dirty="0"/>
              <a:t>Driver requests resources → cluster starts </a:t>
            </a:r>
            <a:r>
              <a:rPr lang="en-IN" sz="1600" b="1" dirty="0"/>
              <a:t>Executors</a:t>
            </a:r>
            <a:endParaRPr lang="en-IN" sz="1600" dirty="0"/>
          </a:p>
          <a:p>
            <a:pPr>
              <a:buFont typeface="+mj-lt"/>
              <a:buAutoNum type="arabicPeriod"/>
            </a:pPr>
            <a:r>
              <a:rPr lang="en-IN" sz="1600" dirty="0"/>
              <a:t>Driver schedules tasks → executors process data + shuffle + cache</a:t>
            </a:r>
          </a:p>
          <a:p>
            <a:pPr>
              <a:buFont typeface="+mj-lt"/>
              <a:buAutoNum type="arabicPeriod"/>
            </a:pPr>
            <a:r>
              <a:rPr lang="en-IN" sz="1600" dirty="0"/>
              <a:t>Results returned / written to storage</a:t>
            </a:r>
          </a:p>
          <a:p>
            <a:pPr>
              <a:buFont typeface="+mj-lt"/>
              <a:buAutoNum type="arabicPeriod"/>
            </a:pPr>
            <a:r>
              <a:rPr lang="en-IN" sz="1600" dirty="0"/>
              <a:t>App ends → logs go to YARN/K8s + optional History Server</a:t>
            </a:r>
          </a:p>
        </p:txBody>
      </p:sp>
      <p:sp>
        <p:nvSpPr>
          <p:cNvPr id="34" name="TextBox 33">
            <a:extLst>
              <a:ext uri="{FF2B5EF4-FFF2-40B4-BE49-F238E27FC236}">
                <a16:creationId xmlns:a16="http://schemas.microsoft.com/office/drawing/2014/main" id="{570C829D-0ED0-3BF4-0186-B153BA262475}"/>
              </a:ext>
            </a:extLst>
          </p:cNvPr>
          <p:cNvSpPr txBox="1"/>
          <p:nvPr/>
        </p:nvSpPr>
        <p:spPr>
          <a:xfrm>
            <a:off x="6738151" y="1436904"/>
            <a:ext cx="6121152" cy="369332"/>
          </a:xfrm>
          <a:prstGeom prst="rect">
            <a:avLst/>
          </a:prstGeom>
          <a:noFill/>
        </p:spPr>
        <p:txBody>
          <a:bodyPr wrap="square">
            <a:spAutoFit/>
          </a:bodyPr>
          <a:lstStyle/>
          <a:p>
            <a:r>
              <a:rPr lang="en-US" dirty="0"/>
              <a:t>Driver runs on cluster</a:t>
            </a:r>
          </a:p>
        </p:txBody>
      </p:sp>
    </p:spTree>
    <p:extLst>
      <p:ext uri="{BB962C8B-B14F-4D97-AF65-F5344CB8AC3E}">
        <p14:creationId xmlns:p14="http://schemas.microsoft.com/office/powerpoint/2010/main" val="188843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20" grpId="0" animBg="1"/>
      <p:bldP spid="22" grpId="0" animBg="1"/>
      <p:bldP spid="23" grpId="0" animBg="1"/>
      <p:bldP spid="24" grpId="0" animBg="1"/>
      <p:bldP spid="25" grpId="0" animBg="1"/>
      <p:bldP spid="26" grpId="0" animBg="1"/>
      <p:bldP spid="27" grpId="0" animBg="1"/>
      <p:bldP spid="30" grpId="0" animBg="1"/>
      <p:bldP spid="38" grpId="0" animBg="1"/>
      <p:bldP spid="42" grpId="0" animBg="1"/>
      <p:bldP spid="43" grpId="0" animBg="1"/>
      <p:bldP spid="37" grpId="0" animBg="1"/>
      <p:bldP spid="40" grpId="0" animBg="1"/>
      <p:bldP spid="41" grpId="0" animBg="1"/>
      <p:bldP spid="44"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014795" y="687987"/>
            <a:ext cx="7263813" cy="2771905"/>
          </a:xfrm>
          <a:prstGeom prst="rect">
            <a:avLst/>
          </a:prstGeom>
        </p:spPr>
      </p:pic>
    </p:spTree>
    <p:extLst>
      <p:ext uri="{BB962C8B-B14F-4D97-AF65-F5344CB8AC3E}">
        <p14:creationId xmlns:p14="http://schemas.microsoft.com/office/powerpoint/2010/main" val="206449929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72065" y="790833"/>
            <a:ext cx="3756454" cy="598890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500" dirty="0"/>
              <a:t>DataFrame APIs</a:t>
            </a:r>
          </a:p>
          <a:p>
            <a:pPr marL="742950" lvl="1" indent="-285750">
              <a:buFont typeface="Wingdings" panose="05000000000000000000" pitchFamily="2" charset="2"/>
              <a:buChar char="ü"/>
            </a:pPr>
            <a:r>
              <a:rPr lang="en-US" sz="1500" dirty="0"/>
              <a:t>selection</a:t>
            </a:r>
          </a:p>
          <a:p>
            <a:pPr marL="742950" lvl="1" indent="-285750">
              <a:buFont typeface="Wingdings" panose="05000000000000000000" pitchFamily="2" charset="2"/>
              <a:buChar char="ü"/>
            </a:pPr>
            <a:r>
              <a:rPr lang="en-US" sz="1500" dirty="0"/>
              <a:t>filter</a:t>
            </a:r>
          </a:p>
          <a:p>
            <a:pPr marL="742950" lvl="1" indent="-285750">
              <a:buFont typeface="Wingdings" panose="05000000000000000000" pitchFamily="2" charset="2"/>
              <a:buChar char="ü"/>
            </a:pPr>
            <a:r>
              <a:rPr lang="en-US" sz="1500" dirty="0"/>
              <a:t>sort</a:t>
            </a:r>
          </a:p>
          <a:p>
            <a:pPr marL="742950" lvl="1" indent="-285750">
              <a:buFont typeface="Wingdings" panose="05000000000000000000" pitchFamily="2" charset="2"/>
              <a:buChar char="ü"/>
            </a:pPr>
            <a:r>
              <a:rPr lang="en-US" sz="1500" dirty="0"/>
              <a:t>set</a:t>
            </a:r>
          </a:p>
          <a:p>
            <a:pPr marL="742950" lvl="1" indent="-285750">
              <a:buFont typeface="Wingdings" panose="05000000000000000000" pitchFamily="2" charset="2"/>
              <a:buChar char="ü"/>
            </a:pPr>
            <a:r>
              <a:rPr lang="en-US" sz="1500" dirty="0"/>
              <a:t>join</a:t>
            </a:r>
          </a:p>
          <a:p>
            <a:pPr marL="742950" lvl="1" indent="-285750">
              <a:buFont typeface="Wingdings" panose="05000000000000000000" pitchFamily="2" charset="2"/>
              <a:buChar char="ü"/>
            </a:pPr>
            <a:r>
              <a:rPr lang="en-US" sz="1500" dirty="0"/>
              <a:t>aggregation</a:t>
            </a:r>
          </a:p>
          <a:p>
            <a:pPr marL="742950" lvl="1" indent="-285750">
              <a:buFont typeface="Wingdings" panose="05000000000000000000" pitchFamily="2" charset="2"/>
              <a:buChar char="ü"/>
            </a:pPr>
            <a:r>
              <a:rPr lang="en-US" sz="1500" dirty="0" err="1"/>
              <a:t>groupBy</a:t>
            </a:r>
            <a:endParaRPr lang="en-US" sz="1500" dirty="0"/>
          </a:p>
          <a:p>
            <a:pPr marL="742950" lvl="1" indent="-285750">
              <a:buFont typeface="Wingdings" panose="05000000000000000000" pitchFamily="2" charset="2"/>
              <a:buChar char="ü"/>
            </a:pPr>
            <a:r>
              <a:rPr lang="en-US" sz="1500" dirty="0"/>
              <a:t>window</a:t>
            </a:r>
          </a:p>
          <a:p>
            <a:pPr marL="742950" lvl="1" indent="-285750">
              <a:buFont typeface="Wingdings" panose="05000000000000000000" pitchFamily="2" charset="2"/>
              <a:buChar char="ü"/>
            </a:pPr>
            <a:r>
              <a:rPr lang="en-US" sz="1500" dirty="0"/>
              <a:t>sample    </a:t>
            </a:r>
          </a:p>
          <a:p>
            <a:r>
              <a:rPr lang="en-US" sz="1500" dirty="0"/>
              <a:t>      </a:t>
            </a:r>
          </a:p>
          <a:p>
            <a:pPr marL="285750" indent="-285750">
              <a:buFont typeface="Arial" panose="020B0604020202020204" pitchFamily="34" charset="0"/>
              <a:buChar char="•"/>
            </a:pPr>
            <a:r>
              <a:rPr lang="en-US" sz="1500" dirty="0"/>
              <a:t>DataFrame Built-in Functions</a:t>
            </a:r>
          </a:p>
          <a:p>
            <a:pPr marL="742950" lvl="1" indent="-285750">
              <a:buFont typeface="Wingdings" panose="05000000000000000000" pitchFamily="2" charset="2"/>
              <a:buChar char="ü"/>
            </a:pPr>
            <a:r>
              <a:rPr lang="en-US" sz="1500" dirty="0"/>
              <a:t>New Column</a:t>
            </a:r>
          </a:p>
          <a:p>
            <a:pPr marL="742950" lvl="1" indent="-285750">
              <a:buFont typeface="Wingdings" panose="05000000000000000000" pitchFamily="2" charset="2"/>
              <a:buChar char="ü"/>
            </a:pPr>
            <a:r>
              <a:rPr lang="en-US" sz="1500" dirty="0"/>
              <a:t>Encryption</a:t>
            </a:r>
          </a:p>
          <a:p>
            <a:pPr marL="742950" lvl="1" indent="-285750">
              <a:buFont typeface="Wingdings" panose="05000000000000000000" pitchFamily="2" charset="2"/>
              <a:buChar char="ü"/>
            </a:pPr>
            <a:r>
              <a:rPr lang="en-US" sz="1500" dirty="0"/>
              <a:t>String</a:t>
            </a:r>
          </a:p>
          <a:p>
            <a:pPr marL="742950" lvl="1" indent="-285750">
              <a:buFont typeface="Wingdings" panose="05000000000000000000" pitchFamily="2" charset="2"/>
              <a:buChar char="ü"/>
            </a:pPr>
            <a:r>
              <a:rPr lang="en-US" sz="1500" dirty="0" err="1"/>
              <a:t>RegExp</a:t>
            </a:r>
            <a:endParaRPr lang="en-US" sz="1500" dirty="0"/>
          </a:p>
          <a:p>
            <a:pPr marL="742950" lvl="1" indent="-285750">
              <a:buFont typeface="Wingdings" panose="05000000000000000000" pitchFamily="2" charset="2"/>
              <a:buChar char="ü"/>
            </a:pPr>
            <a:r>
              <a:rPr lang="en-US" sz="1500" dirty="0"/>
              <a:t>Date</a:t>
            </a:r>
          </a:p>
          <a:p>
            <a:pPr marL="742950" lvl="1" indent="-285750">
              <a:buFont typeface="Wingdings" panose="05000000000000000000" pitchFamily="2" charset="2"/>
              <a:buChar char="ü"/>
            </a:pPr>
            <a:r>
              <a:rPr lang="en-US" sz="1500" dirty="0"/>
              <a:t>Null</a:t>
            </a:r>
          </a:p>
          <a:p>
            <a:pPr marL="742950" lvl="1" indent="-285750">
              <a:buFont typeface="Wingdings" panose="05000000000000000000" pitchFamily="2" charset="2"/>
              <a:buChar char="ü"/>
            </a:pPr>
            <a:r>
              <a:rPr lang="en-US" sz="1500" dirty="0"/>
              <a:t>Collection</a:t>
            </a:r>
          </a:p>
          <a:p>
            <a:pPr marL="742950" lvl="1" indent="-285750">
              <a:buFont typeface="Wingdings" panose="05000000000000000000" pitchFamily="2" charset="2"/>
              <a:buChar char="ü"/>
            </a:pPr>
            <a:r>
              <a:rPr lang="en-US" sz="1500" dirty="0"/>
              <a:t>Na</a:t>
            </a:r>
          </a:p>
          <a:p>
            <a:pPr marL="742950" lvl="1" indent="-285750">
              <a:buFont typeface="Wingdings" panose="05000000000000000000" pitchFamily="2" charset="2"/>
              <a:buChar char="ü"/>
            </a:pPr>
            <a:r>
              <a:rPr lang="en-US" sz="1500" dirty="0"/>
              <a:t>Math &amp; Statistics</a:t>
            </a:r>
          </a:p>
          <a:p>
            <a:pPr marL="742950" lvl="1" indent="-285750">
              <a:buFont typeface="Wingdings" panose="05000000000000000000" pitchFamily="2" charset="2"/>
              <a:buChar char="ü"/>
            </a:pPr>
            <a:r>
              <a:rPr lang="en-US" sz="1500" dirty="0"/>
              <a:t>Explode &amp; Flatten</a:t>
            </a:r>
          </a:p>
          <a:p>
            <a:pPr marL="742950" lvl="1" indent="-285750">
              <a:buFont typeface="Wingdings" panose="05000000000000000000" pitchFamily="2" charset="2"/>
              <a:buChar char="ü"/>
            </a:pPr>
            <a:r>
              <a:rPr lang="en-US" sz="1500" dirty="0"/>
              <a:t>Formatting</a:t>
            </a:r>
          </a:p>
          <a:p>
            <a:pPr marL="742950" lvl="1" indent="-285750">
              <a:buFont typeface="Wingdings" panose="05000000000000000000" pitchFamily="2" charset="2"/>
              <a:buChar char="ü"/>
            </a:pPr>
            <a:r>
              <a:rPr lang="en-US" sz="1500" dirty="0" err="1"/>
              <a:t>Json</a:t>
            </a:r>
            <a:endParaRPr lang="en-US" sz="1500" dirty="0"/>
          </a:p>
          <a:p>
            <a:pPr marL="742950" lvl="1" indent="-285750">
              <a:buFont typeface="Wingdings" panose="05000000000000000000" pitchFamily="2" charset="2"/>
              <a:buChar char="ü"/>
            </a:pPr>
            <a:r>
              <a:rPr lang="en-US" sz="1500" dirty="0"/>
              <a:t>Other</a:t>
            </a:r>
          </a:p>
        </p:txBody>
      </p:sp>
      <p:sp>
        <p:nvSpPr>
          <p:cNvPr id="5" name="Rectangle 4"/>
          <p:cNvSpPr/>
          <p:nvPr/>
        </p:nvSpPr>
        <p:spPr>
          <a:xfrm>
            <a:off x="5457567" y="1293342"/>
            <a:ext cx="3385751" cy="385530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csv</a:t>
            </a:r>
          </a:p>
          <a:p>
            <a:pPr marL="285750" indent="-285750">
              <a:buFont typeface="Arial" panose="020B0604020202020204" pitchFamily="34" charset="0"/>
              <a:buChar char="•"/>
            </a:pPr>
            <a:r>
              <a:rPr lang="en-US" dirty="0"/>
              <a:t>text</a:t>
            </a:r>
          </a:p>
          <a:p>
            <a:pPr marL="285750" indent="-285750">
              <a:buFont typeface="Arial" panose="020B0604020202020204" pitchFamily="34" charset="0"/>
              <a:buChar char="•"/>
            </a:pPr>
            <a:r>
              <a:rPr lang="en-US" dirty="0"/>
              <a:t>parquet</a:t>
            </a:r>
          </a:p>
          <a:p>
            <a:pPr marL="285750" indent="-285750">
              <a:buFont typeface="Arial" panose="020B0604020202020204" pitchFamily="34" charset="0"/>
              <a:buChar char="•"/>
            </a:pPr>
            <a:r>
              <a:rPr lang="en-US" dirty="0"/>
              <a:t>orc</a:t>
            </a:r>
          </a:p>
          <a:p>
            <a:pPr marL="285750" indent="-285750">
              <a:buFont typeface="Arial" panose="020B0604020202020204" pitchFamily="34" charset="0"/>
              <a:buChar char="•"/>
            </a:pPr>
            <a:r>
              <a:rPr lang="en-US" dirty="0" err="1"/>
              <a:t>avro</a:t>
            </a:r>
            <a:endParaRPr lang="en-US" dirty="0"/>
          </a:p>
          <a:p>
            <a:pPr marL="285750" indent="-285750">
              <a:buFont typeface="Arial" panose="020B0604020202020204" pitchFamily="34" charset="0"/>
              <a:buChar char="•"/>
            </a:pPr>
            <a:r>
              <a:rPr lang="en-US" dirty="0" err="1"/>
              <a:t>json</a:t>
            </a:r>
            <a:endParaRPr lang="en-US" dirty="0"/>
          </a:p>
          <a:p>
            <a:pPr marL="285750" indent="-285750">
              <a:buFont typeface="Arial" panose="020B0604020202020204" pitchFamily="34" charset="0"/>
              <a:buChar char="•"/>
            </a:pPr>
            <a:r>
              <a:rPr lang="en-US" dirty="0"/>
              <a:t>hive</a:t>
            </a:r>
          </a:p>
          <a:p>
            <a:pPr marL="285750" indent="-285750">
              <a:buFont typeface="Arial" panose="020B0604020202020204" pitchFamily="34" charset="0"/>
              <a:buChar char="•"/>
            </a:pPr>
            <a:r>
              <a:rPr lang="en-US" dirty="0" err="1"/>
              <a:t>jdbc</a:t>
            </a:r>
            <a:endParaRPr lang="en-US" dirty="0"/>
          </a:p>
          <a:p>
            <a:pPr marL="285750" indent="-285750">
              <a:buFont typeface="Arial" panose="020B0604020202020204" pitchFamily="34" charset="0"/>
              <a:buChar char="•"/>
            </a:pPr>
            <a:endParaRPr lang="en-US" sz="1500" dirty="0"/>
          </a:p>
        </p:txBody>
      </p:sp>
      <p:sp>
        <p:nvSpPr>
          <p:cNvPr id="4" name="Rounded Rectangle 3"/>
          <p:cNvSpPr/>
          <p:nvPr/>
        </p:nvSpPr>
        <p:spPr>
          <a:xfrm>
            <a:off x="1775255" y="172995"/>
            <a:ext cx="2290119" cy="56017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tx1">
                    <a:lumMod val="95000"/>
                    <a:lumOff val="5000"/>
                  </a:schemeClr>
                </a:solidFill>
              </a:rPr>
              <a:t>Transformations</a:t>
            </a:r>
          </a:p>
        </p:txBody>
      </p:sp>
      <p:sp>
        <p:nvSpPr>
          <p:cNvPr id="8" name="Rounded Rectangle 7"/>
          <p:cNvSpPr/>
          <p:nvPr/>
        </p:nvSpPr>
        <p:spPr>
          <a:xfrm>
            <a:off x="6223687" y="691980"/>
            <a:ext cx="1536357" cy="56017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tx1">
                    <a:lumMod val="95000"/>
                    <a:lumOff val="5000"/>
                  </a:schemeClr>
                </a:solidFill>
              </a:rPr>
              <a:t>Extraction</a:t>
            </a:r>
          </a:p>
        </p:txBody>
      </p:sp>
      <p:sp>
        <p:nvSpPr>
          <p:cNvPr id="6" name="Oval 5"/>
          <p:cNvSpPr/>
          <p:nvPr/>
        </p:nvSpPr>
        <p:spPr>
          <a:xfrm>
            <a:off x="3270422" y="1482811"/>
            <a:ext cx="1046205" cy="1013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Part1</a:t>
            </a:r>
          </a:p>
        </p:txBody>
      </p:sp>
      <p:sp>
        <p:nvSpPr>
          <p:cNvPr id="9" name="Oval 8"/>
          <p:cNvSpPr/>
          <p:nvPr/>
        </p:nvSpPr>
        <p:spPr>
          <a:xfrm>
            <a:off x="3227174" y="4143634"/>
            <a:ext cx="1046205" cy="1013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Part2</a:t>
            </a:r>
          </a:p>
        </p:txBody>
      </p:sp>
      <p:sp>
        <p:nvSpPr>
          <p:cNvPr id="10" name="Oval 9"/>
          <p:cNvSpPr/>
          <p:nvPr/>
        </p:nvSpPr>
        <p:spPr>
          <a:xfrm>
            <a:off x="7350211" y="2496065"/>
            <a:ext cx="1046205" cy="1013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Part3</a:t>
            </a:r>
          </a:p>
        </p:txBody>
      </p:sp>
    </p:spTree>
    <p:extLst>
      <p:ext uri="{BB962C8B-B14F-4D97-AF65-F5344CB8AC3E}">
        <p14:creationId xmlns:p14="http://schemas.microsoft.com/office/powerpoint/2010/main" val="286470485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804088" y="1375718"/>
            <a:ext cx="2463113" cy="23065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Part 1</a:t>
            </a:r>
          </a:p>
        </p:txBody>
      </p:sp>
      <p:sp>
        <p:nvSpPr>
          <p:cNvPr id="2" name="Rectangle 1"/>
          <p:cNvSpPr/>
          <p:nvPr/>
        </p:nvSpPr>
        <p:spPr>
          <a:xfrm>
            <a:off x="3944561" y="1912583"/>
            <a:ext cx="4589838" cy="123286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DataFrame APIs</a:t>
            </a:r>
          </a:p>
        </p:txBody>
      </p:sp>
      <p:pic>
        <p:nvPicPr>
          <p:cNvPr id="7" name="Picture 6"/>
          <p:cNvPicPr>
            <a:picLocks noChangeAspect="1"/>
          </p:cNvPicPr>
          <p:nvPr/>
        </p:nvPicPr>
        <p:blipFill>
          <a:blip r:embed="rId2"/>
          <a:stretch>
            <a:fillRect/>
          </a:stretch>
        </p:blipFill>
        <p:spPr>
          <a:xfrm>
            <a:off x="5371585" y="2969740"/>
            <a:ext cx="1943100" cy="2895600"/>
          </a:xfrm>
          <a:prstGeom prst="rect">
            <a:avLst/>
          </a:prstGeom>
        </p:spPr>
      </p:pic>
    </p:spTree>
    <p:extLst>
      <p:ext uri="{BB962C8B-B14F-4D97-AF65-F5344CB8AC3E}">
        <p14:creationId xmlns:p14="http://schemas.microsoft.com/office/powerpoint/2010/main" val="383791664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Selection APIs</a:t>
            </a:r>
          </a:p>
        </p:txBody>
      </p:sp>
    </p:spTree>
    <p:extLst>
      <p:ext uri="{BB962C8B-B14F-4D97-AF65-F5344CB8AC3E}">
        <p14:creationId xmlns:p14="http://schemas.microsoft.com/office/powerpoint/2010/main" val="343115755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507" y="761139"/>
            <a:ext cx="11121081" cy="2185214"/>
          </a:xfrm>
          <a:prstGeom prst="rect">
            <a:avLst/>
          </a:prstGeom>
        </p:spPr>
        <p:txBody>
          <a:bodyPr wrap="square">
            <a:spAutoFit/>
          </a:bodyPr>
          <a:lstStyle/>
          <a:p>
            <a:r>
              <a:rPr lang="en-US" sz="1700" dirty="0"/>
              <a:t>### Prepare Data</a:t>
            </a:r>
          </a:p>
          <a:p>
            <a:r>
              <a:rPr lang="en-US" sz="1700" dirty="0" err="1"/>
              <a:t>ord</a:t>
            </a:r>
            <a:r>
              <a:rPr lang="en-US" sz="1700" dirty="0"/>
              <a:t> = </a:t>
            </a:r>
            <a:r>
              <a:rPr lang="en-US" sz="1700" dirty="0" err="1"/>
              <a:t>spark.read.load</a:t>
            </a:r>
            <a:r>
              <a:rPr lang="en-US" sz="1700" dirty="0"/>
              <a:t>('</a:t>
            </a:r>
            <a:r>
              <a:rPr lang="en-US" sz="1700" dirty="0" err="1"/>
              <a:t>retail_db</a:t>
            </a:r>
            <a:r>
              <a:rPr lang="en-US" sz="1700" dirty="0"/>
              <a:t>/orders',</a:t>
            </a:r>
            <a:r>
              <a:rPr lang="en-US" sz="1700" dirty="0" err="1"/>
              <a:t>sep</a:t>
            </a:r>
            <a:r>
              <a:rPr lang="en-US" sz="1700" dirty="0"/>
              <a:t>=',',format='</a:t>
            </a:r>
            <a:r>
              <a:rPr lang="en-US" sz="1700" dirty="0" err="1"/>
              <a:t>csv',schema</a:t>
            </a:r>
            <a:r>
              <a:rPr lang="en-US" sz="1700" dirty="0"/>
              <a:t>=('</a:t>
            </a:r>
            <a:r>
              <a:rPr lang="en-US" sz="1700" dirty="0" err="1"/>
              <a:t>order_id</a:t>
            </a:r>
            <a:r>
              <a:rPr lang="en-US" sz="1700" dirty="0"/>
              <a:t> </a:t>
            </a:r>
            <a:r>
              <a:rPr lang="en-US" sz="1700" dirty="0" err="1"/>
              <a:t>int,order_date</a:t>
            </a:r>
            <a:r>
              <a:rPr lang="en-US" sz="1700" dirty="0"/>
              <a:t> timestamp, </a:t>
            </a:r>
            <a:r>
              <a:rPr lang="en-US" sz="1700" dirty="0" err="1"/>
              <a:t>order_customer_id</a:t>
            </a:r>
            <a:r>
              <a:rPr lang="en-US" sz="1700" dirty="0"/>
              <a:t> </a:t>
            </a:r>
            <a:r>
              <a:rPr lang="en-US" sz="1700" dirty="0" err="1"/>
              <a:t>int,order_status</a:t>
            </a:r>
            <a:r>
              <a:rPr lang="en-US" sz="1700" dirty="0"/>
              <a:t> string'))</a:t>
            </a:r>
          </a:p>
          <a:p>
            <a:endParaRPr lang="en-US" sz="1700" dirty="0"/>
          </a:p>
          <a:p>
            <a:r>
              <a:rPr lang="en-US" sz="1700" dirty="0"/>
              <a:t>data=(('Robert',35,40,40),('Robert',35,40,40),('Ram',31,33,29),('Ram',31,33,91))</a:t>
            </a:r>
          </a:p>
          <a:p>
            <a:r>
              <a:rPr lang="it-IT" sz="1700" dirty="0"/>
              <a:t>emp = spark.createDataFrame(data=data,schema=('name','score1','score2','score3'))</a:t>
            </a:r>
            <a:endParaRPr lang="en-US" sz="1700" dirty="0"/>
          </a:p>
          <a:p>
            <a:endParaRPr lang="en-US" sz="1700" dirty="0"/>
          </a:p>
          <a:p>
            <a:endParaRPr lang="en-US" sz="1700" dirty="0"/>
          </a:p>
        </p:txBody>
      </p:sp>
    </p:spTree>
    <p:extLst>
      <p:ext uri="{BB962C8B-B14F-4D97-AF65-F5344CB8AC3E}">
        <p14:creationId xmlns:p14="http://schemas.microsoft.com/office/powerpoint/2010/main" val="367397541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926" y="913116"/>
            <a:ext cx="11180379" cy="4016484"/>
          </a:xfrm>
          <a:prstGeom prst="rect">
            <a:avLst/>
          </a:prstGeom>
        </p:spPr>
        <p:txBody>
          <a:bodyPr wrap="square">
            <a:spAutoFit/>
          </a:bodyPr>
          <a:lstStyle/>
          <a:p>
            <a:pPr marL="285750" indent="-285750" algn="just">
              <a:buFont typeface="Arial" panose="020B0604020202020204" pitchFamily="34" charset="0"/>
              <a:buChar char="•"/>
            </a:pPr>
            <a:r>
              <a:rPr lang="en-US" sz="1700" b="1" dirty="0"/>
              <a:t>Select</a:t>
            </a:r>
            <a:r>
              <a:rPr lang="en-US" sz="1700" dirty="0"/>
              <a:t>(*cols)</a:t>
            </a:r>
            <a:endParaRPr lang="en-US" sz="1700" b="1" dirty="0"/>
          </a:p>
          <a:p>
            <a:pPr marL="742950" lvl="1" indent="-285750" algn="just">
              <a:buFont typeface="Wingdings" panose="05000000000000000000" pitchFamily="2" charset="2"/>
              <a:buChar char="ü"/>
            </a:pPr>
            <a:r>
              <a:rPr lang="en-US" sz="1700" dirty="0">
                <a:latin typeface="+mj-lt"/>
              </a:rPr>
              <a:t>Select one or more columns.</a:t>
            </a:r>
          </a:p>
          <a:p>
            <a:pPr lvl="1" algn="just"/>
            <a:r>
              <a:rPr lang="en-US" sz="1700" i="1" dirty="0">
                <a:latin typeface="+mj-lt"/>
              </a:rPr>
              <a:t>       </a:t>
            </a:r>
            <a:r>
              <a:rPr lang="en-US" sz="1700" i="1" dirty="0" err="1">
                <a:latin typeface="+mj-lt"/>
              </a:rPr>
              <a:t>ord.select</a:t>
            </a:r>
            <a:r>
              <a:rPr lang="en-US" sz="1700" i="1" dirty="0">
                <a:latin typeface="+mj-lt"/>
              </a:rPr>
              <a:t>(ord.order_id,'order_id',"</a:t>
            </a:r>
            <a:r>
              <a:rPr lang="en-US" sz="1700" i="1" dirty="0" err="1">
                <a:latin typeface="+mj-lt"/>
              </a:rPr>
              <a:t>order_id</a:t>
            </a:r>
            <a:r>
              <a:rPr lang="en-US" sz="1700" i="1" dirty="0">
                <a:latin typeface="+mj-lt"/>
              </a:rPr>
              <a:t>", (</a:t>
            </a:r>
            <a:r>
              <a:rPr lang="en-US" sz="1700" i="1" dirty="0" err="1">
                <a:latin typeface="+mj-lt"/>
              </a:rPr>
              <a:t>ord.order_id</a:t>
            </a:r>
            <a:r>
              <a:rPr lang="en-US" sz="1700" i="1" dirty="0">
                <a:latin typeface="+mj-lt"/>
              </a:rPr>
              <a:t> +100).alias("order10")).show()   </a:t>
            </a:r>
          </a:p>
          <a:p>
            <a:pPr marL="742950" lvl="1" indent="-285750" algn="just">
              <a:buFont typeface="Wingdings" panose="05000000000000000000" pitchFamily="2" charset="2"/>
              <a:buChar char="ü"/>
            </a:pPr>
            <a:r>
              <a:rPr lang="en-US" sz="1700" dirty="0">
                <a:latin typeface="+mj-lt"/>
              </a:rPr>
              <a:t>Can apply necessary functions on the selected columns.</a:t>
            </a:r>
          </a:p>
          <a:p>
            <a:pPr lvl="1" algn="just"/>
            <a:r>
              <a:rPr lang="en-US" sz="1700" i="1" dirty="0">
                <a:latin typeface="+mj-lt"/>
              </a:rPr>
              <a:t>      </a:t>
            </a:r>
            <a:r>
              <a:rPr lang="en-US" sz="1700" i="1" dirty="0" err="1">
                <a:latin typeface="+mj-lt"/>
              </a:rPr>
              <a:t>ord.select</a:t>
            </a:r>
            <a:r>
              <a:rPr lang="en-US" sz="1700" i="1" dirty="0">
                <a:latin typeface="+mj-lt"/>
              </a:rPr>
              <a:t>(lower(</a:t>
            </a:r>
            <a:r>
              <a:rPr lang="en-US" sz="1700" i="1" dirty="0" err="1">
                <a:latin typeface="+mj-lt"/>
              </a:rPr>
              <a:t>ord.order_status</a:t>
            </a:r>
            <a:r>
              <a:rPr lang="en-US" sz="1700" i="1" dirty="0">
                <a:latin typeface="+mj-lt"/>
              </a:rPr>
              <a:t>)).show()</a:t>
            </a:r>
          </a:p>
          <a:p>
            <a:pPr lvl="1" algn="just"/>
            <a:r>
              <a:rPr lang="en-US" sz="1700" dirty="0"/>
              <a:t>       </a:t>
            </a:r>
          </a:p>
          <a:p>
            <a:pPr marL="285750" indent="-285750" algn="just">
              <a:buFont typeface="Arial" panose="020B0604020202020204" pitchFamily="34" charset="0"/>
              <a:buChar char="•"/>
            </a:pPr>
            <a:r>
              <a:rPr lang="en-US" sz="1700" b="1" dirty="0" err="1"/>
              <a:t>selectExpr</a:t>
            </a:r>
            <a:r>
              <a:rPr lang="en-US" sz="1700" dirty="0"/>
              <a:t>(*expr)</a:t>
            </a:r>
            <a:endParaRPr lang="en-US" sz="1700" b="1" dirty="0"/>
          </a:p>
          <a:p>
            <a:pPr marL="742950" lvl="1" indent="-285750" algn="just">
              <a:buFont typeface="Wingdings" panose="05000000000000000000" pitchFamily="2" charset="2"/>
              <a:buChar char="ü"/>
            </a:pPr>
            <a:r>
              <a:rPr lang="en-US" sz="1700" dirty="0">
                <a:latin typeface="+mj-lt"/>
              </a:rPr>
              <a:t>This is a variant of select that accepts SQL expressions.    </a:t>
            </a:r>
          </a:p>
          <a:p>
            <a:pPr lvl="1" algn="just"/>
            <a:r>
              <a:rPr lang="en-US" sz="1700" dirty="0">
                <a:latin typeface="+mj-lt"/>
              </a:rPr>
              <a:t>       </a:t>
            </a:r>
            <a:r>
              <a:rPr lang="en-US" sz="1700" i="1" dirty="0" err="1">
                <a:latin typeface="+mj-lt"/>
              </a:rPr>
              <a:t>ord.selectExpr</a:t>
            </a:r>
            <a:r>
              <a:rPr lang="en-US" sz="1700" i="1" dirty="0">
                <a:latin typeface="+mj-lt"/>
              </a:rPr>
              <a:t>('substring(order_date,1,10) as </a:t>
            </a:r>
            <a:r>
              <a:rPr lang="en-US" sz="1700" i="1" dirty="0" err="1">
                <a:latin typeface="+mj-lt"/>
              </a:rPr>
              <a:t>order_month</a:t>
            </a:r>
            <a:r>
              <a:rPr lang="en-US" sz="1700" i="1" dirty="0">
                <a:latin typeface="+mj-lt"/>
              </a:rPr>
              <a:t>').show()</a:t>
            </a:r>
          </a:p>
          <a:p>
            <a:pPr lvl="1" algn="just"/>
            <a:r>
              <a:rPr lang="en-US" sz="1700" i="1" dirty="0">
                <a:latin typeface="+mj-lt"/>
              </a:rPr>
              <a:t>       </a:t>
            </a:r>
            <a:r>
              <a:rPr lang="en-US" sz="1700" i="1" dirty="0" err="1">
                <a:latin typeface="+mj-lt"/>
              </a:rPr>
              <a:t>ord.select</a:t>
            </a:r>
            <a:r>
              <a:rPr lang="en-US" sz="1700" i="1" dirty="0">
                <a:latin typeface="+mj-lt"/>
              </a:rPr>
              <a:t>(substring(ord.order_date,1,4).alias('</a:t>
            </a:r>
            <a:r>
              <a:rPr lang="en-US" sz="1700" i="1" dirty="0" err="1">
                <a:latin typeface="+mj-lt"/>
              </a:rPr>
              <a:t>order_year</a:t>
            </a:r>
            <a:r>
              <a:rPr lang="en-US" sz="1700" i="1" dirty="0">
                <a:latin typeface="+mj-lt"/>
              </a:rPr>
              <a:t>')).show()</a:t>
            </a:r>
          </a:p>
          <a:p>
            <a:pPr marL="742950" lvl="1" indent="-285750" algn="just">
              <a:buFont typeface="Wingdings" panose="05000000000000000000" pitchFamily="2" charset="2"/>
              <a:buChar char="ü"/>
            </a:pPr>
            <a:r>
              <a:rPr lang="en-US" sz="1700" dirty="0">
                <a:latin typeface="+mj-lt"/>
              </a:rPr>
              <a:t>If we want to use any functions available in SQL but not in Spark Built-in functions, then we can use </a:t>
            </a:r>
            <a:r>
              <a:rPr lang="en-US" sz="1700" dirty="0" err="1">
                <a:latin typeface="+mj-lt"/>
              </a:rPr>
              <a:t>selectExpr</a:t>
            </a:r>
            <a:r>
              <a:rPr lang="en-US" sz="1700" dirty="0">
                <a:latin typeface="+mj-lt"/>
              </a:rPr>
              <a:t>.</a:t>
            </a:r>
          </a:p>
          <a:p>
            <a:pPr lvl="1" algn="just"/>
            <a:r>
              <a:rPr lang="en-US" sz="1600" dirty="0"/>
              <a:t>       </a:t>
            </a:r>
            <a:r>
              <a:rPr lang="en-US" sz="1700" dirty="0">
                <a:latin typeface="+mj-lt"/>
              </a:rPr>
              <a:t>stack(n, expr1, ..., </a:t>
            </a:r>
            <a:r>
              <a:rPr lang="en-US" sz="1700" dirty="0" err="1">
                <a:latin typeface="+mj-lt"/>
              </a:rPr>
              <a:t>exprk</a:t>
            </a:r>
            <a:r>
              <a:rPr lang="en-US" sz="1700" dirty="0">
                <a:latin typeface="+mj-lt"/>
              </a:rPr>
              <a:t>) - Separates expr1, ..., </a:t>
            </a:r>
            <a:r>
              <a:rPr lang="en-US" sz="1700" dirty="0" err="1">
                <a:latin typeface="+mj-lt"/>
              </a:rPr>
              <a:t>exprk</a:t>
            </a:r>
            <a:r>
              <a:rPr lang="en-US" sz="1700" dirty="0">
                <a:latin typeface="+mj-lt"/>
              </a:rPr>
              <a:t> into n rows.      </a:t>
            </a:r>
          </a:p>
          <a:p>
            <a:pPr lvl="1" algn="just"/>
            <a:r>
              <a:rPr lang="en-US" sz="1700" i="1" dirty="0">
                <a:latin typeface="+mj-lt"/>
              </a:rPr>
              <a:t>       </a:t>
            </a:r>
            <a:r>
              <a:rPr lang="en-US" sz="1700" i="1" dirty="0" err="1">
                <a:latin typeface="+mj-lt"/>
              </a:rPr>
              <a:t>df.selectExpr</a:t>
            </a:r>
            <a:r>
              <a:rPr lang="en-US" sz="1700" i="1" dirty="0">
                <a:latin typeface="+mj-lt"/>
              </a:rPr>
              <a:t>("stack(3,1,2,3,4,5,6)").show()</a:t>
            </a:r>
          </a:p>
          <a:p>
            <a:pPr lvl="1" algn="just"/>
            <a:endParaRPr lang="en-US" sz="1700" dirty="0">
              <a:latin typeface="+mj-lt"/>
            </a:endParaRPr>
          </a:p>
          <a:p>
            <a:pPr algn="just"/>
            <a:endParaRPr lang="en-US" sz="1700" dirty="0"/>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Selection or Projection APIs</a:t>
            </a:r>
          </a:p>
        </p:txBody>
      </p:sp>
    </p:spTree>
    <p:extLst>
      <p:ext uri="{BB962C8B-B14F-4D97-AF65-F5344CB8AC3E}">
        <p14:creationId xmlns:p14="http://schemas.microsoft.com/office/powerpoint/2010/main" val="181021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0402" y="641268"/>
            <a:ext cx="11180379" cy="3493264"/>
          </a:xfrm>
          <a:prstGeom prst="rect">
            <a:avLst/>
          </a:prstGeom>
        </p:spPr>
        <p:txBody>
          <a:bodyPr wrap="square">
            <a:spAutoFit/>
          </a:bodyPr>
          <a:lstStyle/>
          <a:p>
            <a:pPr lvl="1" algn="just"/>
            <a:endParaRPr lang="en-US" sz="1700" dirty="0">
              <a:latin typeface="+mj-lt"/>
            </a:endParaRPr>
          </a:p>
          <a:p>
            <a:pPr marL="285750" indent="-285750" algn="just">
              <a:buFont typeface="Arial" panose="020B0604020202020204" pitchFamily="34" charset="0"/>
              <a:buChar char="•"/>
            </a:pPr>
            <a:r>
              <a:rPr lang="en-US" sz="1700" b="1" dirty="0" err="1"/>
              <a:t>withColumn</a:t>
            </a:r>
            <a:r>
              <a:rPr lang="en-US" sz="1700" dirty="0"/>
              <a:t>(</a:t>
            </a:r>
            <a:r>
              <a:rPr lang="en-US" sz="1700" dirty="0" err="1"/>
              <a:t>colName</a:t>
            </a:r>
            <a:r>
              <a:rPr lang="en-US" sz="1700" dirty="0"/>
              <a:t>, col)</a:t>
            </a:r>
          </a:p>
          <a:p>
            <a:pPr marL="742950" lvl="1" indent="-285750" algn="just">
              <a:buFont typeface="Wingdings" panose="05000000000000000000" pitchFamily="2" charset="2"/>
              <a:buChar char="ü"/>
            </a:pPr>
            <a:r>
              <a:rPr lang="en-US" sz="1700" dirty="0">
                <a:latin typeface="+mj-lt"/>
              </a:rPr>
              <a:t>Applied transformation to only selected columns. </a:t>
            </a:r>
          </a:p>
          <a:p>
            <a:pPr marL="742950" lvl="1" indent="-285750" algn="just">
              <a:buFont typeface="Wingdings" panose="05000000000000000000" pitchFamily="2" charset="2"/>
              <a:buChar char="ü"/>
            </a:pPr>
            <a:r>
              <a:rPr lang="en-US" sz="1700" dirty="0">
                <a:latin typeface="+mj-lt"/>
              </a:rPr>
              <a:t>The first argument is an alias name. If we give an alias name same as a column name, the transformations will apply on the same column. </a:t>
            </a:r>
          </a:p>
          <a:p>
            <a:pPr marL="742950" lvl="1" indent="-285750" algn="just">
              <a:buFont typeface="Wingdings" panose="05000000000000000000" pitchFamily="2" charset="2"/>
              <a:buChar char="ü"/>
            </a:pPr>
            <a:r>
              <a:rPr lang="en-US" sz="1700" dirty="0">
                <a:latin typeface="+mj-lt"/>
              </a:rPr>
              <a:t>Otherwise a new column will be formed. Avoid giving alias name same as column name.</a:t>
            </a:r>
          </a:p>
          <a:p>
            <a:pPr lvl="1" algn="just"/>
            <a:r>
              <a:rPr lang="en-US" sz="1700" i="1" dirty="0">
                <a:latin typeface="+mj-lt"/>
              </a:rPr>
              <a:t>       </a:t>
            </a:r>
            <a:r>
              <a:rPr lang="en-US" sz="1700" i="1" dirty="0" err="1">
                <a:latin typeface="+mj-lt"/>
              </a:rPr>
              <a:t>ord.withColumn</a:t>
            </a:r>
            <a:r>
              <a:rPr lang="en-US" sz="1700" i="1" dirty="0">
                <a:latin typeface="+mj-lt"/>
              </a:rPr>
              <a:t>('</a:t>
            </a:r>
            <a:r>
              <a:rPr lang="en-US" sz="1700" i="1" dirty="0" err="1">
                <a:latin typeface="+mj-lt"/>
              </a:rPr>
              <a:t>order_month',substring</a:t>
            </a:r>
            <a:r>
              <a:rPr lang="en-US" sz="1700" i="1" dirty="0">
                <a:latin typeface="+mj-lt"/>
              </a:rPr>
              <a:t>(orderDF.order_date,1,10)).show()   </a:t>
            </a:r>
          </a:p>
          <a:p>
            <a:pPr lvl="1" algn="just"/>
            <a:endParaRPr lang="en-US" sz="1700" dirty="0"/>
          </a:p>
          <a:p>
            <a:pPr marL="285750" indent="-285750" algn="just">
              <a:buFont typeface="Arial" panose="020B0604020202020204" pitchFamily="34" charset="0"/>
              <a:buChar char="•"/>
            </a:pPr>
            <a:r>
              <a:rPr lang="en-US" sz="1700" b="1" dirty="0" err="1"/>
              <a:t>withColumnRenamed</a:t>
            </a:r>
            <a:r>
              <a:rPr lang="en-US" sz="1700" dirty="0"/>
              <a:t>(</a:t>
            </a:r>
            <a:r>
              <a:rPr lang="en-US" sz="1700" dirty="0" err="1"/>
              <a:t>existingCol</a:t>
            </a:r>
            <a:r>
              <a:rPr lang="en-US" sz="1700" dirty="0"/>
              <a:t>, </a:t>
            </a:r>
            <a:r>
              <a:rPr lang="en-US" sz="1700" dirty="0" err="1"/>
              <a:t>newCol</a:t>
            </a:r>
            <a:r>
              <a:rPr lang="en-US" sz="1700" dirty="0"/>
              <a:t>)</a:t>
            </a:r>
          </a:p>
          <a:p>
            <a:pPr marL="742950" lvl="1" indent="-285750" algn="just">
              <a:buFont typeface="Wingdings" panose="05000000000000000000" pitchFamily="2" charset="2"/>
              <a:buChar char="ü"/>
            </a:pPr>
            <a:r>
              <a:rPr lang="en-US" sz="1700" dirty="0">
                <a:latin typeface="+mj-lt"/>
              </a:rPr>
              <a:t>Rename Existing Column.</a:t>
            </a:r>
          </a:p>
          <a:p>
            <a:pPr lvl="1" algn="just"/>
            <a:r>
              <a:rPr lang="en-US" sz="1700" i="1" dirty="0">
                <a:latin typeface="+mj-lt"/>
              </a:rPr>
              <a:t>      </a:t>
            </a:r>
            <a:r>
              <a:rPr lang="en-US" sz="1700" i="1" dirty="0" err="1">
                <a:latin typeface="+mj-lt"/>
              </a:rPr>
              <a:t>ord.withColumnRenamed</a:t>
            </a:r>
            <a:r>
              <a:rPr lang="en-US" sz="1700" i="1" dirty="0">
                <a:latin typeface="+mj-lt"/>
              </a:rPr>
              <a:t>('order_id','order_id1').show()</a:t>
            </a:r>
          </a:p>
          <a:p>
            <a:pPr lvl="1" algn="just"/>
            <a:endParaRPr lang="en-US" sz="1700" dirty="0"/>
          </a:p>
          <a:p>
            <a:pPr algn="just"/>
            <a:endParaRPr lang="en-US" sz="1700" dirty="0"/>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Selection or Projection APIs</a:t>
            </a:r>
          </a:p>
        </p:txBody>
      </p:sp>
    </p:spTree>
    <p:extLst>
      <p:ext uri="{BB962C8B-B14F-4D97-AF65-F5344CB8AC3E}">
        <p14:creationId xmlns:p14="http://schemas.microsoft.com/office/powerpoint/2010/main" val="218329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0402" y="641268"/>
            <a:ext cx="11180379" cy="2970044"/>
          </a:xfrm>
          <a:prstGeom prst="rect">
            <a:avLst/>
          </a:prstGeom>
        </p:spPr>
        <p:txBody>
          <a:bodyPr wrap="square">
            <a:spAutoFit/>
          </a:bodyPr>
          <a:lstStyle/>
          <a:p>
            <a:pPr lvl="1" algn="just"/>
            <a:endParaRPr lang="en-US" sz="1700" dirty="0">
              <a:latin typeface="+mj-lt"/>
            </a:endParaRPr>
          </a:p>
          <a:p>
            <a:pPr marL="285750" indent="-285750" algn="just">
              <a:buFont typeface="Arial" panose="020B0604020202020204" pitchFamily="34" charset="0"/>
              <a:buChar char="•"/>
            </a:pPr>
            <a:r>
              <a:rPr lang="en-US" sz="1700" b="1" dirty="0"/>
              <a:t>drop</a:t>
            </a:r>
            <a:r>
              <a:rPr lang="en-US" sz="1700" dirty="0"/>
              <a:t>(*cols)</a:t>
            </a:r>
          </a:p>
          <a:p>
            <a:pPr marL="742950" lvl="1" indent="-285750" algn="just">
              <a:buFont typeface="Wingdings" panose="05000000000000000000" pitchFamily="2" charset="2"/>
              <a:buChar char="ü"/>
            </a:pPr>
            <a:r>
              <a:rPr lang="en-US" sz="1700" dirty="0"/>
              <a:t>Drop a column.</a:t>
            </a:r>
          </a:p>
          <a:p>
            <a:pPr algn="just"/>
            <a:r>
              <a:rPr lang="en-US" sz="1700" dirty="0"/>
              <a:t>               order = </a:t>
            </a:r>
            <a:r>
              <a:rPr lang="en-US" sz="1700" dirty="0" err="1"/>
              <a:t>ord.drop</a:t>
            </a:r>
            <a:r>
              <a:rPr lang="en-US" sz="1700" dirty="0"/>
              <a:t>('order_id','</a:t>
            </a:r>
            <a:r>
              <a:rPr lang="en-US" sz="1700" dirty="0" err="1"/>
              <a:t>order_date</a:t>
            </a:r>
            <a:r>
              <a:rPr lang="en-US" sz="1700" dirty="0"/>
              <a:t>')</a:t>
            </a:r>
          </a:p>
          <a:p>
            <a:pPr algn="just"/>
            <a:endParaRPr lang="en-US" sz="1700" dirty="0"/>
          </a:p>
          <a:p>
            <a:pPr marL="285750" indent="-285750" algn="just">
              <a:buFont typeface="Arial" panose="020B0604020202020204" pitchFamily="34" charset="0"/>
              <a:buChar char="•"/>
            </a:pPr>
            <a:r>
              <a:rPr lang="en-US" sz="1700" b="1" dirty="0" err="1"/>
              <a:t>dropDuplicates</a:t>
            </a:r>
            <a:r>
              <a:rPr lang="en-US" sz="1700" dirty="0"/>
              <a:t>(subset=None)</a:t>
            </a:r>
          </a:p>
          <a:p>
            <a:pPr marL="742950" lvl="1" indent="-285750" algn="just">
              <a:buFont typeface="Wingdings" panose="05000000000000000000" pitchFamily="2" charset="2"/>
              <a:buChar char="ü"/>
            </a:pPr>
            <a:r>
              <a:rPr lang="en-US" sz="1700" dirty="0"/>
              <a:t>Drop duplicate rows.</a:t>
            </a:r>
          </a:p>
          <a:p>
            <a:pPr marL="742950" lvl="1" indent="-285750" algn="just">
              <a:buFont typeface="Wingdings" panose="05000000000000000000" pitchFamily="2" charset="2"/>
              <a:buChar char="ü"/>
            </a:pPr>
            <a:r>
              <a:rPr lang="en-US" sz="1700" dirty="0"/>
              <a:t>Optionally can consider only subset of columns.</a:t>
            </a:r>
          </a:p>
          <a:p>
            <a:pPr algn="just"/>
            <a:r>
              <a:rPr lang="en-US" sz="1700" dirty="0"/>
              <a:t>               </a:t>
            </a:r>
            <a:r>
              <a:rPr lang="en-US" sz="1700" dirty="0" err="1"/>
              <a:t>emp.dropDuplicates</a:t>
            </a:r>
            <a:r>
              <a:rPr lang="en-US" sz="1700" dirty="0"/>
              <a:t>().show()</a:t>
            </a:r>
          </a:p>
          <a:p>
            <a:pPr algn="just"/>
            <a:r>
              <a:rPr lang="en-US" sz="1700" dirty="0"/>
              <a:t>               </a:t>
            </a:r>
            <a:r>
              <a:rPr lang="en-US" sz="1700" dirty="0" err="1"/>
              <a:t>emp.dropDuplicates</a:t>
            </a:r>
            <a:r>
              <a:rPr lang="en-US" sz="1700" dirty="0"/>
              <a:t>(("name","score1","score2")).show()</a:t>
            </a:r>
          </a:p>
          <a:p>
            <a:pPr algn="just"/>
            <a:endParaRPr lang="en-US" sz="1700" dirty="0"/>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Selection or Projection APIs</a:t>
            </a:r>
          </a:p>
        </p:txBody>
      </p:sp>
    </p:spTree>
    <p:extLst>
      <p:ext uri="{BB962C8B-B14F-4D97-AF65-F5344CB8AC3E}">
        <p14:creationId xmlns:p14="http://schemas.microsoft.com/office/powerpoint/2010/main" val="149884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Filter APIs</a:t>
            </a:r>
          </a:p>
        </p:txBody>
      </p:sp>
    </p:spTree>
    <p:extLst>
      <p:ext uri="{BB962C8B-B14F-4D97-AF65-F5344CB8AC3E}">
        <p14:creationId xmlns:p14="http://schemas.microsoft.com/office/powerpoint/2010/main" val="373819089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507" y="761139"/>
            <a:ext cx="11121081" cy="1400383"/>
          </a:xfrm>
          <a:prstGeom prst="rect">
            <a:avLst/>
          </a:prstGeom>
        </p:spPr>
        <p:txBody>
          <a:bodyPr wrap="square">
            <a:spAutoFit/>
          </a:bodyPr>
          <a:lstStyle/>
          <a:p>
            <a:r>
              <a:rPr lang="en-US" sz="1700" dirty="0"/>
              <a:t>### Prepare Data</a:t>
            </a:r>
          </a:p>
          <a:p>
            <a:r>
              <a:rPr lang="en-US" sz="1700" dirty="0" err="1"/>
              <a:t>ord</a:t>
            </a:r>
            <a:r>
              <a:rPr lang="en-US" sz="1700" dirty="0"/>
              <a:t> = </a:t>
            </a:r>
            <a:r>
              <a:rPr lang="en-US" sz="1700" dirty="0" err="1"/>
              <a:t>spark.read.load</a:t>
            </a:r>
            <a:r>
              <a:rPr lang="en-US" sz="1700" dirty="0"/>
              <a:t>('</a:t>
            </a:r>
            <a:r>
              <a:rPr lang="en-US" sz="1700" dirty="0" err="1"/>
              <a:t>retail_db</a:t>
            </a:r>
            <a:r>
              <a:rPr lang="en-US" sz="1700" dirty="0"/>
              <a:t>/orders',</a:t>
            </a:r>
            <a:r>
              <a:rPr lang="en-US" sz="1700" dirty="0" err="1"/>
              <a:t>sep</a:t>
            </a:r>
            <a:r>
              <a:rPr lang="en-US" sz="1700" dirty="0"/>
              <a:t>=',',format='</a:t>
            </a:r>
            <a:r>
              <a:rPr lang="en-US" sz="1700" dirty="0" err="1"/>
              <a:t>csv',schema</a:t>
            </a:r>
            <a:r>
              <a:rPr lang="en-US" sz="1700" dirty="0"/>
              <a:t>=('</a:t>
            </a:r>
            <a:r>
              <a:rPr lang="en-US" sz="1700" dirty="0" err="1"/>
              <a:t>order_id</a:t>
            </a:r>
            <a:r>
              <a:rPr lang="en-US" sz="1700" dirty="0"/>
              <a:t> </a:t>
            </a:r>
            <a:r>
              <a:rPr lang="en-US" sz="1700" dirty="0" err="1"/>
              <a:t>int,order_date</a:t>
            </a:r>
            <a:r>
              <a:rPr lang="en-US" sz="1700" dirty="0"/>
              <a:t> timestamp, </a:t>
            </a:r>
            <a:r>
              <a:rPr lang="en-US" sz="1700" dirty="0" err="1"/>
              <a:t>order_customer_id</a:t>
            </a:r>
            <a:r>
              <a:rPr lang="en-US" sz="1700" dirty="0"/>
              <a:t> </a:t>
            </a:r>
            <a:r>
              <a:rPr lang="en-US" sz="1700" dirty="0" err="1"/>
              <a:t>int,order_status</a:t>
            </a:r>
            <a:r>
              <a:rPr lang="en-US" sz="1700" dirty="0"/>
              <a:t> string'))</a:t>
            </a:r>
          </a:p>
          <a:p>
            <a:endParaRPr lang="en-US" sz="1700" dirty="0"/>
          </a:p>
          <a:p>
            <a:endParaRPr lang="en-US" sz="1700" dirty="0"/>
          </a:p>
        </p:txBody>
      </p:sp>
    </p:spTree>
    <p:extLst>
      <p:ext uri="{BB962C8B-B14F-4D97-AF65-F5344CB8AC3E}">
        <p14:creationId xmlns:p14="http://schemas.microsoft.com/office/powerpoint/2010/main" val="2983419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Create</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5" name="Rectangle 4"/>
          <p:cNvSpPr/>
          <p:nvPr/>
        </p:nvSpPr>
        <p:spPr>
          <a:xfrm>
            <a:off x="711200" y="841694"/>
            <a:ext cx="6642100" cy="3139321"/>
          </a:xfrm>
          <a:prstGeom prst="rect">
            <a:avLst/>
          </a:prstGeom>
        </p:spPr>
        <p:txBody>
          <a:bodyPr wrap="square">
            <a:spAutoFit/>
          </a:bodyPr>
          <a:lstStyle/>
          <a:p>
            <a:r>
              <a:rPr lang="en-US" dirty="0"/>
              <a:t>from </a:t>
            </a:r>
            <a:r>
              <a:rPr lang="en-US" dirty="0" err="1"/>
              <a:t>pyspark.sql</a:t>
            </a:r>
            <a:r>
              <a:rPr lang="en-US" dirty="0"/>
              <a:t> import SparkSession</a:t>
            </a:r>
          </a:p>
          <a:p>
            <a:endParaRPr lang="en-US" dirty="0"/>
          </a:p>
          <a:p>
            <a:r>
              <a:rPr lang="en-US" dirty="0"/>
              <a:t>spark = SparkSession \</a:t>
            </a:r>
          </a:p>
          <a:p>
            <a:r>
              <a:rPr lang="en-US" dirty="0"/>
              <a:t>        .builder \</a:t>
            </a:r>
          </a:p>
          <a:p>
            <a:r>
              <a:rPr lang="en-US" dirty="0"/>
              <a:t>        .master('yarn') \</a:t>
            </a:r>
          </a:p>
          <a:p>
            <a:r>
              <a:rPr lang="en-US" dirty="0"/>
              <a:t>        .</a:t>
            </a:r>
            <a:r>
              <a:rPr lang="en-US" dirty="0" err="1"/>
              <a:t>appName</a:t>
            </a:r>
            <a:r>
              <a:rPr lang="en-US" dirty="0"/>
              <a:t>("Python Spark SQL basic example") \</a:t>
            </a:r>
          </a:p>
          <a:p>
            <a:r>
              <a:rPr lang="en-US" dirty="0"/>
              <a:t>        .</a:t>
            </a:r>
            <a:r>
              <a:rPr lang="en-US" dirty="0" err="1"/>
              <a:t>getOrCreate</a:t>
            </a:r>
            <a:r>
              <a:rPr lang="en-US" dirty="0"/>
              <a:t>()</a:t>
            </a:r>
          </a:p>
          <a:p>
            <a:endParaRPr lang="en-US" dirty="0"/>
          </a:p>
          <a:p>
            <a:r>
              <a:rPr lang="en-US" dirty="0"/>
              <a:t>Master can be yarn, </a:t>
            </a:r>
            <a:r>
              <a:rPr lang="en-US" dirty="0" err="1"/>
              <a:t>mesos</a:t>
            </a:r>
            <a:r>
              <a:rPr lang="en-US" dirty="0"/>
              <a:t>, Kubernetes or local(x) , x &gt; 0</a:t>
            </a:r>
          </a:p>
          <a:p>
            <a:endParaRPr lang="en-US" dirty="0"/>
          </a:p>
          <a:p>
            <a:endParaRPr lang="en-US" dirty="0"/>
          </a:p>
        </p:txBody>
      </p:sp>
      <p:sp>
        <p:nvSpPr>
          <p:cNvPr id="6" name="Rectangle 5"/>
          <p:cNvSpPr/>
          <p:nvPr/>
        </p:nvSpPr>
        <p:spPr>
          <a:xfrm>
            <a:off x="612650" y="3757028"/>
            <a:ext cx="9598149" cy="2031325"/>
          </a:xfrm>
          <a:prstGeom prst="rect">
            <a:avLst/>
          </a:prstGeom>
        </p:spPr>
        <p:txBody>
          <a:bodyPr wrap="square">
            <a:spAutoFit/>
          </a:bodyPr>
          <a:lstStyle/>
          <a:p>
            <a:r>
              <a:rPr lang="en-US" b="1" dirty="0"/>
              <a:t>How to Run :</a:t>
            </a:r>
          </a:p>
          <a:p>
            <a:r>
              <a:rPr lang="en-US" dirty="0"/>
              <a:t>  1. Organize the folders and create a python file under bin folder.</a:t>
            </a:r>
          </a:p>
          <a:p>
            <a:r>
              <a:rPr lang="en-US" dirty="0"/>
              <a:t>  2. Write above codes in the .</a:t>
            </a:r>
            <a:r>
              <a:rPr lang="en-US" dirty="0" err="1"/>
              <a:t>py</a:t>
            </a:r>
            <a:r>
              <a:rPr lang="en-US" dirty="0"/>
              <a:t> file.</a:t>
            </a:r>
          </a:p>
          <a:p>
            <a:r>
              <a:rPr lang="en-US" dirty="0"/>
              <a:t>  3. Execute the file using spark-submit command.</a:t>
            </a:r>
          </a:p>
          <a:p>
            <a:r>
              <a:rPr lang="en-US" dirty="0"/>
              <a:t>     </a:t>
            </a:r>
          </a:p>
          <a:p>
            <a:r>
              <a:rPr lang="en-US" dirty="0"/>
              <a:t>     spark2-submit \</a:t>
            </a:r>
          </a:p>
          <a:p>
            <a:r>
              <a:rPr lang="en-US" dirty="0"/>
              <a:t>               /devl/example1/src/main/python/bin/basic.py</a:t>
            </a:r>
          </a:p>
        </p:txBody>
      </p:sp>
    </p:spTree>
    <p:extLst>
      <p:ext uri="{BB962C8B-B14F-4D97-AF65-F5344CB8AC3E}">
        <p14:creationId xmlns:p14="http://schemas.microsoft.com/office/powerpoint/2010/main" val="85117084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5472" y="990662"/>
            <a:ext cx="11180379" cy="3123932"/>
          </a:xfrm>
          <a:prstGeom prst="rect">
            <a:avLst/>
          </a:prstGeom>
        </p:spPr>
        <p:txBody>
          <a:bodyPr wrap="square">
            <a:spAutoFit/>
          </a:bodyPr>
          <a:lstStyle/>
          <a:p>
            <a:pPr marL="285750" indent="-285750" algn="just">
              <a:buFont typeface="Arial" panose="020B0604020202020204" pitchFamily="34" charset="0"/>
              <a:buChar char="•"/>
            </a:pPr>
            <a:r>
              <a:rPr lang="en-US" sz="1700" b="1" dirty="0"/>
              <a:t>filter(condition): (Its alias ‘where’)</a:t>
            </a:r>
          </a:p>
          <a:p>
            <a:pPr marL="800100" lvl="1" indent="-342900">
              <a:buFont typeface="Wingdings" panose="05000000000000000000" pitchFamily="2" charset="2"/>
              <a:buChar char="ü"/>
            </a:pPr>
            <a:r>
              <a:rPr lang="en-US" dirty="0">
                <a:latin typeface="+mj-lt"/>
              </a:rPr>
              <a:t>Filter rows using a given condition.</a:t>
            </a:r>
          </a:p>
          <a:p>
            <a:pPr marL="800100" lvl="1" indent="-342900">
              <a:buFont typeface="Wingdings" panose="05000000000000000000" pitchFamily="2" charset="2"/>
              <a:buChar char="ü"/>
            </a:pPr>
            <a:r>
              <a:rPr lang="en-US" dirty="0">
                <a:latin typeface="+mj-lt"/>
              </a:rPr>
              <a:t>use '&amp;' for 'and‘. '|' for 'or‘. (</a:t>
            </a:r>
            <a:r>
              <a:rPr lang="en-US" dirty="0" err="1">
                <a:latin typeface="+mj-lt"/>
              </a:rPr>
              <a:t>boolean</a:t>
            </a:r>
            <a:r>
              <a:rPr lang="en-US" dirty="0">
                <a:latin typeface="+mj-lt"/>
              </a:rPr>
              <a:t> expressions) </a:t>
            </a:r>
          </a:p>
          <a:p>
            <a:pPr marL="800100" lvl="1" indent="-342900">
              <a:buFont typeface="Wingdings" panose="05000000000000000000" pitchFamily="2" charset="2"/>
              <a:buChar char="ü"/>
            </a:pPr>
            <a:r>
              <a:rPr lang="en-US" dirty="0">
                <a:latin typeface="+mj-lt"/>
              </a:rPr>
              <a:t>Use column function </a:t>
            </a:r>
            <a:r>
              <a:rPr lang="en-US" dirty="0" err="1">
                <a:latin typeface="+mj-lt"/>
              </a:rPr>
              <a:t>isin</a:t>
            </a:r>
            <a:r>
              <a:rPr lang="en-US" dirty="0">
                <a:latin typeface="+mj-lt"/>
              </a:rPr>
              <a:t>() for multiple search.  </a:t>
            </a:r>
          </a:p>
          <a:p>
            <a:pPr marL="800100" lvl="1" indent="-342900">
              <a:buFont typeface="Wingdings" panose="05000000000000000000" pitchFamily="2" charset="2"/>
              <a:buChar char="ü"/>
            </a:pPr>
            <a:r>
              <a:rPr lang="en-US" dirty="0">
                <a:latin typeface="+mj-lt"/>
              </a:rPr>
              <a:t>Or use IN Operator for SQL Style syntax.   </a:t>
            </a:r>
          </a:p>
          <a:p>
            <a:pPr lvl="1"/>
            <a:endParaRPr lang="en-US" dirty="0">
              <a:latin typeface="+mj-lt"/>
            </a:endParaRPr>
          </a:p>
          <a:p>
            <a:pPr lvl="1"/>
            <a:r>
              <a:rPr lang="en-US" i="1" dirty="0">
                <a:latin typeface="+mj-lt"/>
              </a:rPr>
              <a:t>   </a:t>
            </a:r>
            <a:r>
              <a:rPr lang="en-US" i="1" dirty="0" err="1">
                <a:latin typeface="+mj-lt"/>
              </a:rPr>
              <a:t>ord.where</a:t>
            </a:r>
            <a:r>
              <a:rPr lang="en-US" i="1" dirty="0">
                <a:latin typeface="+mj-lt"/>
              </a:rPr>
              <a:t>((</a:t>
            </a:r>
            <a:r>
              <a:rPr lang="en-US" i="1" dirty="0" err="1">
                <a:latin typeface="+mj-lt"/>
              </a:rPr>
              <a:t>ord.order_id</a:t>
            </a:r>
            <a:r>
              <a:rPr lang="en-US" i="1" dirty="0">
                <a:latin typeface="+mj-lt"/>
              </a:rPr>
              <a:t> &gt; 10) &amp; (</a:t>
            </a:r>
            <a:r>
              <a:rPr lang="en-US" i="1" dirty="0" err="1">
                <a:latin typeface="+mj-lt"/>
              </a:rPr>
              <a:t>ord.order_id</a:t>
            </a:r>
            <a:r>
              <a:rPr lang="en-US" i="1" dirty="0">
                <a:latin typeface="+mj-lt"/>
              </a:rPr>
              <a:t> &lt; 20)).show() </a:t>
            </a:r>
          </a:p>
          <a:p>
            <a:pPr lvl="1"/>
            <a:r>
              <a:rPr lang="en-US" dirty="0">
                <a:latin typeface="+mj-lt"/>
              </a:rPr>
              <a:t>   --Using </a:t>
            </a:r>
            <a:r>
              <a:rPr lang="en-US" dirty="0" err="1">
                <a:latin typeface="+mj-lt"/>
              </a:rPr>
              <a:t>isin</a:t>
            </a:r>
            <a:r>
              <a:rPr lang="en-US" dirty="0">
                <a:latin typeface="+mj-lt"/>
              </a:rPr>
              <a:t>()</a:t>
            </a:r>
          </a:p>
          <a:p>
            <a:pPr lvl="1"/>
            <a:r>
              <a:rPr lang="en-US" i="1" dirty="0">
                <a:latin typeface="+mj-lt"/>
              </a:rPr>
              <a:t>   </a:t>
            </a:r>
            <a:r>
              <a:rPr lang="en-US" i="1" dirty="0" err="1">
                <a:latin typeface="+mj-lt"/>
              </a:rPr>
              <a:t>ord.where</a:t>
            </a:r>
            <a:r>
              <a:rPr lang="en-US" i="1" dirty="0">
                <a:latin typeface="+mj-lt"/>
              </a:rPr>
              <a:t>(</a:t>
            </a:r>
            <a:r>
              <a:rPr lang="en-US" i="1" dirty="0" err="1">
                <a:latin typeface="+mj-lt"/>
              </a:rPr>
              <a:t>ord.order_status.isin</a:t>
            </a:r>
            <a:r>
              <a:rPr lang="en-US" i="1" dirty="0">
                <a:latin typeface="+mj-lt"/>
              </a:rPr>
              <a:t>('COMPLETE','CLOSED')).show()</a:t>
            </a:r>
          </a:p>
          <a:p>
            <a:pPr lvl="1"/>
            <a:r>
              <a:rPr lang="en-US" dirty="0">
                <a:latin typeface="+mj-lt"/>
              </a:rPr>
              <a:t>   --Using IN Operator</a:t>
            </a:r>
          </a:p>
          <a:p>
            <a:r>
              <a:rPr lang="en-US" i="1" dirty="0">
                <a:latin typeface="+mj-lt"/>
              </a:rPr>
              <a:t>           </a:t>
            </a:r>
            <a:r>
              <a:rPr lang="en-US" i="1" dirty="0" err="1">
                <a:latin typeface="+mj-lt"/>
              </a:rPr>
              <a:t>ord.where</a:t>
            </a:r>
            <a:r>
              <a:rPr lang="en-US" i="1" dirty="0">
                <a:latin typeface="+mj-lt"/>
              </a:rPr>
              <a:t>("</a:t>
            </a:r>
            <a:r>
              <a:rPr lang="en-US" i="1" dirty="0" err="1">
                <a:latin typeface="+mj-lt"/>
              </a:rPr>
              <a:t>order_status</a:t>
            </a:r>
            <a:r>
              <a:rPr lang="en-US" i="1" dirty="0">
                <a:latin typeface="+mj-lt"/>
              </a:rPr>
              <a:t> IN ('COMPLETE','CLOSED') ").show()</a:t>
            </a: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Filter APIs</a:t>
            </a:r>
          </a:p>
        </p:txBody>
      </p:sp>
    </p:spTree>
    <p:extLst>
      <p:ext uri="{BB962C8B-B14F-4D97-AF65-F5344CB8AC3E}">
        <p14:creationId xmlns:p14="http://schemas.microsoft.com/office/powerpoint/2010/main" val="366094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Sort APIs</a:t>
            </a:r>
          </a:p>
        </p:txBody>
      </p:sp>
    </p:spTree>
    <p:extLst>
      <p:ext uri="{BB962C8B-B14F-4D97-AF65-F5344CB8AC3E}">
        <p14:creationId xmlns:p14="http://schemas.microsoft.com/office/powerpoint/2010/main" val="271689326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507" y="761139"/>
            <a:ext cx="11121081" cy="2477601"/>
          </a:xfrm>
          <a:prstGeom prst="rect">
            <a:avLst/>
          </a:prstGeom>
        </p:spPr>
        <p:txBody>
          <a:bodyPr wrap="square">
            <a:spAutoFit/>
          </a:bodyPr>
          <a:lstStyle/>
          <a:p>
            <a:r>
              <a:rPr lang="en-US" sz="1700" dirty="0"/>
              <a:t>### Prepare Data</a:t>
            </a:r>
          </a:p>
          <a:p>
            <a:r>
              <a:rPr lang="en-US" sz="1700" dirty="0" err="1"/>
              <a:t>ord</a:t>
            </a:r>
            <a:r>
              <a:rPr lang="en-US" sz="1700" dirty="0"/>
              <a:t> = </a:t>
            </a:r>
            <a:r>
              <a:rPr lang="en-US" sz="1700" dirty="0" err="1"/>
              <a:t>spark.read.load</a:t>
            </a:r>
            <a:r>
              <a:rPr lang="en-US" sz="1700" dirty="0"/>
              <a:t>('</a:t>
            </a:r>
            <a:r>
              <a:rPr lang="en-US" sz="1700" dirty="0" err="1"/>
              <a:t>retail_db</a:t>
            </a:r>
            <a:r>
              <a:rPr lang="en-US" sz="1700" dirty="0"/>
              <a:t>/orders',</a:t>
            </a:r>
            <a:r>
              <a:rPr lang="en-US" sz="1700" dirty="0" err="1"/>
              <a:t>sep</a:t>
            </a:r>
            <a:r>
              <a:rPr lang="en-US" sz="1700" dirty="0"/>
              <a:t>=',',format='</a:t>
            </a:r>
            <a:r>
              <a:rPr lang="en-US" sz="1700" dirty="0" err="1"/>
              <a:t>csv',schema</a:t>
            </a:r>
            <a:r>
              <a:rPr lang="en-US" sz="1700" dirty="0"/>
              <a:t>=('</a:t>
            </a:r>
            <a:r>
              <a:rPr lang="en-US" sz="1700" dirty="0" err="1"/>
              <a:t>order_id</a:t>
            </a:r>
            <a:r>
              <a:rPr lang="en-US" sz="1700" dirty="0"/>
              <a:t> </a:t>
            </a:r>
            <a:r>
              <a:rPr lang="en-US" sz="1700" dirty="0" err="1"/>
              <a:t>int,order_date</a:t>
            </a:r>
            <a:r>
              <a:rPr lang="en-US" sz="1700" dirty="0"/>
              <a:t> timestamp, </a:t>
            </a:r>
            <a:r>
              <a:rPr lang="en-US" sz="1700" dirty="0" err="1"/>
              <a:t>order_customer_id</a:t>
            </a:r>
            <a:r>
              <a:rPr lang="en-US" sz="1700" dirty="0"/>
              <a:t> </a:t>
            </a:r>
            <a:r>
              <a:rPr lang="en-US" sz="1700" dirty="0" err="1"/>
              <a:t>int,order_status</a:t>
            </a:r>
            <a:r>
              <a:rPr lang="en-US" sz="1700" dirty="0"/>
              <a:t> string'))</a:t>
            </a:r>
          </a:p>
          <a:p>
            <a:endParaRPr lang="en-US" sz="1700" dirty="0"/>
          </a:p>
          <a:p>
            <a:r>
              <a:rPr lang="it-IT" sz="1600" dirty="0"/>
              <a:t>data=(('a',1),('d',4),('c',3),('b',2),('e',5))</a:t>
            </a:r>
          </a:p>
          <a:p>
            <a:r>
              <a:rPr lang="it-IT" sz="1600" dirty="0"/>
              <a:t>df = spark.createDataFrame(data=data,schema='col1 string,col2 int')</a:t>
            </a:r>
          </a:p>
          <a:p>
            <a:endParaRPr lang="en-US" sz="1700" dirty="0"/>
          </a:p>
          <a:p>
            <a:endParaRPr lang="en-US" sz="1700" dirty="0"/>
          </a:p>
          <a:p>
            <a:endParaRPr lang="en-US" sz="1700" dirty="0"/>
          </a:p>
        </p:txBody>
      </p:sp>
    </p:spTree>
    <p:extLst>
      <p:ext uri="{BB962C8B-B14F-4D97-AF65-F5344CB8AC3E}">
        <p14:creationId xmlns:p14="http://schemas.microsoft.com/office/powerpoint/2010/main" val="338969612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6444" y="976148"/>
            <a:ext cx="11180379" cy="2585323"/>
          </a:xfrm>
          <a:prstGeom prst="rect">
            <a:avLst/>
          </a:prstGeom>
        </p:spPr>
        <p:txBody>
          <a:bodyPr wrap="square">
            <a:spAutoFit/>
          </a:bodyPr>
          <a:lstStyle/>
          <a:p>
            <a:pPr marL="285750" indent="-285750">
              <a:buFont typeface="Arial" panose="020B0604020202020204" pitchFamily="34" charset="0"/>
              <a:buChar char="•"/>
            </a:pPr>
            <a:r>
              <a:rPr lang="en-US" b="1" dirty="0"/>
              <a:t>sort() or </a:t>
            </a:r>
            <a:r>
              <a:rPr lang="en-US" b="1" dirty="0" err="1"/>
              <a:t>orderBy</a:t>
            </a:r>
            <a:r>
              <a:rPr lang="en-US" b="1" dirty="0"/>
              <a:t>(): </a:t>
            </a:r>
          </a:p>
          <a:p>
            <a:pPr marL="742950" lvl="1" indent="-285750">
              <a:buFont typeface="Wingdings" panose="05000000000000000000" pitchFamily="2" charset="2"/>
              <a:buChar char="ü"/>
            </a:pPr>
            <a:r>
              <a:rPr lang="en-US" dirty="0">
                <a:latin typeface="+mj-lt"/>
              </a:rPr>
              <a:t>Sort specific column(s).</a:t>
            </a:r>
          </a:p>
          <a:p>
            <a:r>
              <a:rPr lang="en-US" dirty="0">
                <a:latin typeface="+mj-lt"/>
              </a:rPr>
              <a:t>    	</a:t>
            </a:r>
            <a:r>
              <a:rPr lang="en-US" i="1" dirty="0" err="1">
                <a:latin typeface="+mj-lt"/>
              </a:rPr>
              <a:t>ord.sort</a:t>
            </a:r>
            <a:r>
              <a:rPr lang="en-US" i="1" dirty="0">
                <a:latin typeface="+mj-lt"/>
              </a:rPr>
              <a:t>(</a:t>
            </a:r>
            <a:r>
              <a:rPr lang="en-US" i="1" dirty="0" err="1">
                <a:latin typeface="+mj-lt"/>
              </a:rPr>
              <a:t>ord.order_date.desc</a:t>
            </a:r>
            <a:r>
              <a:rPr lang="en-US" i="1" dirty="0">
                <a:latin typeface="+mj-lt"/>
              </a:rPr>
              <a:t>(),</a:t>
            </a:r>
            <a:r>
              <a:rPr lang="en-US" i="1" dirty="0" err="1">
                <a:latin typeface="+mj-lt"/>
              </a:rPr>
              <a:t>ord.order_status.asc</a:t>
            </a:r>
            <a:r>
              <a:rPr lang="en-US" i="1" dirty="0">
                <a:latin typeface="+mj-lt"/>
              </a:rPr>
              <a:t>()).show()</a:t>
            </a:r>
          </a:p>
          <a:p>
            <a:r>
              <a:rPr lang="en-US" i="1" dirty="0">
                <a:latin typeface="+mj-lt"/>
              </a:rPr>
              <a:t>    	</a:t>
            </a:r>
            <a:r>
              <a:rPr lang="en-US" i="1" dirty="0" err="1">
                <a:latin typeface="+mj-lt"/>
              </a:rPr>
              <a:t>ord.sort</a:t>
            </a:r>
            <a:r>
              <a:rPr lang="en-US" i="1" dirty="0">
                <a:latin typeface="+mj-lt"/>
              </a:rPr>
              <a:t>(</a:t>
            </a:r>
            <a:r>
              <a:rPr lang="en-US" i="1" dirty="0" err="1">
                <a:latin typeface="+mj-lt"/>
              </a:rPr>
              <a:t>ord.order_date,ord.order_status,ascending</a:t>
            </a:r>
            <a:r>
              <a:rPr lang="en-US" i="1" dirty="0">
                <a:latin typeface="+mj-lt"/>
              </a:rPr>
              <a:t>=(0,1)).show()  #1 Ascending, 0 Descending</a:t>
            </a:r>
          </a:p>
          <a:p>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b="1" dirty="0" err="1"/>
              <a:t>sortWithinPartitions</a:t>
            </a:r>
            <a:r>
              <a:rPr lang="en-US" b="1" dirty="0"/>
              <a:t>:</a:t>
            </a:r>
            <a:endParaRPr lang="en-US" b="1" dirty="0">
              <a:latin typeface="+mj-lt"/>
            </a:endParaRPr>
          </a:p>
          <a:p>
            <a:pPr marL="742950" lvl="1" indent="-285750">
              <a:buFont typeface="Wingdings" panose="05000000000000000000" pitchFamily="2" charset="2"/>
              <a:buChar char="ü"/>
            </a:pPr>
            <a:r>
              <a:rPr lang="en-US" dirty="0">
                <a:latin typeface="+mj-lt"/>
              </a:rPr>
              <a:t> At time, we may not want sort globally, but with in a group. In that case we can use </a:t>
            </a:r>
            <a:r>
              <a:rPr lang="en-US" dirty="0" err="1">
                <a:latin typeface="+mj-lt"/>
              </a:rPr>
              <a:t>sortWithinPartitions</a:t>
            </a:r>
            <a:r>
              <a:rPr lang="en-US" dirty="0">
                <a:latin typeface="+mj-lt"/>
              </a:rPr>
              <a:t>.</a:t>
            </a:r>
          </a:p>
          <a:p>
            <a:r>
              <a:rPr lang="it-IT" i="1" dirty="0">
                <a:latin typeface="+mj-lt"/>
              </a:rPr>
              <a:t>    	</a:t>
            </a:r>
            <a:r>
              <a:rPr lang="en-US" i="1" dirty="0">
                <a:latin typeface="+mj-lt"/>
              </a:rPr>
              <a:t> </a:t>
            </a:r>
            <a:r>
              <a:rPr lang="en-US" i="1" dirty="0" err="1">
                <a:latin typeface="+mj-lt"/>
              </a:rPr>
              <a:t>df.sortWithinPartitions</a:t>
            </a:r>
            <a:r>
              <a:rPr lang="en-US" i="1" dirty="0">
                <a:latin typeface="+mj-lt"/>
              </a:rPr>
              <a:t>(df.col1.asc(),df.col2.asc()).show()</a:t>
            </a: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Sorting APIs</a:t>
            </a:r>
          </a:p>
        </p:txBody>
      </p:sp>
    </p:spTree>
    <p:extLst>
      <p:ext uri="{BB962C8B-B14F-4D97-AF65-F5344CB8AC3E}">
        <p14:creationId xmlns:p14="http://schemas.microsoft.com/office/powerpoint/2010/main" val="35683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Set Operators</a:t>
            </a:r>
          </a:p>
        </p:txBody>
      </p:sp>
    </p:spTree>
    <p:extLst>
      <p:ext uri="{BB962C8B-B14F-4D97-AF65-F5344CB8AC3E}">
        <p14:creationId xmlns:p14="http://schemas.microsoft.com/office/powerpoint/2010/main" val="372125567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3581" y="655641"/>
            <a:ext cx="11180379" cy="646331"/>
          </a:xfrm>
          <a:prstGeom prst="rect">
            <a:avLst/>
          </a:prstGeom>
        </p:spPr>
        <p:txBody>
          <a:bodyPr wrap="square">
            <a:spAutoFit/>
          </a:bodyPr>
          <a:lstStyle/>
          <a:p>
            <a:endParaRPr lang="en-US" b="1" dirty="0">
              <a:latin typeface="+mj-lt"/>
            </a:endParaRPr>
          </a:p>
          <a:p>
            <a:endParaRPr lang="en-US" dirty="0">
              <a:latin typeface="+mj-lt"/>
            </a:endParaRPr>
          </a:p>
        </p:txBody>
      </p:sp>
      <p:sp>
        <p:nvSpPr>
          <p:cNvPr id="2" name="TextBox 1"/>
          <p:cNvSpPr txBox="1"/>
          <p:nvPr/>
        </p:nvSpPr>
        <p:spPr>
          <a:xfrm>
            <a:off x="368888" y="655641"/>
            <a:ext cx="10572938" cy="6232475"/>
          </a:xfrm>
          <a:prstGeom prst="rect">
            <a:avLst/>
          </a:prstGeom>
          <a:noFill/>
        </p:spPr>
        <p:txBody>
          <a:bodyPr wrap="square" rtlCol="0">
            <a:spAutoFit/>
          </a:bodyPr>
          <a:lstStyle/>
          <a:p>
            <a:pPr marL="342900" indent="-342900">
              <a:buFont typeface="Arial" panose="020B0604020202020204" pitchFamily="34" charset="0"/>
              <a:buChar char="•"/>
            </a:pPr>
            <a:r>
              <a:rPr lang="en-US" sz="1900" b="1" dirty="0"/>
              <a:t>union() and </a:t>
            </a:r>
            <a:r>
              <a:rPr lang="en-US" sz="1900" b="1" dirty="0" err="1"/>
              <a:t>unionAll</a:t>
            </a:r>
            <a:r>
              <a:rPr lang="en-US" sz="1900" b="1" dirty="0"/>
              <a:t>(): </a:t>
            </a:r>
          </a:p>
          <a:p>
            <a:pPr marL="800100" lvl="1" indent="-342900">
              <a:buFont typeface="Wingdings" panose="05000000000000000000" pitchFamily="2" charset="2"/>
              <a:buChar char="ü"/>
            </a:pPr>
            <a:r>
              <a:rPr lang="en-US" sz="1900" dirty="0"/>
              <a:t>Same and contains duplicate values. </a:t>
            </a:r>
          </a:p>
          <a:p>
            <a:pPr marL="800100" lvl="1" indent="-342900">
              <a:buFont typeface="Wingdings" panose="05000000000000000000" pitchFamily="2" charset="2"/>
              <a:buChar char="ü"/>
            </a:pPr>
            <a:r>
              <a:rPr lang="en-US" sz="1900" dirty="0"/>
              <a:t>Use distinct after union or </a:t>
            </a:r>
            <a:r>
              <a:rPr lang="en-US" sz="1900" dirty="0" err="1"/>
              <a:t>unionAll</a:t>
            </a:r>
            <a:r>
              <a:rPr lang="en-US" sz="1900" dirty="0"/>
              <a:t> to remove duplicates .</a:t>
            </a:r>
          </a:p>
          <a:p>
            <a:pPr lvl="1"/>
            <a:endParaRPr lang="en-US" sz="1900" dirty="0"/>
          </a:p>
          <a:p>
            <a:pPr marL="342900" indent="-342900">
              <a:buFont typeface="Arial" panose="020B0604020202020204" pitchFamily="34" charset="0"/>
              <a:buChar char="•"/>
            </a:pPr>
            <a:r>
              <a:rPr lang="en-US" sz="1900" b="1" dirty="0" err="1"/>
              <a:t>unionByName</a:t>
            </a:r>
            <a:r>
              <a:rPr lang="en-US" sz="1900" b="1" dirty="0"/>
              <a:t>():</a:t>
            </a:r>
          </a:p>
          <a:p>
            <a:pPr marL="800100" lvl="1" indent="-342900">
              <a:buFont typeface="Wingdings" panose="05000000000000000000" pitchFamily="2" charset="2"/>
              <a:buChar char="ü"/>
            </a:pPr>
            <a:r>
              <a:rPr lang="en-US" sz="1900" dirty="0"/>
              <a:t>The difference between this function and :</a:t>
            </a:r>
            <a:r>
              <a:rPr lang="en-US" sz="1900" dirty="0" err="1"/>
              <a:t>func</a:t>
            </a:r>
            <a:r>
              <a:rPr lang="en-US" sz="1900" dirty="0"/>
              <a:t>:`union` is that this function</a:t>
            </a:r>
          </a:p>
          <a:p>
            <a:r>
              <a:rPr lang="en-US" sz="1900" dirty="0"/>
              <a:t>    resolves columns by name (not by position)</a:t>
            </a:r>
          </a:p>
          <a:p>
            <a:r>
              <a:rPr lang="en-US" sz="1900" dirty="0"/>
              <a:t>    df1 = </a:t>
            </a:r>
            <a:r>
              <a:rPr lang="en-US" sz="1900" dirty="0" err="1"/>
              <a:t>spark.createDataFrame</a:t>
            </a:r>
            <a:r>
              <a:rPr lang="en-US" sz="1900" dirty="0"/>
              <a:t>(data=(('a',1),('b',2)),schema=('col1 string,col2 </a:t>
            </a:r>
            <a:r>
              <a:rPr lang="en-US" sz="1900" dirty="0" err="1"/>
              <a:t>int</a:t>
            </a:r>
            <a:r>
              <a:rPr lang="en-US" sz="1900" dirty="0"/>
              <a:t>'))</a:t>
            </a:r>
          </a:p>
          <a:p>
            <a:r>
              <a:rPr lang="en-US" sz="1900" dirty="0"/>
              <a:t>    df2 = </a:t>
            </a:r>
            <a:r>
              <a:rPr lang="en-US" sz="1900" dirty="0" err="1"/>
              <a:t>spark.createDataFrame</a:t>
            </a:r>
            <a:r>
              <a:rPr lang="en-US" sz="1900" dirty="0"/>
              <a:t>(data=((2,'b'),(3,'c')),schema=('col2 int,col1 string'))</a:t>
            </a:r>
          </a:p>
          <a:p>
            <a:r>
              <a:rPr lang="en-US" sz="1900" dirty="0"/>
              <a:t>    df1.union(df2).show()</a:t>
            </a:r>
          </a:p>
          <a:p>
            <a:r>
              <a:rPr lang="en-US" sz="1900" dirty="0"/>
              <a:t>    df1.unionByName(df2).show()</a:t>
            </a:r>
          </a:p>
          <a:p>
            <a:endParaRPr lang="en-US" sz="1900" dirty="0"/>
          </a:p>
          <a:p>
            <a:pPr marL="342900" indent="-342900">
              <a:buFont typeface="Arial" panose="020B0604020202020204" pitchFamily="34" charset="0"/>
              <a:buChar char="•"/>
            </a:pPr>
            <a:r>
              <a:rPr lang="en-US" sz="1900" b="1" dirty="0"/>
              <a:t>intersect(): </a:t>
            </a:r>
            <a:r>
              <a:rPr lang="en-US" sz="1900" dirty="0"/>
              <a:t>Containing rows in both DataFrames. Removed duplicates.</a:t>
            </a:r>
            <a:endParaRPr lang="en-US" sz="1900" b="1" dirty="0"/>
          </a:p>
          <a:p>
            <a:pPr marL="342900" indent="-342900">
              <a:buFont typeface="Arial" panose="020B0604020202020204" pitchFamily="34" charset="0"/>
              <a:buChar char="•"/>
            </a:pPr>
            <a:r>
              <a:rPr lang="en-US" sz="1900" b="1" dirty="0" err="1"/>
              <a:t>intersectAll</a:t>
            </a:r>
            <a:r>
              <a:rPr lang="en-US" sz="1900" b="1" dirty="0"/>
              <a:t>(): </a:t>
            </a:r>
            <a:r>
              <a:rPr lang="en-US" sz="1900" dirty="0"/>
              <a:t>Same as intersect. But retains the duplicates.</a:t>
            </a:r>
          </a:p>
          <a:p>
            <a:r>
              <a:rPr lang="en-US" sz="1900" dirty="0"/>
              <a:t>       df1 = </a:t>
            </a:r>
            <a:r>
              <a:rPr lang="en-US" sz="1900" dirty="0" err="1"/>
              <a:t>spark.createDataFrame</a:t>
            </a:r>
            <a:r>
              <a:rPr lang="en-US" sz="1900" dirty="0"/>
              <a:t>(data=(('a',1),('a',1),('b',2)),schema=('col1 string,col2 </a:t>
            </a:r>
            <a:r>
              <a:rPr lang="en-US" sz="1900" dirty="0" err="1"/>
              <a:t>int</a:t>
            </a:r>
            <a:r>
              <a:rPr lang="en-US" sz="1900" dirty="0"/>
              <a:t>')) </a:t>
            </a:r>
          </a:p>
          <a:p>
            <a:r>
              <a:rPr lang="en-US" sz="1900" dirty="0"/>
              <a:t>       df2 = </a:t>
            </a:r>
            <a:r>
              <a:rPr lang="en-US" sz="1900" dirty="0" err="1"/>
              <a:t>spark.createDataFrame</a:t>
            </a:r>
            <a:r>
              <a:rPr lang="en-US" sz="1900" dirty="0"/>
              <a:t>(data=(('a',1),('a',1),('c',2)),schema=('col1 string,col2 </a:t>
            </a:r>
            <a:r>
              <a:rPr lang="en-US" sz="1900" dirty="0" err="1"/>
              <a:t>int</a:t>
            </a:r>
            <a:r>
              <a:rPr lang="en-US" sz="1900" dirty="0"/>
              <a:t>'))</a:t>
            </a:r>
          </a:p>
          <a:p>
            <a:r>
              <a:rPr lang="en-US" sz="1900" dirty="0"/>
              <a:t>       df1.intersect(df2).show() </a:t>
            </a:r>
          </a:p>
          <a:p>
            <a:r>
              <a:rPr lang="en-US" sz="1900" dirty="0"/>
              <a:t>       df1.intersectAll(df2).show()</a:t>
            </a:r>
          </a:p>
          <a:p>
            <a:endParaRPr lang="en-US" sz="1900" b="1" dirty="0"/>
          </a:p>
          <a:p>
            <a:pPr marL="342900" indent="-342900">
              <a:buFont typeface="Arial" panose="020B0604020202020204" pitchFamily="34" charset="0"/>
              <a:buChar char="•"/>
            </a:pPr>
            <a:r>
              <a:rPr lang="en-US" sz="1900" b="1" dirty="0" err="1"/>
              <a:t>exceptAll</a:t>
            </a:r>
            <a:r>
              <a:rPr lang="en-US" sz="1900" b="1" dirty="0"/>
              <a:t>(): </a:t>
            </a:r>
            <a:r>
              <a:rPr lang="en-US" sz="1900" dirty="0"/>
              <a:t>Rows present in one DataFrame but not in another.</a:t>
            </a:r>
          </a:p>
          <a:p>
            <a:r>
              <a:rPr lang="en-US" sz="1900" dirty="0"/>
              <a:t>       df1.exceptAll(df2).show()</a:t>
            </a: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Set Operator APIs</a:t>
            </a:r>
          </a:p>
        </p:txBody>
      </p:sp>
    </p:spTree>
    <p:extLst>
      <p:ext uri="{BB962C8B-B14F-4D97-AF65-F5344CB8AC3E}">
        <p14:creationId xmlns:p14="http://schemas.microsoft.com/office/powerpoint/2010/main" val="35244161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Join</a:t>
            </a:r>
          </a:p>
        </p:txBody>
      </p:sp>
    </p:spTree>
    <p:extLst>
      <p:ext uri="{BB962C8B-B14F-4D97-AF65-F5344CB8AC3E}">
        <p14:creationId xmlns:p14="http://schemas.microsoft.com/office/powerpoint/2010/main" val="426580573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Join APIs</a:t>
            </a:r>
          </a:p>
        </p:txBody>
      </p:sp>
      <p:graphicFrame>
        <p:nvGraphicFramePr>
          <p:cNvPr id="4" name="Table 3"/>
          <p:cNvGraphicFramePr>
            <a:graphicFrameLocks noGrp="1"/>
          </p:cNvGraphicFramePr>
          <p:nvPr>
            <p:extLst>
              <p:ext uri="{D42A27DB-BD31-4B8C-83A1-F6EECF244321}">
                <p14:modId xmlns:p14="http://schemas.microsoft.com/office/powerpoint/2010/main" val="2987562669"/>
              </p:ext>
            </p:extLst>
          </p:nvPr>
        </p:nvGraphicFramePr>
        <p:xfrm>
          <a:off x="737937" y="876264"/>
          <a:ext cx="3989136" cy="3347684"/>
        </p:xfrm>
        <a:graphic>
          <a:graphicData uri="http://schemas.openxmlformats.org/drawingml/2006/table">
            <a:tbl>
              <a:tblPr firstRow="1" bandRow="1">
                <a:tableStyleId>{5C22544A-7EE6-4342-B048-85BDC9FD1C3A}</a:tableStyleId>
              </a:tblPr>
              <a:tblGrid>
                <a:gridCol w="1769979">
                  <a:extLst>
                    <a:ext uri="{9D8B030D-6E8A-4147-A177-3AD203B41FA5}">
                      <a16:colId xmlns:a16="http://schemas.microsoft.com/office/drawing/2014/main" val="20000"/>
                    </a:ext>
                  </a:extLst>
                </a:gridCol>
                <a:gridCol w="2219157">
                  <a:extLst>
                    <a:ext uri="{9D8B030D-6E8A-4147-A177-3AD203B41FA5}">
                      <a16:colId xmlns:a16="http://schemas.microsoft.com/office/drawing/2014/main" val="20001"/>
                    </a:ext>
                  </a:extLst>
                </a:gridCol>
              </a:tblGrid>
              <a:tr h="334001">
                <a:tc>
                  <a:txBody>
                    <a:bodyPr/>
                    <a:lstStyle/>
                    <a:p>
                      <a:r>
                        <a:rPr lang="en-US" dirty="0"/>
                        <a:t>Join Type</a:t>
                      </a:r>
                    </a:p>
                  </a:txBody>
                  <a:tcPr/>
                </a:tc>
                <a:tc>
                  <a:txBody>
                    <a:bodyPr/>
                    <a:lstStyle/>
                    <a:p>
                      <a:r>
                        <a:rPr lang="en-US" dirty="0"/>
                        <a:t>~ SQL Join</a:t>
                      </a:r>
                    </a:p>
                  </a:txBody>
                  <a:tcPr/>
                </a:tc>
                <a:extLst>
                  <a:ext uri="{0D108BD9-81ED-4DB2-BD59-A6C34878D82A}">
                    <a16:rowId xmlns:a16="http://schemas.microsoft.com/office/drawing/2014/main" val="10000"/>
                  </a:ext>
                </a:extLst>
              </a:tr>
              <a:tr h="334001">
                <a:tc>
                  <a:txBody>
                    <a:bodyPr/>
                    <a:lstStyle/>
                    <a:p>
                      <a:r>
                        <a:rPr lang="en-US" sz="1500" dirty="0"/>
                        <a:t>inner</a:t>
                      </a:r>
                    </a:p>
                  </a:txBody>
                  <a:tcPr/>
                </a:tc>
                <a:tc>
                  <a:txBody>
                    <a:bodyPr/>
                    <a:lstStyle/>
                    <a:p>
                      <a:r>
                        <a:rPr lang="en-US" sz="1500" dirty="0"/>
                        <a:t>INNER JOIN, JOIN</a:t>
                      </a:r>
                    </a:p>
                  </a:txBody>
                  <a:tcPr/>
                </a:tc>
                <a:extLst>
                  <a:ext uri="{0D108BD9-81ED-4DB2-BD59-A6C34878D82A}">
                    <a16:rowId xmlns:a16="http://schemas.microsoft.com/office/drawing/2014/main" val="10001"/>
                  </a:ext>
                </a:extLst>
              </a:tr>
              <a:tr h="494138">
                <a:tc>
                  <a:txBody>
                    <a:bodyPr/>
                    <a:lstStyle/>
                    <a:p>
                      <a:r>
                        <a:rPr lang="en-US" sz="1500" dirty="0"/>
                        <a:t>outer, full, </a:t>
                      </a:r>
                      <a:r>
                        <a:rPr lang="en-US" sz="1500" dirty="0" err="1"/>
                        <a:t>fullouter</a:t>
                      </a:r>
                      <a:r>
                        <a:rPr lang="en-US" sz="1500" dirty="0"/>
                        <a:t>,</a:t>
                      </a:r>
                      <a:r>
                        <a:rPr lang="en-US" sz="1500" baseline="0" dirty="0"/>
                        <a:t> </a:t>
                      </a:r>
                      <a:r>
                        <a:rPr lang="en-US" sz="1500" dirty="0" err="1"/>
                        <a:t>full_outer</a:t>
                      </a:r>
                      <a:endParaRPr lang="en-US" sz="1500" dirty="0"/>
                    </a:p>
                  </a:txBody>
                  <a:tcPr/>
                </a:tc>
                <a:tc>
                  <a:txBody>
                    <a:bodyPr/>
                    <a:lstStyle/>
                    <a:p>
                      <a:r>
                        <a:rPr lang="en-US" sz="1500" dirty="0"/>
                        <a:t>FULL OUTER JOIN</a:t>
                      </a:r>
                    </a:p>
                  </a:txBody>
                  <a:tcPr/>
                </a:tc>
                <a:extLst>
                  <a:ext uri="{0D108BD9-81ED-4DB2-BD59-A6C34878D82A}">
                    <a16:rowId xmlns:a16="http://schemas.microsoft.com/office/drawing/2014/main" val="10002"/>
                  </a:ext>
                </a:extLst>
              </a:tr>
              <a:tr h="334001">
                <a:tc>
                  <a:txBody>
                    <a:bodyPr/>
                    <a:lstStyle/>
                    <a:p>
                      <a:r>
                        <a:rPr lang="en-US" sz="1500" dirty="0"/>
                        <a:t>left, </a:t>
                      </a:r>
                      <a:r>
                        <a:rPr lang="en-US" sz="1500" dirty="0" err="1"/>
                        <a:t>left_outer,leftouter</a:t>
                      </a:r>
                      <a:endParaRPr lang="en-US" sz="1500" dirty="0"/>
                    </a:p>
                  </a:txBody>
                  <a:tcPr/>
                </a:tc>
                <a:tc>
                  <a:txBody>
                    <a:bodyPr/>
                    <a:lstStyle/>
                    <a:p>
                      <a:r>
                        <a:rPr lang="en-US" sz="1500" dirty="0"/>
                        <a:t>LEFT JOIN</a:t>
                      </a:r>
                    </a:p>
                  </a:txBody>
                  <a:tcPr/>
                </a:tc>
                <a:extLst>
                  <a:ext uri="{0D108BD9-81ED-4DB2-BD59-A6C34878D82A}">
                    <a16:rowId xmlns:a16="http://schemas.microsoft.com/office/drawing/2014/main" val="10003"/>
                  </a:ext>
                </a:extLst>
              </a:tr>
              <a:tr h="334001">
                <a:tc>
                  <a:txBody>
                    <a:bodyPr/>
                    <a:lstStyle/>
                    <a:p>
                      <a:r>
                        <a:rPr lang="en-US" sz="1500" dirty="0" err="1"/>
                        <a:t>right,right_outer,rightouter</a:t>
                      </a:r>
                      <a:endParaRPr lang="en-US" sz="1500" dirty="0"/>
                    </a:p>
                  </a:txBody>
                  <a:tcPr/>
                </a:tc>
                <a:tc>
                  <a:txBody>
                    <a:bodyPr/>
                    <a:lstStyle/>
                    <a:p>
                      <a:r>
                        <a:rPr lang="en-US" sz="1500" dirty="0"/>
                        <a:t>RIGHT JOIN</a:t>
                      </a:r>
                    </a:p>
                  </a:txBody>
                  <a:tcPr/>
                </a:tc>
                <a:extLst>
                  <a:ext uri="{0D108BD9-81ED-4DB2-BD59-A6C34878D82A}">
                    <a16:rowId xmlns:a16="http://schemas.microsoft.com/office/drawing/2014/main" val="10004"/>
                  </a:ext>
                </a:extLst>
              </a:tr>
              <a:tr h="334001">
                <a:tc>
                  <a:txBody>
                    <a:bodyPr/>
                    <a:lstStyle/>
                    <a:p>
                      <a:r>
                        <a:rPr lang="en-US" sz="1500" dirty="0"/>
                        <a:t>cross</a:t>
                      </a:r>
                    </a:p>
                  </a:txBody>
                  <a:tcPr/>
                </a:tc>
                <a:tc>
                  <a:txBody>
                    <a:bodyPr/>
                    <a:lstStyle/>
                    <a:p>
                      <a:r>
                        <a:rPr lang="en-US" sz="1500" dirty="0"/>
                        <a:t>CROSS JOIN</a:t>
                      </a:r>
                    </a:p>
                  </a:txBody>
                  <a:tcPr/>
                </a:tc>
                <a:extLst>
                  <a:ext uri="{0D108BD9-81ED-4DB2-BD59-A6C34878D82A}">
                    <a16:rowId xmlns:a16="http://schemas.microsoft.com/office/drawing/2014/main" val="10005"/>
                  </a:ext>
                </a:extLst>
              </a:tr>
              <a:tr h="334001">
                <a:tc>
                  <a:txBody>
                    <a:bodyPr/>
                    <a:lstStyle/>
                    <a:p>
                      <a:r>
                        <a:rPr lang="en-US" sz="1500" dirty="0" err="1"/>
                        <a:t>left_anti</a:t>
                      </a:r>
                      <a:r>
                        <a:rPr lang="en-US" sz="1500" dirty="0"/>
                        <a:t>, </a:t>
                      </a:r>
                      <a:r>
                        <a:rPr lang="en-US" sz="1500" dirty="0" err="1"/>
                        <a:t>leftanti</a:t>
                      </a:r>
                      <a:endParaRPr lang="en-US" sz="1500" dirty="0"/>
                    </a:p>
                  </a:txBody>
                  <a:tcPr/>
                </a:tc>
                <a:tc>
                  <a:txBody>
                    <a:bodyPr/>
                    <a:lstStyle/>
                    <a:p>
                      <a:endParaRPr lang="en-US" sz="1500" dirty="0"/>
                    </a:p>
                  </a:txBody>
                  <a:tcPr/>
                </a:tc>
                <a:extLst>
                  <a:ext uri="{0D108BD9-81ED-4DB2-BD59-A6C34878D82A}">
                    <a16:rowId xmlns:a16="http://schemas.microsoft.com/office/drawing/2014/main" val="10006"/>
                  </a:ext>
                </a:extLst>
              </a:tr>
              <a:tr h="334001">
                <a:tc>
                  <a:txBody>
                    <a:bodyPr/>
                    <a:lstStyle/>
                    <a:p>
                      <a:r>
                        <a:rPr lang="en-US" sz="1500" dirty="0" err="1"/>
                        <a:t>leftsemi,left_semi</a:t>
                      </a:r>
                      <a:endParaRPr lang="en-US" sz="1500" dirty="0"/>
                    </a:p>
                  </a:txBody>
                  <a:tcPr/>
                </a:tc>
                <a:tc>
                  <a:txBody>
                    <a:bodyPr/>
                    <a:lstStyle/>
                    <a:p>
                      <a:endParaRPr lang="en-US" sz="1500" dirty="0"/>
                    </a:p>
                  </a:txBody>
                  <a:tcPr/>
                </a:tc>
                <a:extLst>
                  <a:ext uri="{0D108BD9-81ED-4DB2-BD59-A6C34878D82A}">
                    <a16:rowId xmlns:a16="http://schemas.microsoft.com/office/drawing/2014/main" val="10007"/>
                  </a:ext>
                </a:extLst>
              </a:tr>
            </a:tbl>
          </a:graphicData>
        </a:graphic>
      </p:graphicFrame>
      <p:sp>
        <p:nvSpPr>
          <p:cNvPr id="7" name="Cloud 6"/>
          <p:cNvSpPr/>
          <p:nvPr/>
        </p:nvSpPr>
        <p:spPr>
          <a:xfrm>
            <a:off x="5566611" y="2277979"/>
            <a:ext cx="4545263" cy="11282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PT: </a:t>
            </a:r>
            <a:r>
              <a:rPr lang="en-US" i="1" dirty="0"/>
              <a:t>Semi joins performs better than inner joins. Use them wherever possible.</a:t>
            </a:r>
          </a:p>
        </p:txBody>
      </p:sp>
    </p:spTree>
    <p:extLst>
      <p:ext uri="{BB962C8B-B14F-4D97-AF65-F5344CB8AC3E}">
        <p14:creationId xmlns:p14="http://schemas.microsoft.com/office/powerpoint/2010/main" val="280850712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6444" y="976148"/>
            <a:ext cx="11180379" cy="7186583"/>
          </a:xfrm>
          <a:prstGeom prst="rect">
            <a:avLst/>
          </a:prstGeom>
        </p:spPr>
        <p:txBody>
          <a:bodyPr wrap="square">
            <a:spAutoFit/>
          </a:bodyPr>
          <a:lstStyle/>
          <a:p>
            <a:pPr marL="285750" indent="-285750">
              <a:buFont typeface="Arial" panose="020B0604020202020204" pitchFamily="34" charset="0"/>
              <a:buChar char="•"/>
            </a:pPr>
            <a:r>
              <a:rPr lang="en-US" b="1" dirty="0"/>
              <a:t>join</a:t>
            </a:r>
            <a:r>
              <a:rPr lang="en-US" sz="1700" b="1" dirty="0">
                <a:latin typeface="+mj-lt"/>
              </a:rPr>
              <a:t> </a:t>
            </a:r>
            <a:r>
              <a:rPr lang="en-US" sz="1700" dirty="0">
                <a:latin typeface="+mj-lt"/>
              </a:rPr>
              <a:t>(</a:t>
            </a:r>
            <a:r>
              <a:rPr lang="en-US" sz="1700" dirty="0" err="1">
                <a:latin typeface="+mj-lt"/>
              </a:rPr>
              <a:t>otherDF</a:t>
            </a:r>
            <a:r>
              <a:rPr lang="en-US" sz="1700" dirty="0">
                <a:latin typeface="+mj-lt"/>
              </a:rPr>
              <a:t>, on=None, how=None)</a:t>
            </a:r>
          </a:p>
          <a:p>
            <a:r>
              <a:rPr lang="en-US" sz="1700" dirty="0">
                <a:latin typeface="+mj-lt"/>
              </a:rPr>
              <a:t>          on: </a:t>
            </a:r>
            <a:r>
              <a:rPr lang="en-US" sz="1700" i="1" dirty="0">
                <a:latin typeface="+mj-lt"/>
              </a:rPr>
              <a:t>Joining Column  </a:t>
            </a:r>
          </a:p>
          <a:p>
            <a:r>
              <a:rPr lang="en-US" sz="1700" dirty="0">
                <a:latin typeface="+mj-lt"/>
              </a:rPr>
              <a:t>          how: </a:t>
            </a:r>
            <a:r>
              <a:rPr lang="en-US" sz="1700" i="1" dirty="0">
                <a:latin typeface="+mj-lt"/>
              </a:rPr>
              <a:t>'inner', 'outer', 'full', '</a:t>
            </a:r>
            <a:r>
              <a:rPr lang="en-US" sz="1700" i="1" dirty="0" err="1">
                <a:latin typeface="+mj-lt"/>
              </a:rPr>
              <a:t>fullouter</a:t>
            </a:r>
            <a:r>
              <a:rPr lang="en-US" sz="1700" i="1" dirty="0">
                <a:latin typeface="+mj-lt"/>
              </a:rPr>
              <a:t>', '</a:t>
            </a:r>
            <a:r>
              <a:rPr lang="en-US" sz="1700" i="1" dirty="0" err="1">
                <a:latin typeface="+mj-lt"/>
              </a:rPr>
              <a:t>full_outer</a:t>
            </a:r>
            <a:r>
              <a:rPr lang="en-US" sz="1700" i="1" dirty="0">
                <a:latin typeface="+mj-lt"/>
              </a:rPr>
              <a:t>', '</a:t>
            </a:r>
            <a:r>
              <a:rPr lang="en-US" sz="1700" i="1" dirty="0" err="1">
                <a:latin typeface="+mj-lt"/>
              </a:rPr>
              <a:t>leftouter</a:t>
            </a:r>
            <a:r>
              <a:rPr lang="en-US" sz="1700" i="1" dirty="0">
                <a:latin typeface="+mj-lt"/>
              </a:rPr>
              <a:t>', 'left', '</a:t>
            </a:r>
            <a:r>
              <a:rPr lang="en-US" sz="1700" i="1" dirty="0" err="1">
                <a:latin typeface="+mj-lt"/>
              </a:rPr>
              <a:t>left_outer</a:t>
            </a:r>
            <a:r>
              <a:rPr lang="en-US" sz="1700" i="1" dirty="0">
                <a:latin typeface="+mj-lt"/>
              </a:rPr>
              <a:t>', '</a:t>
            </a:r>
            <a:r>
              <a:rPr lang="en-US" sz="1700" i="1" dirty="0" err="1">
                <a:latin typeface="+mj-lt"/>
              </a:rPr>
              <a:t>rightouter</a:t>
            </a:r>
            <a:r>
              <a:rPr lang="en-US" sz="1700" i="1" dirty="0">
                <a:latin typeface="+mj-lt"/>
              </a:rPr>
              <a:t>', 'right', '</a:t>
            </a:r>
            <a:r>
              <a:rPr lang="en-US" sz="1700" i="1" dirty="0" err="1">
                <a:latin typeface="+mj-lt"/>
              </a:rPr>
              <a:t>right_outer</a:t>
            </a:r>
            <a:r>
              <a:rPr lang="en-US" sz="1700" i="1" dirty="0">
                <a:latin typeface="+mj-lt"/>
              </a:rPr>
              <a:t>', '</a:t>
            </a:r>
            <a:r>
              <a:rPr lang="en-US" sz="1700" i="1" dirty="0" err="1">
                <a:latin typeface="+mj-lt"/>
              </a:rPr>
              <a:t>leftsemi</a:t>
            </a:r>
            <a:r>
              <a:rPr lang="en-US" sz="1700" i="1" dirty="0">
                <a:latin typeface="+mj-lt"/>
              </a:rPr>
              <a:t>', '</a:t>
            </a:r>
            <a:r>
              <a:rPr lang="en-US" sz="1700" i="1" dirty="0" err="1">
                <a:latin typeface="+mj-lt"/>
              </a:rPr>
              <a:t>left_semi</a:t>
            </a:r>
            <a:r>
              <a:rPr lang="en-US" sz="1700" i="1" dirty="0">
                <a:latin typeface="+mj-lt"/>
              </a:rPr>
              <a:t>', '</a:t>
            </a:r>
            <a:r>
              <a:rPr lang="en-US" sz="1700" i="1" dirty="0" err="1">
                <a:latin typeface="+mj-lt"/>
              </a:rPr>
              <a:t>leftanti</a:t>
            </a:r>
            <a:r>
              <a:rPr lang="en-US" sz="1700" i="1" dirty="0">
                <a:latin typeface="+mj-lt"/>
              </a:rPr>
              <a:t>', '</a:t>
            </a:r>
            <a:r>
              <a:rPr lang="en-US" sz="1700" i="1" dirty="0" err="1">
                <a:latin typeface="+mj-lt"/>
              </a:rPr>
              <a:t>left_anti</a:t>
            </a:r>
            <a:r>
              <a:rPr lang="en-US" sz="1700" i="1" dirty="0">
                <a:latin typeface="+mj-lt"/>
              </a:rPr>
              <a:t>', 'cross'.</a:t>
            </a:r>
          </a:p>
          <a:p>
            <a:endParaRPr lang="en-US" sz="1700" i="1" dirty="0">
              <a:latin typeface="+mj-lt"/>
            </a:endParaRPr>
          </a:p>
          <a:p>
            <a:r>
              <a:rPr lang="en-US" sz="1700" dirty="0">
                <a:latin typeface="+mj-lt"/>
              </a:rPr>
              <a:t>     df1 = </a:t>
            </a:r>
            <a:r>
              <a:rPr lang="en-US" sz="1700" dirty="0" err="1">
                <a:latin typeface="+mj-lt"/>
              </a:rPr>
              <a:t>spark.createDataFrame</a:t>
            </a:r>
            <a:r>
              <a:rPr lang="en-US" sz="1700" dirty="0">
                <a:latin typeface="+mj-lt"/>
              </a:rPr>
              <a:t>(data=((1,'Robert'),(2,'Ria'),(3,'James')),schema='</a:t>
            </a:r>
            <a:r>
              <a:rPr lang="en-US" sz="1700" dirty="0" err="1">
                <a:latin typeface="+mj-lt"/>
              </a:rPr>
              <a:t>empid</a:t>
            </a:r>
            <a:r>
              <a:rPr lang="en-US" sz="1700" dirty="0">
                <a:latin typeface="+mj-lt"/>
              </a:rPr>
              <a:t> </a:t>
            </a:r>
            <a:r>
              <a:rPr lang="en-US" sz="1700" dirty="0" err="1">
                <a:latin typeface="+mj-lt"/>
              </a:rPr>
              <a:t>int,empname</a:t>
            </a:r>
            <a:r>
              <a:rPr lang="en-US" sz="1700" dirty="0">
                <a:latin typeface="+mj-lt"/>
              </a:rPr>
              <a:t> string')</a:t>
            </a:r>
          </a:p>
          <a:p>
            <a:r>
              <a:rPr lang="en-US" sz="1700" dirty="0">
                <a:latin typeface="+mj-lt"/>
              </a:rPr>
              <a:t>     df2 = </a:t>
            </a:r>
            <a:r>
              <a:rPr lang="en-US" sz="1700" dirty="0" err="1">
                <a:latin typeface="+mj-lt"/>
              </a:rPr>
              <a:t>spark.createDataFrame</a:t>
            </a:r>
            <a:r>
              <a:rPr lang="en-US" sz="1700" dirty="0">
                <a:latin typeface="+mj-lt"/>
              </a:rPr>
              <a:t>(data=((2,'USA'),(4,'India')),schema='</a:t>
            </a:r>
            <a:r>
              <a:rPr lang="en-US" sz="1700" dirty="0" err="1">
                <a:latin typeface="+mj-lt"/>
              </a:rPr>
              <a:t>empid</a:t>
            </a:r>
            <a:r>
              <a:rPr lang="en-US" sz="1700" dirty="0">
                <a:latin typeface="+mj-lt"/>
              </a:rPr>
              <a:t> </a:t>
            </a:r>
            <a:r>
              <a:rPr lang="en-US" sz="1700" dirty="0" err="1">
                <a:latin typeface="+mj-lt"/>
              </a:rPr>
              <a:t>int,country</a:t>
            </a:r>
            <a:r>
              <a:rPr lang="en-US" sz="1700" dirty="0">
                <a:latin typeface="+mj-lt"/>
              </a:rPr>
              <a:t> string')</a:t>
            </a:r>
          </a:p>
          <a:p>
            <a:r>
              <a:rPr lang="en-US" sz="1700" dirty="0">
                <a:latin typeface="+mj-lt"/>
              </a:rPr>
              <a:t>     df1.join(df2,df1.id == df2.id,'inner').select(df1.id,df2.country).show()</a:t>
            </a:r>
          </a:p>
          <a:p>
            <a:r>
              <a:rPr lang="en-US" dirty="0">
                <a:latin typeface="+mj-lt"/>
              </a:rPr>
              <a:t>      </a:t>
            </a:r>
          </a:p>
          <a:p>
            <a:pPr marL="285750" indent="-285750">
              <a:buFont typeface="Arial" panose="020B0604020202020204" pitchFamily="34" charset="0"/>
              <a:buChar char="•"/>
            </a:pPr>
            <a:r>
              <a:rPr lang="en-US" b="1" dirty="0" err="1"/>
              <a:t>crossJoin</a:t>
            </a:r>
            <a:r>
              <a:rPr lang="en-US" b="1" dirty="0"/>
              <a:t>(self, other)</a:t>
            </a:r>
          </a:p>
          <a:p>
            <a:pPr marL="285750" indent="-285750">
              <a:buFont typeface="Arial" panose="020B0604020202020204" pitchFamily="34" charset="0"/>
              <a:buChar char="•"/>
            </a:pPr>
            <a:r>
              <a:rPr lang="en-US" b="1" dirty="0"/>
              <a:t>self Join</a:t>
            </a:r>
          </a:p>
          <a:p>
            <a:r>
              <a:rPr lang="en-US" b="1" dirty="0"/>
              <a:t>        </a:t>
            </a:r>
            <a:r>
              <a:rPr lang="en-US" dirty="0"/>
              <a:t>df1 = </a:t>
            </a:r>
            <a:r>
              <a:rPr lang="en-US" dirty="0" err="1"/>
              <a:t>spark.createDataFrame</a:t>
            </a:r>
            <a:r>
              <a:rPr lang="en-US" dirty="0"/>
              <a:t>(data=((1,'Robert',2),(2,'Ria',3),(3,'James',5)),schema='</a:t>
            </a:r>
            <a:r>
              <a:rPr lang="en-US" dirty="0" err="1"/>
              <a:t>empid</a:t>
            </a:r>
            <a:r>
              <a:rPr lang="en-US" dirty="0"/>
              <a:t> </a:t>
            </a:r>
            <a:r>
              <a:rPr lang="en-US" dirty="0" err="1"/>
              <a:t>int,empname</a:t>
            </a:r>
            <a:r>
              <a:rPr lang="en-US" dirty="0"/>
              <a:t> </a:t>
            </a:r>
            <a:r>
              <a:rPr lang="en-US" dirty="0" err="1"/>
              <a:t>string,managerid</a:t>
            </a:r>
            <a:r>
              <a:rPr lang="en-US" dirty="0"/>
              <a:t> </a:t>
            </a:r>
            <a:r>
              <a:rPr lang="en-US" dirty="0" err="1"/>
              <a:t>int</a:t>
            </a:r>
            <a:r>
              <a:rPr lang="en-US" dirty="0"/>
              <a:t>')</a:t>
            </a:r>
          </a:p>
          <a:p>
            <a:r>
              <a:rPr lang="en-US" dirty="0"/>
              <a:t>        df1.alias("emp1").join(df1.alias("emp2"),col("emp1.managerid") == col("emp2.empid"),'inner').select(col("emp1.empid"),col("emp1.empname"),col("emp2.empid").alias("</a:t>
            </a:r>
            <a:r>
              <a:rPr lang="en-US" dirty="0" err="1"/>
              <a:t>managerid</a:t>
            </a:r>
            <a:r>
              <a:rPr lang="en-US" dirty="0"/>
              <a:t>"),col("emp2.empname").alias("</a:t>
            </a:r>
            <a:r>
              <a:rPr lang="en-US" dirty="0" err="1"/>
              <a:t>managaer_name</a:t>
            </a:r>
            <a:r>
              <a:rPr lang="en-US" dirty="0"/>
              <a:t>")).show()</a:t>
            </a:r>
          </a:p>
          <a:p>
            <a:endParaRPr lang="en-US" dirty="0"/>
          </a:p>
          <a:p>
            <a:r>
              <a:rPr lang="en-US" b="1" i="1" dirty="0"/>
              <a:t>Use of col(): </a:t>
            </a:r>
            <a:r>
              <a:rPr lang="en-US" i="1" dirty="0"/>
              <a:t>Sometimes we need to use the column name which is the alias of a </a:t>
            </a:r>
            <a:r>
              <a:rPr lang="en-US" i="1" dirty="0" err="1"/>
              <a:t>withColumn</a:t>
            </a:r>
            <a:r>
              <a:rPr lang="en-US" i="1" dirty="0"/>
              <a:t>. In that case we need to refer the column name as col(column _name).</a:t>
            </a:r>
          </a:p>
          <a:p>
            <a:r>
              <a:rPr lang="en-US" i="1" dirty="0" err="1"/>
              <a:t>pyspark.sql.functions</a:t>
            </a:r>
            <a:r>
              <a:rPr lang="en-US" i="1" dirty="0"/>
              <a:t> import col</a:t>
            </a:r>
          </a:p>
          <a:p>
            <a:endParaRPr lang="en-US" dirty="0"/>
          </a:p>
          <a:p>
            <a:endParaRPr lang="en-US" dirty="0"/>
          </a:p>
          <a:p>
            <a:endParaRPr lang="en-US" dirty="0">
              <a:latin typeface="+mj-lt"/>
            </a:endParaRPr>
          </a:p>
          <a:p>
            <a:endParaRPr lang="en-US" dirty="0">
              <a:latin typeface="+mj-lt"/>
            </a:endParaRPr>
          </a:p>
          <a:p>
            <a:endParaRPr lang="en-US" dirty="0">
              <a:latin typeface="+mj-lt"/>
            </a:endParaRPr>
          </a:p>
          <a:p>
            <a:endParaRPr lang="en-US"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Join  APIs</a:t>
            </a:r>
          </a:p>
        </p:txBody>
      </p:sp>
    </p:spTree>
    <p:extLst>
      <p:ext uri="{BB962C8B-B14F-4D97-AF65-F5344CB8AC3E}">
        <p14:creationId xmlns:p14="http://schemas.microsoft.com/office/powerpoint/2010/main" val="319257878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5055" y="622136"/>
            <a:ext cx="11180379" cy="5078313"/>
          </a:xfrm>
          <a:prstGeom prst="rect">
            <a:avLst/>
          </a:prstGeom>
        </p:spPr>
        <p:txBody>
          <a:bodyPr wrap="square">
            <a:spAutoFit/>
          </a:bodyPr>
          <a:lstStyle/>
          <a:p>
            <a:endParaRPr lang="en-US" dirty="0"/>
          </a:p>
          <a:p>
            <a:pPr marL="285750" indent="-285750">
              <a:buFont typeface="Arial" panose="020B0604020202020204" pitchFamily="34" charset="0"/>
              <a:buChar char="•"/>
            </a:pPr>
            <a:r>
              <a:rPr lang="en-US" b="1" dirty="0"/>
              <a:t>Multi Column Join</a:t>
            </a:r>
          </a:p>
          <a:p>
            <a:r>
              <a:rPr lang="en-US" b="1" dirty="0"/>
              <a:t>   </a:t>
            </a:r>
            <a:r>
              <a:rPr lang="en-US" dirty="0"/>
              <a:t> df1 = </a:t>
            </a:r>
            <a:r>
              <a:rPr lang="en-US" dirty="0" err="1"/>
              <a:t>spark.createDataFrame</a:t>
            </a:r>
            <a:r>
              <a:rPr lang="en-US" dirty="0"/>
              <a:t>(data=((1,101,'Robert'),(2,102,'Ria'),(3,103,'James')),schema='</a:t>
            </a:r>
            <a:r>
              <a:rPr lang="en-US" dirty="0" err="1"/>
              <a:t>empid</a:t>
            </a:r>
            <a:r>
              <a:rPr lang="en-US" dirty="0"/>
              <a:t> </a:t>
            </a:r>
            <a:r>
              <a:rPr lang="en-US" dirty="0" err="1"/>
              <a:t>int,deptid</a:t>
            </a:r>
            <a:r>
              <a:rPr lang="en-US" dirty="0"/>
              <a:t> </a:t>
            </a:r>
            <a:r>
              <a:rPr lang="en-US" dirty="0" err="1"/>
              <a:t>int,empname</a:t>
            </a:r>
            <a:r>
              <a:rPr lang="en-US" dirty="0"/>
              <a:t> string')</a:t>
            </a:r>
          </a:p>
          <a:p>
            <a:r>
              <a:rPr lang="en-US" dirty="0"/>
              <a:t>   df2 = </a:t>
            </a:r>
            <a:r>
              <a:rPr lang="en-US" dirty="0" err="1"/>
              <a:t>spark.createDataFrame</a:t>
            </a:r>
            <a:r>
              <a:rPr lang="en-US" dirty="0"/>
              <a:t>(data=((2,102,'USA'),(4,104,'India')),schema='</a:t>
            </a:r>
            <a:r>
              <a:rPr lang="en-US" dirty="0" err="1"/>
              <a:t>empid</a:t>
            </a:r>
            <a:r>
              <a:rPr lang="en-US" dirty="0"/>
              <a:t> </a:t>
            </a:r>
            <a:r>
              <a:rPr lang="en-US" dirty="0" err="1"/>
              <a:t>int,deptid</a:t>
            </a:r>
            <a:r>
              <a:rPr lang="en-US" dirty="0"/>
              <a:t> </a:t>
            </a:r>
            <a:r>
              <a:rPr lang="en-US" dirty="0" err="1"/>
              <a:t>int,country</a:t>
            </a:r>
            <a:r>
              <a:rPr lang="en-US" dirty="0"/>
              <a:t> string')</a:t>
            </a:r>
          </a:p>
          <a:p>
            <a:r>
              <a:rPr lang="en-US" dirty="0"/>
              <a:t>   df1.join(df2,(df1.empid == df2.empid) &amp; (df1.deptid == df2.deptid)).show()</a:t>
            </a:r>
          </a:p>
          <a:p>
            <a:endParaRPr lang="en-US" dirty="0"/>
          </a:p>
          <a:p>
            <a:pPr marL="285750" indent="-285750">
              <a:buFont typeface="Arial" panose="020B0604020202020204" pitchFamily="34" charset="0"/>
              <a:buChar char="•"/>
            </a:pPr>
            <a:r>
              <a:rPr lang="en-US" b="1" dirty="0"/>
              <a:t>Multi DataFrame Join</a:t>
            </a:r>
          </a:p>
          <a:p>
            <a:r>
              <a:rPr lang="en-US" dirty="0"/>
              <a:t>   df1 = </a:t>
            </a:r>
            <a:r>
              <a:rPr lang="en-US" dirty="0" err="1"/>
              <a:t>spark.createDataFrame</a:t>
            </a:r>
            <a:r>
              <a:rPr lang="en-US" dirty="0"/>
              <a:t>(data=((1,'Robert'),(2,'Ria'),(3,'James')),schema='</a:t>
            </a:r>
            <a:r>
              <a:rPr lang="en-US" dirty="0" err="1"/>
              <a:t>empid</a:t>
            </a:r>
            <a:r>
              <a:rPr lang="en-US" dirty="0"/>
              <a:t> </a:t>
            </a:r>
            <a:r>
              <a:rPr lang="en-US" dirty="0" err="1"/>
              <a:t>int,empname</a:t>
            </a:r>
            <a:r>
              <a:rPr lang="en-US" dirty="0"/>
              <a:t> string')</a:t>
            </a:r>
          </a:p>
          <a:p>
            <a:r>
              <a:rPr lang="en-US" dirty="0"/>
              <a:t>   df2 = </a:t>
            </a:r>
            <a:r>
              <a:rPr lang="en-US" dirty="0" err="1"/>
              <a:t>spark.createDataFrame</a:t>
            </a:r>
            <a:r>
              <a:rPr lang="en-US" dirty="0"/>
              <a:t>(data=((2,'USA'),(4,'India')),schema='</a:t>
            </a:r>
            <a:r>
              <a:rPr lang="en-US" dirty="0" err="1"/>
              <a:t>empid</a:t>
            </a:r>
            <a:r>
              <a:rPr lang="en-US" dirty="0"/>
              <a:t> </a:t>
            </a:r>
            <a:r>
              <a:rPr lang="en-US" dirty="0" err="1"/>
              <a:t>int,country</a:t>
            </a:r>
            <a:r>
              <a:rPr lang="en-US" dirty="0"/>
              <a:t> string')</a:t>
            </a:r>
          </a:p>
          <a:p>
            <a:r>
              <a:rPr lang="en-US" dirty="0"/>
              <a:t>   df3 = </a:t>
            </a:r>
            <a:r>
              <a:rPr lang="en-US" dirty="0" err="1"/>
              <a:t>spark.createDataFrame</a:t>
            </a:r>
            <a:r>
              <a:rPr lang="en-US" dirty="0"/>
              <a:t>(data=((1,'01-jan-2021'),(2,'01-feb-2021'),(3,'01-mar-2021')),schema='</a:t>
            </a:r>
            <a:r>
              <a:rPr lang="en-US" dirty="0" err="1"/>
              <a:t>empid</a:t>
            </a:r>
            <a:r>
              <a:rPr lang="en-US" dirty="0"/>
              <a:t> </a:t>
            </a:r>
            <a:r>
              <a:rPr lang="en-US" dirty="0" err="1"/>
              <a:t>int,joindate</a:t>
            </a:r>
            <a:r>
              <a:rPr lang="en-US" dirty="0"/>
              <a:t> string')</a:t>
            </a:r>
          </a:p>
          <a:p>
            <a:r>
              <a:rPr lang="en-US" dirty="0"/>
              <a:t>   df1.join(df2,df1.empid==df2.empid).join(df3,df1.empid == df3.empid).show()</a:t>
            </a:r>
          </a:p>
          <a:p>
            <a:pPr marL="285750" indent="-285750">
              <a:buFont typeface="Arial" panose="020B0604020202020204" pitchFamily="34" charset="0"/>
              <a:buChar char="•"/>
            </a:pPr>
            <a:endParaRPr lang="en-US" b="1" dirty="0"/>
          </a:p>
          <a:p>
            <a:endParaRPr lang="en-US" dirty="0">
              <a:latin typeface="+mj-lt"/>
            </a:endParaRPr>
          </a:p>
          <a:p>
            <a:endParaRPr lang="en-US" dirty="0">
              <a:latin typeface="+mj-lt"/>
            </a:endParaRPr>
          </a:p>
          <a:p>
            <a:endParaRPr lang="en-US" dirty="0">
              <a:latin typeface="+mj-lt"/>
            </a:endParaRPr>
          </a:p>
          <a:p>
            <a:endParaRPr lang="en-US"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Join APIs</a:t>
            </a:r>
          </a:p>
        </p:txBody>
      </p:sp>
    </p:spTree>
    <p:extLst>
      <p:ext uri="{BB962C8B-B14F-4D97-AF65-F5344CB8AC3E}">
        <p14:creationId xmlns:p14="http://schemas.microsoft.com/office/powerpoint/2010/main" val="1299631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3693319"/>
          </a:xfrm>
          <a:prstGeom prst="rect">
            <a:avLst/>
          </a:prstGeom>
        </p:spPr>
        <p:txBody>
          <a:bodyPr wrap="square">
            <a:spAutoFit/>
          </a:bodyPr>
          <a:lstStyle/>
          <a:p>
            <a:r>
              <a:rPr lang="en-US" dirty="0"/>
              <a:t>Spark-submit is a utility to run a pyspark application job by specifying options and configurations.</a:t>
            </a:r>
          </a:p>
          <a:p>
            <a:endParaRPr lang="en-US" dirty="0"/>
          </a:p>
          <a:p>
            <a:r>
              <a:rPr lang="en-US" dirty="0"/>
              <a:t>spark-submit \</a:t>
            </a:r>
          </a:p>
          <a:p>
            <a:r>
              <a:rPr lang="en-US" dirty="0"/>
              <a:t>  --master &lt;master-</a:t>
            </a:r>
            <a:r>
              <a:rPr lang="en-US" dirty="0" err="1"/>
              <a:t>url</a:t>
            </a:r>
            <a:r>
              <a:rPr lang="en-US" dirty="0"/>
              <a:t>&gt; \    </a:t>
            </a:r>
          </a:p>
          <a:p>
            <a:r>
              <a:rPr lang="en-US" dirty="0"/>
              <a:t>  --deploy-mode &lt;deploy-mode&gt; \   </a:t>
            </a:r>
          </a:p>
          <a:p>
            <a:r>
              <a:rPr lang="en-US" dirty="0"/>
              <a:t>  --conf &lt;key&lt;=&lt;value&gt; \</a:t>
            </a:r>
          </a:p>
          <a:p>
            <a:r>
              <a:rPr lang="en-US" dirty="0"/>
              <a:t>  --driver-memory &lt;value&gt;g \</a:t>
            </a:r>
          </a:p>
          <a:p>
            <a:r>
              <a:rPr lang="en-US" dirty="0"/>
              <a:t>  --executor-memory &lt;value&gt;g \</a:t>
            </a:r>
          </a:p>
          <a:p>
            <a:r>
              <a:rPr lang="en-US" dirty="0"/>
              <a:t>  --executor-cores &lt;number of cores&gt;  \</a:t>
            </a:r>
          </a:p>
          <a:p>
            <a:r>
              <a:rPr lang="en-US" dirty="0"/>
              <a:t>  --jars  &lt;comma separated dependencies&gt; \</a:t>
            </a:r>
          </a:p>
          <a:p>
            <a:r>
              <a:rPr lang="en-US" dirty="0"/>
              <a:t>  --packages &lt;package name&gt; \</a:t>
            </a:r>
          </a:p>
          <a:p>
            <a:r>
              <a:rPr lang="en-US" dirty="0"/>
              <a:t>  --</a:t>
            </a:r>
            <a:r>
              <a:rPr lang="en-US" dirty="0" err="1"/>
              <a:t>py</a:t>
            </a:r>
            <a:r>
              <a:rPr lang="en-US" dirty="0"/>
              <a:t>-files  \</a:t>
            </a:r>
          </a:p>
          <a:p>
            <a:r>
              <a:rPr lang="en-US" dirty="0"/>
              <a:t>  &lt;application&gt; &lt;application </a:t>
            </a:r>
            <a:r>
              <a:rPr lang="en-US" dirty="0" err="1"/>
              <a:t>args</a:t>
            </a:r>
            <a:r>
              <a:rPr lang="en-US" dirty="0"/>
              <a:t>&gt;</a:t>
            </a:r>
          </a:p>
        </p:txBody>
      </p:sp>
    </p:spTree>
    <p:extLst>
      <p:ext uri="{BB962C8B-B14F-4D97-AF65-F5344CB8AC3E}">
        <p14:creationId xmlns:p14="http://schemas.microsoft.com/office/powerpoint/2010/main" val="222499980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Aggregation</a:t>
            </a:r>
          </a:p>
        </p:txBody>
      </p:sp>
    </p:spTree>
    <p:extLst>
      <p:ext uri="{BB962C8B-B14F-4D97-AF65-F5344CB8AC3E}">
        <p14:creationId xmlns:p14="http://schemas.microsoft.com/office/powerpoint/2010/main" val="289742936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6444" y="976148"/>
            <a:ext cx="11657493" cy="4801314"/>
          </a:xfrm>
          <a:prstGeom prst="rect">
            <a:avLst/>
          </a:prstGeom>
        </p:spPr>
        <p:txBody>
          <a:bodyPr wrap="square">
            <a:spAutoFit/>
          </a:bodyPr>
          <a:lstStyle/>
          <a:p>
            <a:pPr marL="342900" indent="-342900">
              <a:buFont typeface="Arial" panose="020B0604020202020204" pitchFamily="34" charset="0"/>
              <a:buChar char="•"/>
            </a:pPr>
            <a:r>
              <a:rPr lang="en-US" b="1" dirty="0">
                <a:latin typeface="+mj-lt"/>
              </a:rPr>
              <a:t>summary</a:t>
            </a:r>
          </a:p>
          <a:p>
            <a:r>
              <a:rPr lang="en-US" sz="2800" dirty="0"/>
              <a:t>        </a:t>
            </a:r>
            <a:r>
              <a:rPr lang="en-US" dirty="0" err="1"/>
              <a:t>df.summary</a:t>
            </a:r>
            <a:r>
              <a:rPr lang="en-US" dirty="0"/>
              <a:t>("count", "min", "25%", "75%", "max").show()</a:t>
            </a:r>
          </a:p>
          <a:p>
            <a:r>
              <a:rPr lang="en-US" dirty="0"/>
              <a:t>            </a:t>
            </a:r>
            <a:r>
              <a:rPr lang="en-US" dirty="0" err="1"/>
              <a:t>df.select</a:t>
            </a:r>
            <a:r>
              <a:rPr lang="en-US" dirty="0"/>
              <a:t>("age", "name").summary("count").show()</a:t>
            </a:r>
          </a:p>
          <a:p>
            <a:pPr marL="342900" indent="-342900">
              <a:buFont typeface="Arial" panose="020B0604020202020204" pitchFamily="34" charset="0"/>
              <a:buChar char="•"/>
            </a:pPr>
            <a:r>
              <a:rPr lang="en-US" b="1" dirty="0" err="1">
                <a:latin typeface="+mj-lt"/>
              </a:rPr>
              <a:t>avg</a:t>
            </a:r>
            <a:r>
              <a:rPr lang="en-US" b="1" dirty="0">
                <a:latin typeface="+mj-lt"/>
              </a:rPr>
              <a:t>, max, min</a:t>
            </a:r>
          </a:p>
          <a:p>
            <a:r>
              <a:rPr lang="en-US" sz="1500" dirty="0">
                <a:latin typeface="+mj-lt"/>
              </a:rPr>
              <a:t>               </a:t>
            </a:r>
            <a:r>
              <a:rPr lang="en-US" sz="1500" dirty="0" err="1">
                <a:latin typeface="+mj-lt"/>
              </a:rPr>
              <a:t>ordItems.select</a:t>
            </a:r>
            <a:r>
              <a:rPr lang="en-US" sz="1500" dirty="0">
                <a:latin typeface="+mj-lt"/>
              </a:rPr>
              <a:t>(</a:t>
            </a:r>
            <a:r>
              <a:rPr lang="en-US" sz="1500" dirty="0" err="1">
                <a:latin typeface="+mj-lt"/>
              </a:rPr>
              <a:t>avg</a:t>
            </a:r>
            <a:r>
              <a:rPr lang="en-US" sz="1500" dirty="0">
                <a:latin typeface="+mj-lt"/>
              </a:rPr>
              <a:t>(</a:t>
            </a:r>
            <a:r>
              <a:rPr lang="en-US" sz="1500" dirty="0" err="1">
                <a:latin typeface="+mj-lt"/>
              </a:rPr>
              <a:t>ordItems.price</a:t>
            </a:r>
            <a:r>
              <a:rPr lang="en-US" sz="1500" dirty="0">
                <a:latin typeface="+mj-lt"/>
              </a:rPr>
              <a:t>)).show()</a:t>
            </a:r>
          </a:p>
          <a:p>
            <a:pPr marL="342900" indent="-342900">
              <a:buFont typeface="Arial" panose="020B0604020202020204" pitchFamily="34" charset="0"/>
              <a:buChar char="•"/>
            </a:pPr>
            <a:r>
              <a:rPr lang="en-US" b="1" dirty="0">
                <a:latin typeface="+mj-lt"/>
              </a:rPr>
              <a:t>sum, </a:t>
            </a:r>
            <a:r>
              <a:rPr lang="en-US" b="1" dirty="0" err="1">
                <a:latin typeface="+mj-lt"/>
              </a:rPr>
              <a:t>sumDistinct</a:t>
            </a:r>
            <a:endParaRPr lang="en-US" b="1" dirty="0">
              <a:latin typeface="+mj-lt"/>
            </a:endParaRPr>
          </a:p>
          <a:p>
            <a:r>
              <a:rPr lang="en-US" b="1" dirty="0">
                <a:latin typeface="+mj-lt"/>
              </a:rPr>
              <a:t>            </a:t>
            </a:r>
            <a:r>
              <a:rPr lang="en-US" sz="1500" dirty="0" err="1">
                <a:latin typeface="+mj-lt"/>
              </a:rPr>
              <a:t>ordItems.select</a:t>
            </a:r>
            <a:r>
              <a:rPr lang="en-US" sz="1500" dirty="0">
                <a:latin typeface="+mj-lt"/>
              </a:rPr>
              <a:t>(sum(</a:t>
            </a:r>
            <a:r>
              <a:rPr lang="en-US" sz="1500" dirty="0" err="1">
                <a:latin typeface="+mj-lt"/>
              </a:rPr>
              <a:t>ordItems.price</a:t>
            </a:r>
            <a:r>
              <a:rPr lang="en-US" sz="1500" dirty="0">
                <a:latin typeface="+mj-lt"/>
              </a:rPr>
              <a:t>), </a:t>
            </a:r>
            <a:r>
              <a:rPr lang="en-US" sz="1500" dirty="0" err="1">
                <a:latin typeface="+mj-lt"/>
              </a:rPr>
              <a:t>sumDistinct</a:t>
            </a:r>
            <a:r>
              <a:rPr lang="en-US" sz="1500" dirty="0">
                <a:latin typeface="+mj-lt"/>
              </a:rPr>
              <a:t>(</a:t>
            </a:r>
            <a:r>
              <a:rPr lang="en-US" sz="1500" dirty="0" err="1">
                <a:latin typeface="+mj-lt"/>
              </a:rPr>
              <a:t>ordItems.price</a:t>
            </a:r>
            <a:r>
              <a:rPr lang="en-US" sz="1500" dirty="0">
                <a:latin typeface="+mj-lt"/>
              </a:rPr>
              <a:t>)).show()</a:t>
            </a:r>
          </a:p>
          <a:p>
            <a:pPr marL="342900" indent="-342900">
              <a:buFont typeface="Arial" panose="020B0604020202020204" pitchFamily="34" charset="0"/>
              <a:buChar char="•"/>
            </a:pPr>
            <a:r>
              <a:rPr lang="en-US" b="1" dirty="0">
                <a:latin typeface="+mj-lt"/>
              </a:rPr>
              <a:t>count, </a:t>
            </a:r>
            <a:r>
              <a:rPr lang="en-US" b="1" dirty="0" err="1">
                <a:latin typeface="+mj-lt"/>
              </a:rPr>
              <a:t>countDistinct</a:t>
            </a:r>
            <a:endParaRPr lang="en-US" b="1" dirty="0">
              <a:latin typeface="+mj-lt"/>
            </a:endParaRPr>
          </a:p>
          <a:p>
            <a:r>
              <a:rPr lang="en-US" sz="1500" b="1" dirty="0">
                <a:latin typeface="+mj-lt"/>
              </a:rPr>
              <a:t>              </a:t>
            </a:r>
            <a:r>
              <a:rPr lang="en-US" sz="1500" dirty="0" err="1">
                <a:latin typeface="+mj-lt"/>
              </a:rPr>
              <a:t>ordItems.select</a:t>
            </a:r>
            <a:r>
              <a:rPr lang="en-US" sz="1500" dirty="0">
                <a:latin typeface="+mj-lt"/>
              </a:rPr>
              <a:t>(count(</a:t>
            </a:r>
            <a:r>
              <a:rPr lang="en-US" sz="1500" dirty="0" err="1">
                <a:latin typeface="+mj-lt"/>
              </a:rPr>
              <a:t>ordItems.order_item_product_id</a:t>
            </a:r>
            <a:r>
              <a:rPr lang="en-US" sz="1500" dirty="0">
                <a:latin typeface="+mj-lt"/>
              </a:rPr>
              <a:t>),</a:t>
            </a:r>
            <a:r>
              <a:rPr lang="en-US" sz="1500" dirty="0" err="1">
                <a:latin typeface="+mj-lt"/>
              </a:rPr>
              <a:t>countDistinct</a:t>
            </a:r>
            <a:r>
              <a:rPr lang="en-US" sz="1500" dirty="0">
                <a:latin typeface="+mj-lt"/>
              </a:rPr>
              <a:t>(</a:t>
            </a:r>
            <a:r>
              <a:rPr lang="en-US" sz="1500" dirty="0" err="1">
                <a:latin typeface="+mj-lt"/>
              </a:rPr>
              <a:t>ordItems.order_item_product_id</a:t>
            </a:r>
            <a:r>
              <a:rPr lang="en-US" sz="1500" dirty="0">
                <a:latin typeface="+mj-lt"/>
              </a:rPr>
              <a:t>).show()</a:t>
            </a:r>
          </a:p>
          <a:p>
            <a:pPr marL="342900" indent="-342900">
              <a:buFont typeface="Arial" panose="020B0604020202020204" pitchFamily="34" charset="0"/>
              <a:buChar char="•"/>
            </a:pPr>
            <a:r>
              <a:rPr lang="en-US" b="1" dirty="0" err="1">
                <a:latin typeface="+mj-lt"/>
              </a:rPr>
              <a:t>first,last</a:t>
            </a:r>
            <a:endParaRPr lang="en-US" b="1" dirty="0">
              <a:latin typeface="+mj-lt"/>
            </a:endParaRPr>
          </a:p>
          <a:p>
            <a:r>
              <a:rPr lang="en-US" sz="1500" dirty="0">
                <a:latin typeface="+mj-lt"/>
              </a:rPr>
              <a:t>              </a:t>
            </a:r>
            <a:r>
              <a:rPr lang="en-US" sz="1500" dirty="0" err="1">
                <a:latin typeface="+mj-lt"/>
              </a:rPr>
              <a:t>ordItems.sort</a:t>
            </a:r>
            <a:r>
              <a:rPr lang="en-US" sz="1500" dirty="0">
                <a:latin typeface="+mj-lt"/>
              </a:rPr>
              <a:t>(</a:t>
            </a:r>
            <a:r>
              <a:rPr lang="en-US" sz="1500" dirty="0" err="1">
                <a:latin typeface="+mj-lt"/>
              </a:rPr>
              <a:t>ordItems.price.asc</a:t>
            </a:r>
            <a:r>
              <a:rPr lang="en-US" sz="1500" dirty="0">
                <a:latin typeface="+mj-lt"/>
              </a:rPr>
              <a:t>()).select(first(</a:t>
            </a:r>
            <a:r>
              <a:rPr lang="en-US" sz="1500" dirty="0" err="1">
                <a:latin typeface="+mj-lt"/>
              </a:rPr>
              <a:t>ordItems.price</a:t>
            </a:r>
            <a:r>
              <a:rPr lang="en-US" sz="1500" dirty="0">
                <a:latin typeface="+mj-lt"/>
              </a:rPr>
              <a:t>)).show()</a:t>
            </a:r>
          </a:p>
          <a:p>
            <a:pPr marL="342900" indent="-342900">
              <a:buFont typeface="Arial" panose="020B0604020202020204" pitchFamily="34" charset="0"/>
              <a:buChar char="•"/>
            </a:pPr>
            <a:r>
              <a:rPr lang="en-US" b="1" dirty="0" err="1">
                <a:latin typeface="+mj-lt"/>
              </a:rPr>
              <a:t>collect_set</a:t>
            </a:r>
            <a:r>
              <a:rPr lang="en-US" b="1" dirty="0">
                <a:latin typeface="+mj-lt"/>
              </a:rPr>
              <a:t>, </a:t>
            </a:r>
            <a:r>
              <a:rPr lang="en-US" b="1" dirty="0" err="1">
                <a:latin typeface="+mj-lt"/>
              </a:rPr>
              <a:t>collect_list</a:t>
            </a:r>
            <a:endParaRPr lang="en-US" b="1" dirty="0">
              <a:latin typeface="+mj-lt"/>
            </a:endParaRPr>
          </a:p>
          <a:p>
            <a:r>
              <a:rPr lang="en-US" b="1" dirty="0">
                <a:latin typeface="+mj-lt"/>
              </a:rPr>
              <a:t>            </a:t>
            </a:r>
            <a:r>
              <a:rPr lang="en-US" sz="1500" dirty="0" err="1">
                <a:latin typeface="+mj-lt"/>
              </a:rPr>
              <a:t>df</a:t>
            </a:r>
            <a:r>
              <a:rPr lang="en-US" sz="1500" dirty="0">
                <a:latin typeface="+mj-lt"/>
              </a:rPr>
              <a:t> = </a:t>
            </a:r>
            <a:r>
              <a:rPr lang="en-US" sz="1500" dirty="0" err="1">
                <a:latin typeface="+mj-lt"/>
              </a:rPr>
              <a:t>spark.createDataFrame</a:t>
            </a:r>
            <a:r>
              <a:rPr lang="en-US" sz="1500" dirty="0">
                <a:latin typeface="+mj-lt"/>
              </a:rPr>
              <a:t>(((1,100),(2,150),(3,200),(4,50),(5,50)),schema='id </a:t>
            </a:r>
            <a:r>
              <a:rPr lang="en-US" sz="1500" dirty="0" err="1">
                <a:latin typeface="+mj-lt"/>
              </a:rPr>
              <a:t>int,salary</a:t>
            </a:r>
            <a:r>
              <a:rPr lang="en-US" sz="1500" dirty="0">
                <a:latin typeface="+mj-lt"/>
              </a:rPr>
              <a:t> </a:t>
            </a:r>
            <a:r>
              <a:rPr lang="en-US" sz="1500" dirty="0" err="1">
                <a:latin typeface="+mj-lt"/>
              </a:rPr>
              <a:t>int</a:t>
            </a:r>
            <a:r>
              <a:rPr lang="en-US" sz="1500" dirty="0">
                <a:latin typeface="+mj-lt"/>
              </a:rPr>
              <a:t>')</a:t>
            </a:r>
          </a:p>
          <a:p>
            <a:r>
              <a:rPr lang="en-US" sz="1500" dirty="0">
                <a:latin typeface="+mj-lt"/>
              </a:rPr>
              <a:t>              </a:t>
            </a:r>
            <a:r>
              <a:rPr lang="en-US" sz="1500" dirty="0" err="1">
                <a:latin typeface="+mj-lt"/>
              </a:rPr>
              <a:t>df.select</a:t>
            </a:r>
            <a:r>
              <a:rPr lang="en-US" sz="1500" dirty="0">
                <a:latin typeface="+mj-lt"/>
              </a:rPr>
              <a:t>(</a:t>
            </a:r>
            <a:r>
              <a:rPr lang="en-US" sz="1500" dirty="0" err="1">
                <a:latin typeface="+mj-lt"/>
              </a:rPr>
              <a:t>collect_list</a:t>
            </a:r>
            <a:r>
              <a:rPr lang="en-US" sz="1500" dirty="0">
                <a:latin typeface="+mj-lt"/>
              </a:rPr>
              <a:t>(</a:t>
            </a:r>
            <a:r>
              <a:rPr lang="en-US" sz="1500" dirty="0" err="1">
                <a:latin typeface="+mj-lt"/>
              </a:rPr>
              <a:t>df.salary</a:t>
            </a:r>
            <a:r>
              <a:rPr lang="en-US" sz="1500" dirty="0">
                <a:latin typeface="+mj-lt"/>
              </a:rPr>
              <a:t>)).show(truncate=False)</a:t>
            </a:r>
          </a:p>
          <a:p>
            <a:pPr marL="342900" indent="-342900">
              <a:buFont typeface="Arial" panose="020B0604020202020204" pitchFamily="34" charset="0"/>
              <a:buChar char="•"/>
            </a:pPr>
            <a:r>
              <a:rPr lang="en-US" b="1" i="1" dirty="0" err="1">
                <a:latin typeface="+mj-lt"/>
              </a:rPr>
              <a:t>skewness</a:t>
            </a:r>
            <a:endParaRPr lang="en-US" b="1" i="1" dirty="0">
              <a:latin typeface="+mj-lt"/>
            </a:endParaRPr>
          </a:p>
          <a:p>
            <a:pPr marL="342900" indent="-342900">
              <a:buFont typeface="Arial" panose="020B0604020202020204" pitchFamily="34" charset="0"/>
              <a:buChar char="•"/>
            </a:pPr>
            <a:r>
              <a:rPr lang="en-US" b="1" i="1" dirty="0">
                <a:latin typeface="+mj-lt"/>
              </a:rPr>
              <a:t>variance</a:t>
            </a:r>
          </a:p>
          <a:p>
            <a:pPr marL="342900" indent="-342900">
              <a:buFont typeface="Arial" panose="020B0604020202020204" pitchFamily="34" charset="0"/>
              <a:buChar char="•"/>
            </a:pPr>
            <a:r>
              <a:rPr lang="en-US" b="1" i="1" dirty="0" err="1">
                <a:latin typeface="+mj-lt"/>
              </a:rPr>
              <a:t>stddev</a:t>
            </a:r>
            <a:endParaRPr lang="en-US" b="1" i="1"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Aggregation APIs</a:t>
            </a:r>
          </a:p>
        </p:txBody>
      </p:sp>
    </p:spTree>
    <p:extLst>
      <p:ext uri="{BB962C8B-B14F-4D97-AF65-F5344CB8AC3E}">
        <p14:creationId xmlns:p14="http://schemas.microsoft.com/office/powerpoint/2010/main" val="46756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a:t>
            </a:r>
            <a:r>
              <a:rPr lang="en-US" sz="3100" dirty="0" err="1">
                <a:solidFill>
                  <a:schemeClr val="tx1"/>
                </a:solidFill>
              </a:rPr>
              <a:t>groupBy</a:t>
            </a:r>
            <a:endParaRPr lang="en-US" sz="3100" dirty="0">
              <a:solidFill>
                <a:schemeClr val="tx1"/>
              </a:solidFill>
            </a:endParaRPr>
          </a:p>
        </p:txBody>
      </p:sp>
    </p:spTree>
    <p:extLst>
      <p:ext uri="{BB962C8B-B14F-4D97-AF65-F5344CB8AC3E}">
        <p14:creationId xmlns:p14="http://schemas.microsoft.com/office/powerpoint/2010/main" val="310643989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a:t>GroupBy</a:t>
            </a:r>
            <a:r>
              <a:rPr lang="en-US" sz="4000" dirty="0"/>
              <a:t> API</a:t>
            </a:r>
          </a:p>
        </p:txBody>
      </p:sp>
      <p:sp>
        <p:nvSpPr>
          <p:cNvPr id="5" name="Rectangle 4"/>
          <p:cNvSpPr/>
          <p:nvPr/>
        </p:nvSpPr>
        <p:spPr>
          <a:xfrm>
            <a:off x="288323" y="489290"/>
            <a:ext cx="11623589" cy="6278642"/>
          </a:xfrm>
          <a:prstGeom prst="rect">
            <a:avLst/>
          </a:prstGeom>
        </p:spPr>
        <p:txBody>
          <a:bodyPr wrap="square">
            <a:spAutoFit/>
          </a:bodyPr>
          <a:lstStyle/>
          <a:p>
            <a:endParaRPr lang="en-US" sz="1500" dirty="0">
              <a:latin typeface="+mj-lt"/>
            </a:endParaRPr>
          </a:p>
          <a:p>
            <a:r>
              <a:rPr lang="en-US" sz="1500" dirty="0">
                <a:latin typeface="+mj-lt"/>
              </a:rPr>
              <a:t>When we apply </a:t>
            </a:r>
            <a:r>
              <a:rPr lang="en-US" sz="1500" dirty="0" err="1">
                <a:latin typeface="+mj-lt"/>
              </a:rPr>
              <a:t>groupBy</a:t>
            </a:r>
            <a:r>
              <a:rPr lang="en-US" sz="1500" dirty="0">
                <a:latin typeface="+mj-lt"/>
              </a:rPr>
              <a:t> on a DataFrame Column, it returns </a:t>
            </a:r>
            <a:r>
              <a:rPr lang="en-US" sz="1500" dirty="0" err="1">
                <a:latin typeface="+mj-lt"/>
              </a:rPr>
              <a:t>GroupedData</a:t>
            </a:r>
            <a:r>
              <a:rPr lang="en-US" sz="1500" dirty="0">
                <a:latin typeface="+mj-lt"/>
              </a:rPr>
              <a:t> object. It has below aggregate functions:</a:t>
            </a:r>
          </a:p>
          <a:p>
            <a:endParaRPr lang="en-US" sz="1500" dirty="0">
              <a:latin typeface="+mj-lt"/>
            </a:endParaRPr>
          </a:p>
          <a:p>
            <a:r>
              <a:rPr lang="en-US" sz="1500" i="1" dirty="0" err="1">
                <a:latin typeface="+mj-lt"/>
              </a:rPr>
              <a:t>avg</a:t>
            </a:r>
            <a:r>
              <a:rPr lang="en-US" sz="1500" i="1" dirty="0">
                <a:latin typeface="+mj-lt"/>
              </a:rPr>
              <a:t>(),mean()</a:t>
            </a:r>
          </a:p>
          <a:p>
            <a:r>
              <a:rPr lang="en-US" sz="1500" i="1" dirty="0">
                <a:latin typeface="+mj-lt"/>
              </a:rPr>
              <a:t>count()</a:t>
            </a:r>
          </a:p>
          <a:p>
            <a:r>
              <a:rPr lang="en-US" sz="1500" i="1" dirty="0">
                <a:latin typeface="+mj-lt"/>
              </a:rPr>
              <a:t>min()</a:t>
            </a:r>
          </a:p>
          <a:p>
            <a:r>
              <a:rPr lang="en-US" sz="1500" i="1" dirty="0">
                <a:latin typeface="+mj-lt"/>
              </a:rPr>
              <a:t>max()</a:t>
            </a:r>
          </a:p>
          <a:p>
            <a:r>
              <a:rPr lang="en-US" sz="1500" i="1" dirty="0">
                <a:latin typeface="+mj-lt"/>
              </a:rPr>
              <a:t>sum()</a:t>
            </a:r>
          </a:p>
          <a:p>
            <a:r>
              <a:rPr lang="en-US" sz="1500" i="1" dirty="0" err="1">
                <a:latin typeface="+mj-lt"/>
              </a:rPr>
              <a:t>agg</a:t>
            </a:r>
            <a:r>
              <a:rPr lang="en-US" sz="1500" i="1" dirty="0">
                <a:latin typeface="+mj-lt"/>
              </a:rPr>
              <a:t>() </a:t>
            </a:r>
            <a:r>
              <a:rPr lang="en-US" sz="1500" i="1" dirty="0">
                <a:latin typeface="+mj-lt"/>
                <a:sym typeface="Wingdings" panose="05000000000000000000" pitchFamily="2" charset="2"/>
              </a:rPr>
              <a:t>For multiple aggregations at once</a:t>
            </a:r>
            <a:endParaRPr lang="en-US" sz="1500" i="1" dirty="0">
              <a:latin typeface="+mj-lt"/>
            </a:endParaRPr>
          </a:p>
          <a:p>
            <a:r>
              <a:rPr lang="en-US" sz="1500" i="1" dirty="0">
                <a:latin typeface="+mj-lt"/>
              </a:rPr>
              <a:t>pivot()</a:t>
            </a:r>
          </a:p>
          <a:p>
            <a:r>
              <a:rPr lang="en-US" sz="1500" i="1" dirty="0">
                <a:latin typeface="+mj-lt"/>
              </a:rPr>
              <a:t>apply()</a:t>
            </a:r>
          </a:p>
          <a:p>
            <a:endParaRPr lang="en-US" sz="1500" dirty="0">
              <a:latin typeface="+mj-lt"/>
            </a:endParaRPr>
          </a:p>
          <a:p>
            <a:r>
              <a:rPr lang="en-US" sz="1300" dirty="0">
                <a:latin typeface="+mj-lt"/>
              </a:rPr>
              <a:t>data = (("James","Sales","NY",9000,34),</a:t>
            </a:r>
          </a:p>
          <a:p>
            <a:r>
              <a:rPr lang="en-US" sz="1300" dirty="0">
                <a:latin typeface="+mj-lt"/>
              </a:rPr>
              <a:t>    ("Alicia","Sales","NY",8600,56),</a:t>
            </a:r>
          </a:p>
          <a:p>
            <a:r>
              <a:rPr lang="en-US" sz="1300" dirty="0">
                <a:latin typeface="+mj-lt"/>
              </a:rPr>
              <a:t>    ("Robert","Sales","CA",8100,30),</a:t>
            </a:r>
          </a:p>
          <a:p>
            <a:r>
              <a:rPr lang="en-US" sz="1300" dirty="0">
                <a:latin typeface="+mj-lt"/>
              </a:rPr>
              <a:t>    ("Lisa","Finance","CA",9000,24),</a:t>
            </a:r>
          </a:p>
          <a:p>
            <a:r>
              <a:rPr lang="en-US" sz="1300" dirty="0">
                <a:latin typeface="+mj-lt"/>
              </a:rPr>
              <a:t>    ("Deja","Finance","CA",9900,40),</a:t>
            </a:r>
          </a:p>
          <a:p>
            <a:r>
              <a:rPr lang="en-US" sz="1300" dirty="0">
                <a:latin typeface="+mj-lt"/>
              </a:rPr>
              <a:t>    ("Sugie","Finance","NY",8300,36),</a:t>
            </a:r>
          </a:p>
          <a:p>
            <a:r>
              <a:rPr lang="en-US" sz="1300" dirty="0">
                <a:latin typeface="+mj-lt"/>
              </a:rPr>
              <a:t>    ("Ram","Finance","NY",7900,53),</a:t>
            </a:r>
          </a:p>
          <a:p>
            <a:r>
              <a:rPr lang="en-US" sz="1300" dirty="0">
                <a:latin typeface="+mj-lt"/>
              </a:rPr>
              <a:t>    ("Kyle","Marketing","CA",8000,25),</a:t>
            </a:r>
          </a:p>
          <a:p>
            <a:r>
              <a:rPr lang="en-US" sz="1300" dirty="0">
                <a:latin typeface="+mj-lt"/>
              </a:rPr>
              <a:t>    ("Reid","Marketing","NY",9100,50)</a:t>
            </a:r>
          </a:p>
          <a:p>
            <a:r>
              <a:rPr lang="en-US" sz="1300" dirty="0">
                <a:latin typeface="+mj-lt"/>
              </a:rPr>
              <a:t>  )</a:t>
            </a:r>
          </a:p>
          <a:p>
            <a:r>
              <a:rPr lang="en-US" sz="1300" dirty="0">
                <a:latin typeface="+mj-lt"/>
              </a:rPr>
              <a:t>schema=("</a:t>
            </a:r>
            <a:r>
              <a:rPr lang="en-US" sz="1300" dirty="0" err="1">
                <a:latin typeface="+mj-lt"/>
              </a:rPr>
              <a:t>empname</a:t>
            </a:r>
            <a:r>
              <a:rPr lang="en-US" sz="1300" dirty="0">
                <a:latin typeface="+mj-lt"/>
              </a:rPr>
              <a:t>","</a:t>
            </a:r>
            <a:r>
              <a:rPr lang="en-US" sz="1300" dirty="0" err="1">
                <a:latin typeface="+mj-lt"/>
              </a:rPr>
              <a:t>dept</a:t>
            </a:r>
            <a:r>
              <a:rPr lang="en-US" sz="1300" dirty="0">
                <a:latin typeface="+mj-lt"/>
              </a:rPr>
              <a:t>","</a:t>
            </a:r>
            <a:r>
              <a:rPr lang="en-US" sz="1300" dirty="0" err="1">
                <a:latin typeface="+mj-lt"/>
              </a:rPr>
              <a:t>state","salary","age</a:t>
            </a:r>
            <a:r>
              <a:rPr lang="en-US" sz="1300" dirty="0">
                <a:latin typeface="+mj-lt"/>
              </a:rPr>
              <a:t>")</a:t>
            </a:r>
          </a:p>
          <a:p>
            <a:r>
              <a:rPr lang="en-US" sz="1300" dirty="0" err="1">
                <a:latin typeface="+mj-lt"/>
              </a:rPr>
              <a:t>df</a:t>
            </a:r>
            <a:r>
              <a:rPr lang="en-US" sz="1300" dirty="0">
                <a:latin typeface="+mj-lt"/>
              </a:rPr>
              <a:t> = </a:t>
            </a:r>
            <a:r>
              <a:rPr lang="en-US" sz="1300" dirty="0" err="1">
                <a:latin typeface="+mj-lt"/>
              </a:rPr>
              <a:t>spark.createDataFrame</a:t>
            </a:r>
            <a:r>
              <a:rPr lang="en-US" sz="1300" dirty="0">
                <a:latin typeface="+mj-lt"/>
              </a:rPr>
              <a:t>(data=</a:t>
            </a:r>
            <a:r>
              <a:rPr lang="en-US" sz="1300" dirty="0" err="1">
                <a:latin typeface="+mj-lt"/>
              </a:rPr>
              <a:t>data,schema</a:t>
            </a:r>
            <a:r>
              <a:rPr lang="en-US" sz="1300" dirty="0">
                <a:latin typeface="+mj-lt"/>
              </a:rPr>
              <a:t>=schema)</a:t>
            </a:r>
          </a:p>
          <a:p>
            <a:endParaRPr lang="en-US" dirty="0">
              <a:latin typeface="+mj-lt"/>
            </a:endParaRPr>
          </a:p>
          <a:p>
            <a:r>
              <a:rPr lang="en-US" sz="1500" dirty="0" err="1">
                <a:latin typeface="+mj-lt"/>
              </a:rPr>
              <a:t>df.groupBy</a:t>
            </a:r>
            <a:r>
              <a:rPr lang="en-US" sz="1500" dirty="0">
                <a:latin typeface="+mj-lt"/>
              </a:rPr>
              <a:t>(</a:t>
            </a:r>
            <a:r>
              <a:rPr lang="en-US" sz="1500" dirty="0" err="1">
                <a:latin typeface="+mj-lt"/>
              </a:rPr>
              <a:t>df.dept</a:t>
            </a:r>
            <a:r>
              <a:rPr lang="en-US" sz="1500" dirty="0">
                <a:latin typeface="+mj-lt"/>
              </a:rPr>
              <a:t>)</a:t>
            </a:r>
          </a:p>
          <a:p>
            <a:r>
              <a:rPr lang="en-US" sz="1500" i="1" dirty="0">
                <a:latin typeface="+mj-lt"/>
              </a:rPr>
              <a:t>&lt;</a:t>
            </a:r>
            <a:r>
              <a:rPr lang="en-US" sz="1500" i="1" dirty="0" err="1">
                <a:latin typeface="+mj-lt"/>
              </a:rPr>
              <a:t>pyspark.sql.group.GroupedData</a:t>
            </a:r>
            <a:r>
              <a:rPr lang="en-US" sz="1500" i="1" dirty="0">
                <a:latin typeface="+mj-lt"/>
              </a:rPr>
              <a:t> object at 0x7f68eaead690&gt;</a:t>
            </a:r>
          </a:p>
          <a:p>
            <a:endParaRPr lang="en-US" i="1" dirty="0"/>
          </a:p>
        </p:txBody>
      </p:sp>
    </p:spTree>
    <p:extLst>
      <p:ext uri="{BB962C8B-B14F-4D97-AF65-F5344CB8AC3E}">
        <p14:creationId xmlns:p14="http://schemas.microsoft.com/office/powerpoint/2010/main" val="318844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25" end="2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a:t>GroupBy</a:t>
            </a:r>
            <a:r>
              <a:rPr lang="en-US" sz="4000" dirty="0"/>
              <a:t> API</a:t>
            </a:r>
          </a:p>
        </p:txBody>
      </p:sp>
      <p:sp>
        <p:nvSpPr>
          <p:cNvPr id="5" name="Rectangle 4"/>
          <p:cNvSpPr/>
          <p:nvPr/>
        </p:nvSpPr>
        <p:spPr>
          <a:xfrm>
            <a:off x="238897" y="1082414"/>
            <a:ext cx="11623589" cy="4016484"/>
          </a:xfrm>
          <a:prstGeom prst="rect">
            <a:avLst/>
          </a:prstGeom>
        </p:spPr>
        <p:txBody>
          <a:bodyPr wrap="square">
            <a:spAutoFit/>
          </a:bodyPr>
          <a:lstStyle/>
          <a:p>
            <a:r>
              <a:rPr lang="en-US" sz="1500" b="1" dirty="0"/>
              <a:t>Using </a:t>
            </a:r>
            <a:r>
              <a:rPr lang="en-US" sz="1500" b="1" dirty="0" err="1"/>
              <a:t>avg</a:t>
            </a:r>
            <a:r>
              <a:rPr lang="en-US" sz="1500" b="1" dirty="0"/>
              <a:t>(),sum(),min(),max(),count(),</a:t>
            </a:r>
            <a:r>
              <a:rPr lang="en-US" sz="1500" b="1" dirty="0" err="1"/>
              <a:t>agg</a:t>
            </a:r>
            <a:r>
              <a:rPr lang="en-US" sz="1500" b="1" dirty="0"/>
              <a:t>()</a:t>
            </a:r>
          </a:p>
          <a:p>
            <a:endParaRPr lang="en-US" sz="1500" b="1" dirty="0"/>
          </a:p>
          <a:p>
            <a:r>
              <a:rPr lang="en-US" sz="1500" dirty="0"/>
              <a:t>Ex-1 (Using 1 column)</a:t>
            </a:r>
          </a:p>
          <a:p>
            <a:r>
              <a:rPr lang="en-US" sz="1500" i="1" dirty="0" err="1"/>
              <a:t>df.groupBy</a:t>
            </a:r>
            <a:r>
              <a:rPr lang="en-US" sz="1500" i="1" dirty="0"/>
              <a:t>(</a:t>
            </a:r>
            <a:r>
              <a:rPr lang="en-US" sz="1500" i="1" dirty="0" err="1"/>
              <a:t>df.dept</a:t>
            </a:r>
            <a:r>
              <a:rPr lang="en-US" sz="1500" i="1" dirty="0"/>
              <a:t>).</a:t>
            </a:r>
            <a:r>
              <a:rPr lang="en-US" sz="1500" i="1" dirty="0" err="1"/>
              <a:t>avg</a:t>
            </a:r>
            <a:r>
              <a:rPr lang="en-US" sz="1500" i="1" dirty="0"/>
              <a:t>("salary").show()</a:t>
            </a:r>
          </a:p>
          <a:p>
            <a:endParaRPr lang="en-US" sz="1500" i="1" dirty="0"/>
          </a:p>
          <a:p>
            <a:r>
              <a:rPr lang="en-US" sz="1500" dirty="0"/>
              <a:t>Ex-2 (Multiple Columns)</a:t>
            </a:r>
          </a:p>
          <a:p>
            <a:r>
              <a:rPr lang="en-US" sz="1500" i="1" dirty="0" err="1"/>
              <a:t>df.groupBy</a:t>
            </a:r>
            <a:r>
              <a:rPr lang="en-US" sz="1500" i="1" dirty="0"/>
              <a:t>(</a:t>
            </a:r>
            <a:r>
              <a:rPr lang="en-US" sz="1500" i="1" dirty="0" err="1"/>
              <a:t>df.dept,df.state</a:t>
            </a:r>
            <a:r>
              <a:rPr lang="en-US" sz="1500" i="1" dirty="0"/>
              <a:t>).min("</a:t>
            </a:r>
            <a:r>
              <a:rPr lang="en-US" sz="1500" i="1" dirty="0" err="1"/>
              <a:t>salary","age</a:t>
            </a:r>
            <a:r>
              <a:rPr lang="en-US" sz="1500" i="1" dirty="0"/>
              <a:t>").show()</a:t>
            </a:r>
          </a:p>
          <a:p>
            <a:endParaRPr lang="en-US" sz="1500" i="1" dirty="0"/>
          </a:p>
          <a:p>
            <a:r>
              <a:rPr lang="en-US" sz="1500" dirty="0"/>
              <a:t>Ex-3 (Using </a:t>
            </a:r>
            <a:r>
              <a:rPr lang="en-US" sz="1500" dirty="0" err="1"/>
              <a:t>Agg</a:t>
            </a:r>
            <a:r>
              <a:rPr lang="en-US" sz="1500" dirty="0"/>
              <a:t>() many aggregations)</a:t>
            </a:r>
          </a:p>
          <a:p>
            <a:r>
              <a:rPr lang="en-US" sz="1500" i="1" dirty="0" err="1"/>
              <a:t>df.groupBy</a:t>
            </a:r>
            <a:r>
              <a:rPr lang="en-US" sz="1500" i="1" dirty="0"/>
              <a:t>(</a:t>
            </a:r>
            <a:r>
              <a:rPr lang="en-US" sz="1500" i="1" dirty="0" err="1"/>
              <a:t>df.dept</a:t>
            </a:r>
            <a:r>
              <a:rPr lang="en-US" sz="1500" i="1" dirty="0"/>
              <a:t>).</a:t>
            </a:r>
            <a:r>
              <a:rPr lang="en-US" sz="1500" i="1" dirty="0" err="1"/>
              <a:t>agg</a:t>
            </a:r>
            <a:r>
              <a:rPr lang="en-US" sz="1500" i="1" dirty="0"/>
              <a:t>(min("salary").alias('</a:t>
            </a:r>
            <a:r>
              <a:rPr lang="en-US" sz="1500" i="1" dirty="0" err="1"/>
              <a:t>min_salary</a:t>
            </a:r>
            <a:r>
              <a:rPr lang="en-US" sz="1500" i="1" dirty="0"/>
              <a:t>'),</a:t>
            </a:r>
          </a:p>
          <a:p>
            <a:r>
              <a:rPr lang="en-US" sz="1500" i="1" dirty="0"/>
              <a:t>                                            max("salary").alias('</a:t>
            </a:r>
            <a:r>
              <a:rPr lang="en-US" sz="1500" i="1" dirty="0" err="1"/>
              <a:t>max_salary</a:t>
            </a:r>
            <a:r>
              <a:rPr lang="en-US" sz="1500" i="1" dirty="0"/>
              <a:t>'),</a:t>
            </a:r>
          </a:p>
          <a:p>
            <a:r>
              <a:rPr lang="en-US" sz="1500" i="1" dirty="0"/>
              <a:t>                                            </a:t>
            </a:r>
            <a:r>
              <a:rPr lang="en-US" sz="1500" i="1" dirty="0" err="1"/>
              <a:t>avg</a:t>
            </a:r>
            <a:r>
              <a:rPr lang="en-US" sz="1500" i="1" dirty="0"/>
              <a:t>("salary").alias('</a:t>
            </a:r>
            <a:r>
              <a:rPr lang="en-US" sz="1500" i="1" dirty="0" err="1"/>
              <a:t>avg_salary</a:t>
            </a:r>
            <a:r>
              <a:rPr lang="en-US" sz="1500" i="1" dirty="0"/>
              <a:t>')</a:t>
            </a:r>
          </a:p>
          <a:p>
            <a:r>
              <a:rPr lang="en-US" sz="1500" i="1" dirty="0"/>
              <a:t>                                    ).show()</a:t>
            </a:r>
          </a:p>
          <a:p>
            <a:endParaRPr lang="en-US" sz="1500" i="1" dirty="0"/>
          </a:p>
          <a:p>
            <a:r>
              <a:rPr lang="en-US" sz="1500" dirty="0"/>
              <a:t>Ex-4 (Using filter or where)</a:t>
            </a:r>
          </a:p>
          <a:p>
            <a:r>
              <a:rPr lang="en-US" sz="1500" i="1" dirty="0" err="1"/>
              <a:t>df.where</a:t>
            </a:r>
            <a:r>
              <a:rPr lang="en-US" sz="1500" i="1" dirty="0"/>
              <a:t>(</a:t>
            </a:r>
            <a:r>
              <a:rPr lang="en-US" sz="1500" i="1" dirty="0" err="1"/>
              <a:t>df.state</a:t>
            </a:r>
            <a:r>
              <a:rPr lang="en-US" sz="1500" i="1" dirty="0"/>
              <a:t> == 'NY').</a:t>
            </a:r>
            <a:r>
              <a:rPr lang="en-US" sz="1500" i="1" dirty="0" err="1"/>
              <a:t>groupBy</a:t>
            </a:r>
            <a:r>
              <a:rPr lang="en-US" sz="1500" i="1" dirty="0"/>
              <a:t>(</a:t>
            </a:r>
            <a:r>
              <a:rPr lang="en-US" sz="1500" i="1" dirty="0" err="1"/>
              <a:t>df.dept</a:t>
            </a:r>
            <a:r>
              <a:rPr lang="en-US" sz="1500" i="1" dirty="0"/>
              <a:t>).</a:t>
            </a:r>
            <a:r>
              <a:rPr lang="en-US" sz="1500" i="1" dirty="0" err="1"/>
              <a:t>agg</a:t>
            </a:r>
            <a:r>
              <a:rPr lang="en-US" sz="1500" i="1" dirty="0"/>
              <a:t>(min("salary").alias('</a:t>
            </a:r>
            <a:r>
              <a:rPr lang="en-US" sz="1500" i="1" dirty="0" err="1"/>
              <a:t>min_salary</a:t>
            </a:r>
            <a:r>
              <a:rPr lang="en-US" sz="1500" i="1" dirty="0"/>
              <a:t>')).where(col("</a:t>
            </a:r>
            <a:r>
              <a:rPr lang="en-US" sz="1500" i="1" dirty="0" err="1"/>
              <a:t>min_salary</a:t>
            </a:r>
            <a:r>
              <a:rPr lang="en-US" sz="1500" i="1" dirty="0"/>
              <a:t>") &gt; 8000).show()</a:t>
            </a:r>
          </a:p>
          <a:p>
            <a:endParaRPr lang="en-US" sz="1500" i="1" dirty="0"/>
          </a:p>
        </p:txBody>
      </p:sp>
    </p:spTree>
    <p:extLst>
      <p:ext uri="{BB962C8B-B14F-4D97-AF65-F5344CB8AC3E}">
        <p14:creationId xmlns:p14="http://schemas.microsoft.com/office/powerpoint/2010/main" val="329237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a:t>GroupBy</a:t>
            </a:r>
            <a:r>
              <a:rPr lang="en-US" sz="4000" dirty="0"/>
              <a:t> API</a:t>
            </a:r>
          </a:p>
        </p:txBody>
      </p:sp>
      <p:sp>
        <p:nvSpPr>
          <p:cNvPr id="5" name="Rectangle 4"/>
          <p:cNvSpPr/>
          <p:nvPr/>
        </p:nvSpPr>
        <p:spPr>
          <a:xfrm>
            <a:off x="296561" y="789242"/>
            <a:ext cx="11623589" cy="1708160"/>
          </a:xfrm>
          <a:prstGeom prst="rect">
            <a:avLst/>
          </a:prstGeom>
        </p:spPr>
        <p:txBody>
          <a:bodyPr wrap="square">
            <a:spAutoFit/>
          </a:bodyPr>
          <a:lstStyle/>
          <a:p>
            <a:r>
              <a:rPr lang="en-US" sz="1500" b="1" dirty="0"/>
              <a:t>Using pivot():</a:t>
            </a:r>
          </a:p>
          <a:p>
            <a:r>
              <a:rPr lang="en-US" sz="1500" dirty="0"/>
              <a:t>Transpose rows into columns.</a:t>
            </a:r>
          </a:p>
          <a:p>
            <a:r>
              <a:rPr lang="en-US" sz="1500" dirty="0"/>
              <a:t>Ex-</a:t>
            </a:r>
          </a:p>
          <a:p>
            <a:r>
              <a:rPr lang="en-US" sz="1500" i="1" dirty="0" err="1"/>
              <a:t>df_t</a:t>
            </a:r>
            <a:r>
              <a:rPr lang="en-US" sz="1500" i="1" dirty="0"/>
              <a:t> = </a:t>
            </a:r>
            <a:r>
              <a:rPr lang="en-US" sz="1500" i="1" dirty="0" err="1"/>
              <a:t>df.groupBy</a:t>
            </a:r>
            <a:r>
              <a:rPr lang="en-US" sz="1500" i="1" dirty="0"/>
              <a:t>(</a:t>
            </a:r>
            <a:r>
              <a:rPr lang="en-US" sz="1500" i="1" dirty="0" err="1"/>
              <a:t>df.dept</a:t>
            </a:r>
            <a:r>
              <a:rPr lang="en-US" sz="1500" i="1" dirty="0"/>
              <a:t>).pivot("state").sum("salary")</a:t>
            </a:r>
          </a:p>
          <a:p>
            <a:endParaRPr lang="en-US" sz="1500" i="1" dirty="0"/>
          </a:p>
          <a:p>
            <a:endParaRPr lang="en-US" sz="1500" i="1" dirty="0"/>
          </a:p>
          <a:p>
            <a:endParaRPr lang="en-US" sz="1500" i="1" dirty="0"/>
          </a:p>
        </p:txBody>
      </p:sp>
      <p:pic>
        <p:nvPicPr>
          <p:cNvPr id="3" name="Picture 2"/>
          <p:cNvPicPr>
            <a:picLocks noChangeAspect="1"/>
          </p:cNvPicPr>
          <p:nvPr/>
        </p:nvPicPr>
        <p:blipFill>
          <a:blip r:embed="rId2"/>
          <a:stretch>
            <a:fillRect/>
          </a:stretch>
        </p:blipFill>
        <p:spPr>
          <a:xfrm>
            <a:off x="5468122" y="2664508"/>
            <a:ext cx="2952750" cy="1504950"/>
          </a:xfrm>
          <a:prstGeom prst="rect">
            <a:avLst/>
          </a:prstGeom>
        </p:spPr>
      </p:pic>
      <p:sp>
        <p:nvSpPr>
          <p:cNvPr id="8" name="Left-Right Arrow 7"/>
          <p:cNvSpPr/>
          <p:nvPr/>
        </p:nvSpPr>
        <p:spPr>
          <a:xfrm>
            <a:off x="4407243" y="3259598"/>
            <a:ext cx="724930" cy="3164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648343" y="2373995"/>
            <a:ext cx="3590925" cy="2085975"/>
          </a:xfrm>
          <a:prstGeom prst="rect">
            <a:avLst/>
          </a:prstGeom>
        </p:spPr>
      </p:pic>
    </p:spTree>
    <p:extLst>
      <p:ext uri="{BB962C8B-B14F-4D97-AF65-F5344CB8AC3E}">
        <p14:creationId xmlns:p14="http://schemas.microsoft.com/office/powerpoint/2010/main" val="260302048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a:t>GroupBy</a:t>
            </a:r>
            <a:r>
              <a:rPr lang="en-US" sz="4000" dirty="0"/>
              <a:t> API</a:t>
            </a:r>
          </a:p>
        </p:txBody>
      </p:sp>
      <p:sp>
        <p:nvSpPr>
          <p:cNvPr id="5" name="Rectangle 4"/>
          <p:cNvSpPr/>
          <p:nvPr/>
        </p:nvSpPr>
        <p:spPr>
          <a:xfrm>
            <a:off x="214183" y="726897"/>
            <a:ext cx="11623589" cy="2862322"/>
          </a:xfrm>
          <a:prstGeom prst="rect">
            <a:avLst/>
          </a:prstGeom>
        </p:spPr>
        <p:txBody>
          <a:bodyPr wrap="square">
            <a:spAutoFit/>
          </a:bodyPr>
          <a:lstStyle/>
          <a:p>
            <a:r>
              <a:rPr lang="en-US" sz="1500" b="1" dirty="0"/>
              <a:t>Using </a:t>
            </a:r>
            <a:r>
              <a:rPr lang="en-US" sz="1500" b="1" dirty="0" err="1"/>
              <a:t>unpivot</a:t>
            </a:r>
            <a:r>
              <a:rPr lang="en-US" sz="1500" b="1" dirty="0"/>
              <a:t>:</a:t>
            </a:r>
          </a:p>
          <a:p>
            <a:r>
              <a:rPr lang="en-US" sz="1500" dirty="0"/>
              <a:t>Ex-</a:t>
            </a:r>
          </a:p>
          <a:p>
            <a:r>
              <a:rPr lang="en-US" sz="1500" dirty="0"/>
              <a:t>There is no such function as </a:t>
            </a:r>
            <a:r>
              <a:rPr lang="en-US" sz="1500" dirty="0" err="1"/>
              <a:t>unpivot</a:t>
            </a:r>
            <a:r>
              <a:rPr lang="en-US" sz="1500" dirty="0"/>
              <a:t>. We can do it using stack() function in a </a:t>
            </a:r>
            <a:r>
              <a:rPr lang="en-US" sz="1500" dirty="0" err="1"/>
              <a:t>selectExpr</a:t>
            </a:r>
            <a:r>
              <a:rPr lang="en-US" sz="1500" dirty="0"/>
              <a:t>.</a:t>
            </a:r>
          </a:p>
          <a:p>
            <a:r>
              <a:rPr lang="en-US" sz="1500" dirty="0"/>
              <a:t>stack(n, expr1, ..., </a:t>
            </a:r>
            <a:r>
              <a:rPr lang="en-US" sz="1500" dirty="0" err="1"/>
              <a:t>exprk</a:t>
            </a:r>
            <a:r>
              <a:rPr lang="en-US" sz="1500" dirty="0"/>
              <a:t>) - Separates expr1, ..., </a:t>
            </a:r>
            <a:r>
              <a:rPr lang="en-US" sz="1500" dirty="0" err="1"/>
              <a:t>exprk</a:t>
            </a:r>
            <a:r>
              <a:rPr lang="en-US" sz="1500" dirty="0"/>
              <a:t> into n rows. Uses column names col0, col1, etc. by default unless specified otherwise.</a:t>
            </a:r>
          </a:p>
          <a:p>
            <a:endParaRPr lang="en-US" sz="1500" dirty="0"/>
          </a:p>
          <a:p>
            <a:r>
              <a:rPr lang="en-US" sz="1500" dirty="0" err="1"/>
              <a:t>spark.sql</a:t>
            </a:r>
            <a:r>
              <a:rPr lang="en-US" sz="1500" dirty="0"/>
              <a:t>(""" select stack(3,1,2,3,4,5,6) """).show()</a:t>
            </a:r>
          </a:p>
          <a:p>
            <a:r>
              <a:rPr lang="en-US" sz="1500" dirty="0" err="1"/>
              <a:t>spark.sql</a:t>
            </a:r>
            <a:r>
              <a:rPr lang="en-US" sz="1500" dirty="0"/>
              <a:t>(""" select </a:t>
            </a:r>
            <a:r>
              <a:rPr lang="en-US" sz="1500" dirty="0" err="1"/>
              <a:t>dept</a:t>
            </a:r>
            <a:r>
              <a:rPr lang="en-US" sz="1500" dirty="0"/>
              <a:t>, stack(2,'CA',CA,'NY',NY) as (</a:t>
            </a:r>
            <a:r>
              <a:rPr lang="en-US" sz="1500" dirty="0" err="1"/>
              <a:t>state,salary</a:t>
            </a:r>
            <a:r>
              <a:rPr lang="en-US" sz="1500" dirty="0"/>
              <a:t>) from d """).show()</a:t>
            </a:r>
          </a:p>
          <a:p>
            <a:r>
              <a:rPr lang="en-US" sz="1500" dirty="0" err="1"/>
              <a:t>df_t.selectExpr</a:t>
            </a:r>
            <a:r>
              <a:rPr lang="en-US" sz="1500" dirty="0"/>
              <a:t>("</a:t>
            </a:r>
            <a:r>
              <a:rPr lang="en-US" sz="1500" dirty="0" err="1"/>
              <a:t>dept</a:t>
            </a:r>
            <a:r>
              <a:rPr lang="en-US" sz="1500" dirty="0"/>
              <a:t>","stack(2,'CA',CA,'NY',NY) as (</a:t>
            </a:r>
            <a:r>
              <a:rPr lang="en-US" sz="1500" dirty="0" err="1"/>
              <a:t>state,salary</a:t>
            </a:r>
            <a:r>
              <a:rPr lang="en-US" sz="1500" dirty="0"/>
              <a:t>)").show()</a:t>
            </a:r>
          </a:p>
          <a:p>
            <a:endParaRPr lang="en-US" sz="1500" dirty="0"/>
          </a:p>
          <a:p>
            <a:endParaRPr lang="en-US" sz="1500" i="1" dirty="0"/>
          </a:p>
          <a:p>
            <a:endParaRPr lang="en-US" sz="1500" i="1" dirty="0"/>
          </a:p>
          <a:p>
            <a:endParaRPr lang="en-US" sz="1500" i="1" dirty="0"/>
          </a:p>
        </p:txBody>
      </p:sp>
      <p:pic>
        <p:nvPicPr>
          <p:cNvPr id="3" name="Picture 2"/>
          <p:cNvPicPr>
            <a:picLocks noChangeAspect="1"/>
          </p:cNvPicPr>
          <p:nvPr/>
        </p:nvPicPr>
        <p:blipFill>
          <a:blip r:embed="rId2"/>
          <a:stretch>
            <a:fillRect/>
          </a:stretch>
        </p:blipFill>
        <p:spPr>
          <a:xfrm>
            <a:off x="1222031" y="3693980"/>
            <a:ext cx="2952750" cy="1504950"/>
          </a:xfrm>
          <a:prstGeom prst="rect">
            <a:avLst/>
          </a:prstGeom>
        </p:spPr>
      </p:pic>
      <p:sp>
        <p:nvSpPr>
          <p:cNvPr id="8" name="Left-Right Arrow 7"/>
          <p:cNvSpPr/>
          <p:nvPr/>
        </p:nvSpPr>
        <p:spPr>
          <a:xfrm>
            <a:off x="4682953" y="4120529"/>
            <a:ext cx="724930" cy="3164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5916055" y="3384855"/>
            <a:ext cx="3028950" cy="2143125"/>
          </a:xfrm>
          <a:prstGeom prst="rect">
            <a:avLst/>
          </a:prstGeom>
        </p:spPr>
      </p:pic>
    </p:spTree>
    <p:extLst>
      <p:ext uri="{BB962C8B-B14F-4D97-AF65-F5344CB8AC3E}">
        <p14:creationId xmlns:p14="http://schemas.microsoft.com/office/powerpoint/2010/main" val="211362154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a:t>GroupBy</a:t>
            </a:r>
            <a:r>
              <a:rPr lang="en-US" sz="4000" dirty="0"/>
              <a:t> API</a:t>
            </a:r>
          </a:p>
        </p:txBody>
      </p:sp>
      <p:sp>
        <p:nvSpPr>
          <p:cNvPr id="5" name="Rectangle 4"/>
          <p:cNvSpPr/>
          <p:nvPr/>
        </p:nvSpPr>
        <p:spPr>
          <a:xfrm>
            <a:off x="280086" y="769376"/>
            <a:ext cx="11623589" cy="4939814"/>
          </a:xfrm>
          <a:prstGeom prst="rect">
            <a:avLst/>
          </a:prstGeom>
        </p:spPr>
        <p:txBody>
          <a:bodyPr wrap="square">
            <a:spAutoFit/>
          </a:bodyPr>
          <a:lstStyle/>
          <a:p>
            <a:r>
              <a:rPr lang="en-US" sz="1500" b="1" dirty="0"/>
              <a:t>/* Not </a:t>
            </a:r>
            <a:r>
              <a:rPr lang="en-US" sz="1500" b="1" dirty="0" err="1"/>
              <a:t>Recorderd</a:t>
            </a:r>
            <a:r>
              <a:rPr lang="en-US" sz="1500" b="1" dirty="0"/>
              <a:t> */</a:t>
            </a:r>
          </a:p>
          <a:p>
            <a:r>
              <a:rPr lang="en-US" sz="1500" b="1" dirty="0"/>
              <a:t>Using apply(</a:t>
            </a:r>
            <a:r>
              <a:rPr lang="en-US" sz="1500" b="1" dirty="0" err="1"/>
              <a:t>pandas_udf</a:t>
            </a:r>
            <a:r>
              <a:rPr lang="en-US" sz="1500" b="1" dirty="0"/>
              <a:t>):</a:t>
            </a:r>
          </a:p>
          <a:p>
            <a:pPr marL="742950" lvl="1" indent="-285750">
              <a:buFont typeface="Arial" panose="020B0604020202020204" pitchFamily="34" charset="0"/>
              <a:buChar char="•"/>
            </a:pPr>
            <a:r>
              <a:rPr lang="en-US" sz="1500" dirty="0"/>
              <a:t>Takes a pandas </a:t>
            </a:r>
            <a:r>
              <a:rPr lang="en-US" sz="1500" dirty="0" err="1"/>
              <a:t>udf</a:t>
            </a:r>
            <a:r>
              <a:rPr lang="en-US" sz="1500" dirty="0"/>
              <a:t> and apply it to the current </a:t>
            </a:r>
            <a:r>
              <a:rPr lang="en-US" sz="1500" dirty="0" err="1"/>
              <a:t>dataframe</a:t>
            </a:r>
            <a:r>
              <a:rPr lang="en-US" sz="1500" dirty="0"/>
              <a:t> and returns a </a:t>
            </a:r>
            <a:r>
              <a:rPr lang="en-US" sz="1500" dirty="0" err="1"/>
              <a:t>dataframe</a:t>
            </a:r>
            <a:r>
              <a:rPr lang="en-US" sz="1500" dirty="0"/>
              <a:t>.</a:t>
            </a:r>
          </a:p>
          <a:p>
            <a:pPr marL="742950" lvl="1" indent="-285750">
              <a:buFont typeface="Arial" panose="020B0604020202020204" pitchFamily="34" charset="0"/>
              <a:buChar char="•"/>
            </a:pPr>
            <a:r>
              <a:rPr lang="en-US" sz="1500" dirty="0" err="1"/>
              <a:t>Pandas_udf</a:t>
            </a:r>
            <a:r>
              <a:rPr lang="en-US" sz="1500" dirty="0"/>
              <a:t> is available in </a:t>
            </a:r>
            <a:r>
              <a:rPr lang="en-US" sz="1500" dirty="0" err="1"/>
              <a:t>pyspark.sql.functions</a:t>
            </a:r>
            <a:endParaRPr lang="en-US" sz="1500" dirty="0"/>
          </a:p>
          <a:p>
            <a:pPr marL="742950" lvl="1" indent="-285750">
              <a:buFont typeface="Arial" panose="020B0604020202020204" pitchFamily="34" charset="0"/>
              <a:buChar char="•"/>
            </a:pPr>
            <a:r>
              <a:rPr lang="en-US" sz="1500" dirty="0" err="1"/>
              <a:t>pandas_udf</a:t>
            </a:r>
            <a:r>
              <a:rPr lang="en-US" sz="1500" dirty="0"/>
              <a:t>(f=None, </a:t>
            </a:r>
            <a:r>
              <a:rPr lang="en-US" sz="1500" dirty="0" err="1"/>
              <a:t>returnType</a:t>
            </a:r>
            <a:r>
              <a:rPr lang="en-US" sz="1500" dirty="0"/>
              <a:t>=None, </a:t>
            </a:r>
            <a:r>
              <a:rPr lang="en-US" sz="1500" dirty="0" err="1"/>
              <a:t>functionType</a:t>
            </a:r>
            <a:r>
              <a:rPr lang="en-US" sz="1500" dirty="0"/>
              <a:t>=None)</a:t>
            </a:r>
          </a:p>
          <a:p>
            <a:pPr lvl="1"/>
            <a:r>
              <a:rPr lang="en-US" sz="1500" dirty="0"/>
              <a:t>                          f </a:t>
            </a:r>
            <a:r>
              <a:rPr lang="en-US" sz="1500" dirty="0">
                <a:sym typeface="Wingdings" panose="05000000000000000000" pitchFamily="2" charset="2"/>
              </a:rPr>
              <a:t>Function. Optional. User Defined Function.</a:t>
            </a:r>
          </a:p>
          <a:p>
            <a:pPr lvl="1"/>
            <a:r>
              <a:rPr lang="en-US" sz="1500" dirty="0">
                <a:sym typeface="Wingdings" panose="05000000000000000000" pitchFamily="2" charset="2"/>
              </a:rPr>
              <a:t>                          </a:t>
            </a:r>
            <a:r>
              <a:rPr lang="en-US" sz="1500" dirty="0" err="1">
                <a:sym typeface="Wingdings" panose="05000000000000000000" pitchFamily="2" charset="2"/>
              </a:rPr>
              <a:t>returnType</a:t>
            </a:r>
            <a:r>
              <a:rPr lang="en-US" sz="1500" dirty="0">
                <a:sym typeface="Wingdings" panose="05000000000000000000" pitchFamily="2" charset="2"/>
              </a:rPr>
              <a:t> Optional. The return type of user defined function.</a:t>
            </a:r>
          </a:p>
          <a:p>
            <a:pPr lvl="1"/>
            <a:r>
              <a:rPr lang="en-US" sz="1500" dirty="0">
                <a:sym typeface="Wingdings" panose="05000000000000000000" pitchFamily="2" charset="2"/>
              </a:rPr>
              <a:t>                          </a:t>
            </a:r>
            <a:r>
              <a:rPr lang="en-US" sz="1500" dirty="0" err="1">
                <a:sym typeface="Wingdings" panose="05000000000000000000" pitchFamily="2" charset="2"/>
              </a:rPr>
              <a:t>functionType</a:t>
            </a:r>
            <a:r>
              <a:rPr lang="en-US" sz="1500" dirty="0">
                <a:sym typeface="Wingdings" panose="05000000000000000000" pitchFamily="2" charset="2"/>
              </a:rPr>
              <a:t>  Optional. A value in </a:t>
            </a:r>
            <a:r>
              <a:rPr lang="en-US" sz="1500" dirty="0" err="1">
                <a:sym typeface="Wingdings" panose="05000000000000000000" pitchFamily="2" charset="2"/>
              </a:rPr>
              <a:t>pyspark.sql.functions.pandasUDFType</a:t>
            </a:r>
            <a:r>
              <a:rPr lang="en-US" sz="1500" dirty="0">
                <a:sym typeface="Wingdings" panose="05000000000000000000" pitchFamily="2" charset="2"/>
              </a:rPr>
              <a:t>. </a:t>
            </a:r>
            <a:r>
              <a:rPr lang="en-US" sz="1500" dirty="0" err="1">
                <a:sym typeface="Wingdings" panose="05000000000000000000" pitchFamily="2" charset="2"/>
              </a:rPr>
              <a:t>Default:scalar</a:t>
            </a:r>
            <a:r>
              <a:rPr lang="en-US" sz="1500" dirty="0">
                <a:sym typeface="Wingdings" panose="05000000000000000000" pitchFamily="2" charset="2"/>
              </a:rPr>
              <a:t>. Exists for compatibility.</a:t>
            </a:r>
          </a:p>
          <a:p>
            <a:pPr lvl="1"/>
            <a:endParaRPr lang="en-US" sz="1500" dirty="0">
              <a:sym typeface="Wingdings" panose="05000000000000000000" pitchFamily="2" charset="2"/>
            </a:endParaRPr>
          </a:p>
          <a:p>
            <a:pPr lvl="1"/>
            <a:r>
              <a:rPr lang="en-US" sz="1500" dirty="0">
                <a:sym typeface="Wingdings" panose="05000000000000000000" pitchFamily="2" charset="2"/>
              </a:rPr>
              <a:t>Ex-</a:t>
            </a:r>
          </a:p>
          <a:p>
            <a:pPr lvl="1"/>
            <a:r>
              <a:rPr lang="en-US" sz="1500" dirty="0">
                <a:sym typeface="Wingdings" panose="05000000000000000000" pitchFamily="2" charset="2"/>
              </a:rPr>
              <a:t> from </a:t>
            </a:r>
            <a:r>
              <a:rPr lang="en-US" sz="1500" dirty="0" err="1">
                <a:sym typeface="Wingdings" panose="05000000000000000000" pitchFamily="2" charset="2"/>
              </a:rPr>
              <a:t>pyspark.sql.functions</a:t>
            </a:r>
            <a:r>
              <a:rPr lang="en-US" sz="1500" dirty="0">
                <a:sym typeface="Wingdings" panose="05000000000000000000" pitchFamily="2" charset="2"/>
              </a:rPr>
              <a:t> import </a:t>
            </a:r>
            <a:r>
              <a:rPr lang="en-US" sz="1500" dirty="0" err="1">
                <a:sym typeface="Wingdings" panose="05000000000000000000" pitchFamily="2" charset="2"/>
              </a:rPr>
              <a:t>pandas_udf</a:t>
            </a:r>
            <a:r>
              <a:rPr lang="en-US" sz="1500" dirty="0">
                <a:sym typeface="Wingdings" panose="05000000000000000000" pitchFamily="2" charset="2"/>
              </a:rPr>
              <a:t>, </a:t>
            </a:r>
            <a:r>
              <a:rPr lang="en-US" sz="1500" dirty="0" err="1">
                <a:sym typeface="Wingdings" panose="05000000000000000000" pitchFamily="2" charset="2"/>
              </a:rPr>
              <a:t>PandasUDFType</a:t>
            </a:r>
            <a:endParaRPr lang="en-US" sz="1500" dirty="0">
              <a:sym typeface="Wingdings" panose="05000000000000000000" pitchFamily="2" charset="2"/>
            </a:endParaRPr>
          </a:p>
          <a:p>
            <a:pPr lvl="1"/>
            <a:r>
              <a:rPr lang="en-US" sz="1500" dirty="0" err="1">
                <a:sym typeface="Wingdings" panose="05000000000000000000" pitchFamily="2" charset="2"/>
              </a:rPr>
              <a:t>df</a:t>
            </a:r>
            <a:r>
              <a:rPr lang="en-US" sz="1500" dirty="0">
                <a:sym typeface="Wingdings" panose="05000000000000000000" pitchFamily="2" charset="2"/>
              </a:rPr>
              <a:t> = </a:t>
            </a:r>
            <a:r>
              <a:rPr lang="en-US" sz="1500" dirty="0" err="1">
                <a:sym typeface="Wingdings" panose="05000000000000000000" pitchFamily="2" charset="2"/>
              </a:rPr>
              <a:t>spark.createDataFrame</a:t>
            </a:r>
            <a:r>
              <a:rPr lang="en-US" sz="1500" dirty="0">
                <a:sym typeface="Wingdings" panose="05000000000000000000" pitchFamily="2" charset="2"/>
              </a:rPr>
              <a:t>(((1, 1.0), (1, 2.0), (2, 3.0), (2, 5.0), (2, 10.0)),("id", "v"))</a:t>
            </a:r>
          </a:p>
          <a:p>
            <a:pPr lvl="1"/>
            <a:r>
              <a:rPr lang="en-US" sz="1500" dirty="0">
                <a:sym typeface="Wingdings" panose="05000000000000000000" pitchFamily="2" charset="2"/>
              </a:rPr>
              <a:t>@</a:t>
            </a:r>
            <a:r>
              <a:rPr lang="en-US" sz="1500" dirty="0" err="1">
                <a:sym typeface="Wingdings" panose="05000000000000000000" pitchFamily="2" charset="2"/>
              </a:rPr>
              <a:t>pandas_udf</a:t>
            </a:r>
            <a:r>
              <a:rPr lang="en-US" sz="1500" dirty="0">
                <a:sym typeface="Wingdings" panose="05000000000000000000" pitchFamily="2" charset="2"/>
              </a:rPr>
              <a:t>("id long, v double", </a:t>
            </a:r>
            <a:r>
              <a:rPr lang="en-US" sz="1500" dirty="0" err="1">
                <a:sym typeface="Wingdings" panose="05000000000000000000" pitchFamily="2" charset="2"/>
              </a:rPr>
              <a:t>PandasUDFType.GROUPED_MAP</a:t>
            </a:r>
            <a:r>
              <a:rPr lang="en-US" sz="1500" dirty="0">
                <a:sym typeface="Wingdings" panose="05000000000000000000" pitchFamily="2" charset="2"/>
              </a:rPr>
              <a:t>)  # </a:t>
            </a:r>
            <a:r>
              <a:rPr lang="en-US" sz="1500" dirty="0" err="1">
                <a:sym typeface="Wingdings" panose="05000000000000000000" pitchFamily="2" charset="2"/>
              </a:rPr>
              <a:t>doctest</a:t>
            </a:r>
            <a:r>
              <a:rPr lang="en-US" sz="1500" dirty="0">
                <a:sym typeface="Wingdings" panose="05000000000000000000" pitchFamily="2" charset="2"/>
              </a:rPr>
              <a:t>: +SKIP</a:t>
            </a:r>
          </a:p>
          <a:p>
            <a:pPr lvl="1"/>
            <a:r>
              <a:rPr lang="en-US" sz="1500" dirty="0" err="1">
                <a:sym typeface="Wingdings" panose="05000000000000000000" pitchFamily="2" charset="2"/>
              </a:rPr>
              <a:t>def</a:t>
            </a:r>
            <a:r>
              <a:rPr lang="en-US" sz="1500" dirty="0">
                <a:sym typeface="Wingdings" panose="05000000000000000000" pitchFamily="2" charset="2"/>
              </a:rPr>
              <a:t> normalize(pdf):</a:t>
            </a:r>
          </a:p>
          <a:p>
            <a:pPr lvl="1"/>
            <a:r>
              <a:rPr lang="en-US" sz="1500" dirty="0">
                <a:sym typeface="Wingdings" panose="05000000000000000000" pitchFamily="2" charset="2"/>
              </a:rPr>
              <a:t>	v = </a:t>
            </a:r>
            <a:r>
              <a:rPr lang="en-US" sz="1500" dirty="0" err="1">
                <a:sym typeface="Wingdings" panose="05000000000000000000" pitchFamily="2" charset="2"/>
              </a:rPr>
              <a:t>pdf.v</a:t>
            </a:r>
            <a:endParaRPr lang="en-US" sz="1500" dirty="0">
              <a:sym typeface="Wingdings" panose="05000000000000000000" pitchFamily="2" charset="2"/>
            </a:endParaRPr>
          </a:p>
          <a:p>
            <a:pPr lvl="1"/>
            <a:r>
              <a:rPr lang="en-US" sz="1500" dirty="0">
                <a:sym typeface="Wingdings" panose="05000000000000000000" pitchFamily="2" charset="2"/>
              </a:rPr>
              <a:t>	return </a:t>
            </a:r>
            <a:r>
              <a:rPr lang="en-US" sz="1500" dirty="0" err="1">
                <a:sym typeface="Wingdings" panose="05000000000000000000" pitchFamily="2" charset="2"/>
              </a:rPr>
              <a:t>pdf.assign</a:t>
            </a:r>
            <a:r>
              <a:rPr lang="en-US" sz="1500" dirty="0">
                <a:sym typeface="Wingdings" panose="05000000000000000000" pitchFamily="2" charset="2"/>
              </a:rPr>
              <a:t>(v=(v - </a:t>
            </a:r>
            <a:r>
              <a:rPr lang="en-US" sz="1500" dirty="0" err="1">
                <a:sym typeface="Wingdings" panose="05000000000000000000" pitchFamily="2" charset="2"/>
              </a:rPr>
              <a:t>v.mean</a:t>
            </a:r>
            <a:r>
              <a:rPr lang="en-US" sz="1500" dirty="0">
                <a:sym typeface="Wingdings" panose="05000000000000000000" pitchFamily="2" charset="2"/>
              </a:rPr>
              <a:t>()) / </a:t>
            </a:r>
            <a:r>
              <a:rPr lang="en-US" sz="1500" dirty="0" err="1">
                <a:sym typeface="Wingdings" panose="05000000000000000000" pitchFamily="2" charset="2"/>
              </a:rPr>
              <a:t>v.std</a:t>
            </a:r>
            <a:r>
              <a:rPr lang="en-US" sz="1500" dirty="0">
                <a:sym typeface="Wingdings" panose="05000000000000000000" pitchFamily="2" charset="2"/>
              </a:rPr>
              <a:t>())</a:t>
            </a:r>
          </a:p>
          <a:p>
            <a:pPr lvl="1"/>
            <a:endParaRPr lang="en-US" sz="1500" dirty="0">
              <a:sym typeface="Wingdings" panose="05000000000000000000" pitchFamily="2" charset="2"/>
            </a:endParaRPr>
          </a:p>
          <a:p>
            <a:pPr lvl="1"/>
            <a:r>
              <a:rPr lang="en-US" sz="1500" dirty="0" err="1">
                <a:sym typeface="Wingdings" panose="05000000000000000000" pitchFamily="2" charset="2"/>
              </a:rPr>
              <a:t>df.groupby</a:t>
            </a:r>
            <a:r>
              <a:rPr lang="en-US" sz="1500" dirty="0">
                <a:sym typeface="Wingdings" panose="05000000000000000000" pitchFamily="2" charset="2"/>
              </a:rPr>
              <a:t>("id").apply(normalize).show()</a:t>
            </a:r>
            <a:endParaRPr lang="en-US" sz="1500" dirty="0">
              <a:solidFill>
                <a:srgbClr val="FF0000"/>
              </a:solidFill>
            </a:endParaRPr>
          </a:p>
          <a:p>
            <a:endParaRPr lang="en-US" sz="1500" i="1" dirty="0"/>
          </a:p>
          <a:p>
            <a:endParaRPr lang="en-US" sz="1500" i="1" dirty="0"/>
          </a:p>
          <a:p>
            <a:endParaRPr lang="en-US" sz="1500" i="1" dirty="0"/>
          </a:p>
        </p:txBody>
      </p:sp>
    </p:spTree>
    <p:extLst>
      <p:ext uri="{BB962C8B-B14F-4D97-AF65-F5344CB8AC3E}">
        <p14:creationId xmlns:p14="http://schemas.microsoft.com/office/powerpoint/2010/main" val="3759483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window</a:t>
            </a:r>
          </a:p>
        </p:txBody>
      </p:sp>
    </p:spTree>
    <p:extLst>
      <p:ext uri="{BB962C8B-B14F-4D97-AF65-F5344CB8AC3E}">
        <p14:creationId xmlns:p14="http://schemas.microsoft.com/office/powerpoint/2010/main" val="32673779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3104" y="739928"/>
            <a:ext cx="11180379" cy="4016484"/>
          </a:xfrm>
          <a:prstGeom prst="rect">
            <a:avLst/>
          </a:prstGeom>
        </p:spPr>
        <p:txBody>
          <a:bodyPr wrap="square">
            <a:spAutoFit/>
          </a:bodyPr>
          <a:lstStyle/>
          <a:p>
            <a:pPr marL="285750" indent="-285750">
              <a:buFont typeface="Arial" panose="020B0604020202020204" pitchFamily="34" charset="0"/>
              <a:buChar char="•"/>
            </a:pPr>
            <a:r>
              <a:rPr lang="en-US" sz="1700" dirty="0">
                <a:latin typeface="+mj-lt"/>
              </a:rPr>
              <a:t>Window Functions operates on a group of rows and return a single value for each input row.</a:t>
            </a:r>
          </a:p>
          <a:p>
            <a:pPr marL="285750" indent="-285750">
              <a:buFont typeface="Arial" panose="020B0604020202020204" pitchFamily="34" charset="0"/>
              <a:buChar char="•"/>
            </a:pPr>
            <a:r>
              <a:rPr lang="en-US" sz="1700" dirty="0">
                <a:latin typeface="+mj-lt"/>
              </a:rPr>
              <a:t>Main Package: </a:t>
            </a:r>
            <a:r>
              <a:rPr lang="en-US" sz="1700" dirty="0" err="1">
                <a:latin typeface="+mj-lt"/>
              </a:rPr>
              <a:t>pyspark.sql.window</a:t>
            </a:r>
            <a:r>
              <a:rPr lang="en-US" sz="1700" dirty="0">
                <a:latin typeface="+mj-lt"/>
              </a:rPr>
              <a:t>. It has two classes Window and </a:t>
            </a:r>
            <a:r>
              <a:rPr lang="en-US" sz="1700" dirty="0" err="1">
                <a:latin typeface="+mj-lt"/>
              </a:rPr>
              <a:t>WindowSpec</a:t>
            </a:r>
            <a:endParaRPr lang="en-US" sz="1700" dirty="0">
              <a:latin typeface="+mj-lt"/>
            </a:endParaRPr>
          </a:p>
          <a:p>
            <a:pPr marL="285750" indent="-285750">
              <a:buFont typeface="Arial" panose="020B0604020202020204" pitchFamily="34" charset="0"/>
              <a:buChar char="•"/>
            </a:pPr>
            <a:r>
              <a:rPr lang="en-US" sz="1700" dirty="0">
                <a:latin typeface="+mj-lt"/>
              </a:rPr>
              <a:t>Window class has APIs such as </a:t>
            </a:r>
            <a:r>
              <a:rPr lang="en-US" sz="1700" dirty="0" err="1">
                <a:latin typeface="+mj-lt"/>
              </a:rPr>
              <a:t>partitionBy</a:t>
            </a:r>
            <a:r>
              <a:rPr lang="en-US" sz="1700" dirty="0">
                <a:latin typeface="+mj-lt"/>
              </a:rPr>
              <a:t>, </a:t>
            </a:r>
            <a:r>
              <a:rPr lang="en-US" sz="1700" dirty="0" err="1">
                <a:latin typeface="+mj-lt"/>
              </a:rPr>
              <a:t>orderBy</a:t>
            </a:r>
            <a:r>
              <a:rPr lang="en-US" sz="1700" dirty="0">
                <a:latin typeface="+mj-lt"/>
              </a:rPr>
              <a:t>, </a:t>
            </a:r>
            <a:r>
              <a:rPr lang="en-US" sz="1700" dirty="0" err="1">
                <a:latin typeface="+mj-lt"/>
              </a:rPr>
              <a:t>rangeBetween</a:t>
            </a:r>
            <a:r>
              <a:rPr lang="en-US" sz="1700" dirty="0">
                <a:latin typeface="+mj-lt"/>
              </a:rPr>
              <a:t>, </a:t>
            </a:r>
            <a:r>
              <a:rPr lang="en-US" sz="1700" dirty="0" err="1">
                <a:latin typeface="+mj-lt"/>
              </a:rPr>
              <a:t>rowsBetween</a:t>
            </a:r>
            <a:r>
              <a:rPr lang="en-US" sz="1700" dirty="0">
                <a:latin typeface="+mj-lt"/>
              </a:rPr>
              <a:t>.</a:t>
            </a:r>
          </a:p>
          <a:p>
            <a:pPr marL="285750" indent="-285750">
              <a:buFont typeface="Arial" panose="020B0604020202020204" pitchFamily="34" charset="0"/>
              <a:buChar char="•"/>
            </a:pPr>
            <a:r>
              <a:rPr lang="en-US" sz="1700" dirty="0" err="1">
                <a:latin typeface="+mj-lt"/>
              </a:rPr>
              <a:t>WindowSpec</a:t>
            </a:r>
            <a:r>
              <a:rPr lang="en-US" sz="1700" dirty="0">
                <a:latin typeface="+mj-lt"/>
              </a:rPr>
              <a:t> class defines the partitioning, ordering and frame boundaries. It has also above 4 APIs.</a:t>
            </a:r>
          </a:p>
          <a:p>
            <a:pPr marL="285750" indent="-285750">
              <a:buFont typeface="Arial" panose="020B0604020202020204" pitchFamily="34" charset="0"/>
              <a:buChar char="•"/>
            </a:pPr>
            <a:r>
              <a:rPr lang="en-US" sz="1700" dirty="0">
                <a:latin typeface="+mj-lt"/>
              </a:rPr>
              <a:t>These APIs such </a:t>
            </a:r>
            <a:r>
              <a:rPr lang="en-US" sz="1700" dirty="0" err="1">
                <a:latin typeface="+mj-lt"/>
              </a:rPr>
              <a:t>partitionBy</a:t>
            </a:r>
            <a:r>
              <a:rPr lang="en-US" sz="1700" dirty="0">
                <a:latin typeface="+mj-lt"/>
              </a:rPr>
              <a:t> returns a </a:t>
            </a:r>
            <a:r>
              <a:rPr lang="en-US" sz="1700" dirty="0" err="1">
                <a:latin typeface="+mj-lt"/>
              </a:rPr>
              <a:t>WindowSpec</a:t>
            </a:r>
            <a:r>
              <a:rPr lang="en-US" sz="1700" dirty="0">
                <a:latin typeface="+mj-lt"/>
              </a:rPr>
              <a:t> object. </a:t>
            </a:r>
          </a:p>
          <a:p>
            <a:r>
              <a:rPr lang="en-US" sz="1700" dirty="0">
                <a:latin typeface="+mj-lt"/>
              </a:rPr>
              <a:t>       &gt;&gt;&gt; spec = </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a:latin typeface="+mj-lt"/>
              </a:rPr>
              <a:t>       &gt;&gt;&gt; </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a:latin typeface="+mj-lt"/>
              </a:rPr>
              <a:t>       &lt;</a:t>
            </a:r>
            <a:r>
              <a:rPr lang="en-US" sz="1700" dirty="0" err="1">
                <a:latin typeface="+mj-lt"/>
              </a:rPr>
              <a:t>pyspark.sql.window.WindowSpec</a:t>
            </a:r>
            <a:r>
              <a:rPr lang="en-US" sz="1700" dirty="0">
                <a:latin typeface="+mj-lt"/>
              </a:rPr>
              <a:t> object at 0x7f88d8ef3910&gt;</a:t>
            </a:r>
          </a:p>
          <a:p>
            <a:endParaRPr lang="en-US" sz="1700" dirty="0">
              <a:latin typeface="+mj-lt"/>
            </a:endParaRPr>
          </a:p>
          <a:p>
            <a:pPr marL="285750" indent="-285750">
              <a:buFont typeface="Arial" panose="020B0604020202020204" pitchFamily="34" charset="0"/>
              <a:buChar char="•"/>
            </a:pPr>
            <a:r>
              <a:rPr lang="en-US" sz="1700" dirty="0">
                <a:latin typeface="+mj-lt"/>
              </a:rPr>
              <a:t>To perform a window function, we will have to partition the data using </a:t>
            </a:r>
            <a:r>
              <a:rPr lang="en-US" sz="1700" dirty="0" err="1">
                <a:latin typeface="+mj-lt"/>
              </a:rPr>
              <a:t>Window.partitionBy</a:t>
            </a:r>
            <a:r>
              <a:rPr lang="en-US" sz="1700" dirty="0">
                <a:latin typeface="+mj-lt"/>
              </a:rPr>
              <a:t>.</a:t>
            </a:r>
          </a:p>
          <a:p>
            <a:pPr marL="285750" indent="-285750">
              <a:buFont typeface="Arial" panose="020B0604020202020204" pitchFamily="34" charset="0"/>
              <a:buChar char="•"/>
            </a:pPr>
            <a:r>
              <a:rPr lang="en-US" sz="1700" dirty="0">
                <a:latin typeface="+mj-lt"/>
              </a:rPr>
              <a:t>Lets see 3 types of Window Functions:</a:t>
            </a:r>
          </a:p>
          <a:p>
            <a:pPr marL="742950" lvl="1" indent="-285750">
              <a:buFont typeface="Wingdings" panose="05000000000000000000" pitchFamily="2" charset="2"/>
              <a:buChar char="ü"/>
            </a:pPr>
            <a:r>
              <a:rPr lang="en-US" sz="1700" dirty="0">
                <a:latin typeface="+mj-lt"/>
              </a:rPr>
              <a:t>Ranking</a:t>
            </a:r>
          </a:p>
          <a:p>
            <a:pPr marL="742950" lvl="1" indent="-285750">
              <a:buFont typeface="Wingdings" panose="05000000000000000000" pitchFamily="2" charset="2"/>
              <a:buChar char="ü"/>
            </a:pPr>
            <a:r>
              <a:rPr lang="en-US" sz="1700" dirty="0">
                <a:latin typeface="+mj-lt"/>
              </a:rPr>
              <a:t>Analytical</a:t>
            </a:r>
          </a:p>
          <a:p>
            <a:pPr marL="742950" lvl="1" indent="-285750">
              <a:buFont typeface="Wingdings" panose="05000000000000000000" pitchFamily="2" charset="2"/>
              <a:buChar char="ü"/>
            </a:pPr>
            <a:r>
              <a:rPr lang="en-US" sz="1700" dirty="0">
                <a:latin typeface="+mj-lt"/>
              </a:rPr>
              <a:t>Aggregate</a:t>
            </a:r>
          </a:p>
          <a:p>
            <a:endParaRPr lang="en-US" sz="1700"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Window Functions</a:t>
            </a:r>
          </a:p>
        </p:txBody>
      </p:sp>
    </p:spTree>
    <p:extLst>
      <p:ext uri="{BB962C8B-B14F-4D97-AF65-F5344CB8AC3E}">
        <p14:creationId xmlns:p14="http://schemas.microsoft.com/office/powerpoint/2010/main" val="401679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2" name="TextBox 1"/>
          <p:cNvSpPr txBox="1"/>
          <p:nvPr/>
        </p:nvSpPr>
        <p:spPr>
          <a:xfrm>
            <a:off x="369016" y="63731"/>
            <a:ext cx="5455577" cy="6894195"/>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1200150" lvl="2" indent="-285750">
              <a:buFont typeface="Wingdings" panose="05000000000000000000" pitchFamily="2" charset="2"/>
              <a:buChar char="ü"/>
            </a:pPr>
            <a:r>
              <a:rPr lang="en-US" sz="1700" i="1" dirty="0"/>
              <a:t>sorting</a:t>
            </a:r>
          </a:p>
          <a:p>
            <a:pPr marL="1200150" lvl="2" indent="-285750">
              <a:buFont typeface="Wingdings" panose="05000000000000000000" pitchFamily="2" charset="2"/>
              <a:buChar char="ü"/>
            </a:pPr>
            <a:r>
              <a:rPr lang="en-US" sz="1700" i="1" dirty="0"/>
              <a:t>set</a:t>
            </a:r>
          </a:p>
          <a:p>
            <a:pPr marL="1200150" lvl="2" indent="-285750">
              <a:buFont typeface="Wingdings" panose="05000000000000000000" pitchFamily="2" charset="2"/>
              <a:buChar char="ü"/>
            </a:pPr>
            <a:r>
              <a:rPr lang="en-US" sz="1700" i="1" dirty="0"/>
              <a:t>sample</a:t>
            </a:r>
          </a:p>
          <a:p>
            <a:pPr marL="1200150" lvl="2" indent="-285750">
              <a:buFont typeface="Wingdings" panose="05000000000000000000" pitchFamily="2" charset="2"/>
              <a:buChar char="ü"/>
            </a:pPr>
            <a:r>
              <a:rPr lang="en-US" sz="1700" i="1" dirty="0"/>
              <a:t>repartition and coalesce</a:t>
            </a:r>
          </a:p>
          <a:p>
            <a:pPr marL="1200150" lvl="2" indent="-285750">
              <a:buFont typeface="Wingdings" panose="05000000000000000000" pitchFamily="2" charset="2"/>
              <a:buChar char="ü"/>
            </a:pPr>
            <a:r>
              <a:rPr lang="en-US" sz="1700" i="1" dirty="0"/>
              <a:t>Reading/writing from </a:t>
            </a:r>
            <a:r>
              <a:rPr lang="en-US" sz="1700" i="1" dirty="0" err="1"/>
              <a:t>rdd</a:t>
            </a:r>
            <a:r>
              <a:rPr lang="en-US" sz="1700" i="1" dirty="0"/>
              <a:t> to HDFS</a:t>
            </a:r>
          </a:p>
          <a:p>
            <a:pPr marL="285750" indent="-285750">
              <a:buFont typeface="Arial" panose="020B0604020202020204" pitchFamily="34" charset="0"/>
              <a:buChar char="•"/>
            </a:pPr>
            <a:r>
              <a:rPr lang="en-US" sz="1700" b="1" dirty="0"/>
              <a:t>Spark Cluster Architecture</a:t>
            </a:r>
          </a:p>
          <a:p>
            <a:pPr marL="742950" lvl="1" indent="-285750">
              <a:buFont typeface="Wingdings" panose="05000000000000000000" pitchFamily="2" charset="2"/>
              <a:buChar char="v"/>
            </a:pPr>
            <a:r>
              <a:rPr lang="en-US" sz="1700" i="1" dirty="0"/>
              <a:t>Detailed Spark Cluster Execution Architecture</a:t>
            </a:r>
          </a:p>
          <a:p>
            <a:pPr marL="742950" lvl="1" indent="-285750">
              <a:buFont typeface="Wingdings" panose="05000000000000000000" pitchFamily="2" charset="2"/>
              <a:buChar char="v"/>
            </a:pPr>
            <a:r>
              <a:rPr lang="en-US" sz="1700" i="1" dirty="0"/>
              <a:t>YARN Cluster Manager</a:t>
            </a:r>
          </a:p>
          <a:p>
            <a:pPr marL="742950" lvl="1" indent="-285750">
              <a:buFont typeface="Wingdings" panose="05000000000000000000" pitchFamily="2" charset="2"/>
              <a:buChar char="v"/>
            </a:pPr>
            <a:r>
              <a:rPr lang="en-US" sz="1700" i="1" dirty="0"/>
              <a:t>JVM Processes</a:t>
            </a:r>
          </a:p>
          <a:p>
            <a:pPr marL="742950" lvl="1" indent="-285750">
              <a:buFont typeface="Wingdings" panose="05000000000000000000" pitchFamily="2" charset="2"/>
              <a:buChar char="v"/>
            </a:pPr>
            <a:r>
              <a:rPr lang="en-US" sz="1700" i="1" dirty="0"/>
              <a:t>Commonly Used Terms in Spark Execution Framework</a:t>
            </a:r>
          </a:p>
          <a:p>
            <a:pPr marL="742950" lvl="1" indent="-285750">
              <a:buFont typeface="Wingdings" panose="05000000000000000000" pitchFamily="2" charset="2"/>
              <a:buChar char="v"/>
            </a:pPr>
            <a:r>
              <a:rPr lang="en-US" sz="1700" i="1" dirty="0"/>
              <a:t>Narrow and Wide Transformations</a:t>
            </a:r>
          </a:p>
          <a:p>
            <a:pPr marL="742950" lvl="1" indent="-285750">
              <a:buFont typeface="Wingdings" panose="05000000000000000000" pitchFamily="2" charset="2"/>
              <a:buChar char="v"/>
            </a:pPr>
            <a:r>
              <a:rPr lang="en-US" sz="1700" i="1" dirty="0"/>
              <a:t>RDD Lineage</a:t>
            </a:r>
          </a:p>
          <a:p>
            <a:pPr marL="742950" lvl="1" indent="-285750">
              <a:buFont typeface="Wingdings" panose="05000000000000000000" pitchFamily="2" charset="2"/>
              <a:buChar char="v"/>
            </a:pPr>
            <a:r>
              <a:rPr lang="en-US" sz="1700" i="1" dirty="0"/>
              <a:t>DAG Scheduler</a:t>
            </a:r>
          </a:p>
          <a:p>
            <a:pPr marL="742950" lvl="1" indent="-285750">
              <a:buFont typeface="Wingdings" panose="05000000000000000000" pitchFamily="2" charset="2"/>
              <a:buChar char="v"/>
            </a:pPr>
            <a:r>
              <a:rPr lang="en-US" sz="1700" i="1" dirty="0"/>
              <a:t>Task Scheduler</a:t>
            </a:r>
          </a:p>
          <a:p>
            <a:pPr marL="285750" indent="-285750">
              <a:buFont typeface="Arial" panose="020B0604020202020204" pitchFamily="34" charset="0"/>
              <a:buChar char="•"/>
            </a:pPr>
            <a:r>
              <a:rPr lang="en-US" sz="1700" b="1" i="1" dirty="0"/>
              <a:t>RDD Persistence</a:t>
            </a:r>
          </a:p>
          <a:p>
            <a:pPr marL="285750" indent="-285750">
              <a:buFont typeface="Arial" panose="020B0604020202020204" pitchFamily="34" charset="0"/>
              <a:buChar char="•"/>
            </a:pPr>
            <a:r>
              <a:rPr lang="en-US" sz="1700" b="1" i="1" dirty="0"/>
              <a:t>Shared Variables</a:t>
            </a:r>
          </a:p>
          <a:p>
            <a:pPr marL="742950" lvl="1" indent="-285750">
              <a:buFont typeface="Wingdings" panose="05000000000000000000" pitchFamily="2" charset="2"/>
              <a:buChar char="v"/>
            </a:pPr>
            <a:r>
              <a:rPr lang="en-US" sz="1700" i="1" dirty="0"/>
              <a:t>Broadcast</a:t>
            </a:r>
          </a:p>
          <a:p>
            <a:pPr marL="742950" lvl="1" indent="-285750">
              <a:buFont typeface="Wingdings" panose="05000000000000000000" pitchFamily="2" charset="2"/>
              <a:buChar char="v"/>
            </a:pPr>
            <a:r>
              <a:rPr lang="en-US" sz="1700" i="1" dirty="0"/>
              <a:t>Accumulator</a:t>
            </a:r>
          </a:p>
          <a:p>
            <a:pPr marL="285750" indent="-285750">
              <a:buFont typeface="Arial" panose="020B0604020202020204" pitchFamily="34" charset="0"/>
              <a:buChar char="•"/>
            </a:pPr>
            <a:r>
              <a:rPr lang="en-US" sz="1700" b="1" i="1" dirty="0"/>
              <a:t>Spark SQL</a:t>
            </a:r>
          </a:p>
          <a:p>
            <a:pPr marL="742950" lvl="1" indent="-285750">
              <a:buFont typeface="Wingdings" panose="05000000000000000000" pitchFamily="2" charset="2"/>
              <a:buChar char="v"/>
            </a:pPr>
            <a:r>
              <a:rPr lang="en-US" sz="1700" i="1" dirty="0"/>
              <a:t>Architecture</a:t>
            </a:r>
          </a:p>
          <a:p>
            <a:pPr marL="742950" lvl="1" indent="-285750">
              <a:buFont typeface="Wingdings" panose="05000000000000000000" pitchFamily="2" charset="2"/>
              <a:buChar char="v"/>
            </a:pPr>
            <a:r>
              <a:rPr lang="en-US" sz="1700" i="1" dirty="0"/>
              <a:t>Catalyst Optimizer</a:t>
            </a:r>
          </a:p>
          <a:p>
            <a:pPr marL="742950" lvl="1" indent="-285750">
              <a:buFont typeface="Wingdings" panose="05000000000000000000" pitchFamily="2" charset="2"/>
              <a:buChar char="v"/>
            </a:pPr>
            <a:r>
              <a:rPr lang="en-US" sz="1700" i="1" dirty="0"/>
              <a:t>Volcano Iterator Model</a:t>
            </a:r>
          </a:p>
          <a:p>
            <a:pPr marL="742950" lvl="1" indent="-285750">
              <a:buFont typeface="Wingdings" panose="05000000000000000000" pitchFamily="2" charset="2"/>
              <a:buChar char="v"/>
            </a:pPr>
            <a:r>
              <a:rPr lang="en-US" sz="1700" i="1" dirty="0"/>
              <a:t>Tungsten Execution Engine</a:t>
            </a:r>
          </a:p>
          <a:p>
            <a:pPr marL="742950" lvl="1" indent="-285750">
              <a:buFont typeface="Wingdings" panose="05000000000000000000" pitchFamily="2" charset="2"/>
              <a:buChar char="v"/>
            </a:pPr>
            <a:r>
              <a:rPr lang="en-US" sz="1700" i="1" dirty="0"/>
              <a:t>Benchmarks</a:t>
            </a:r>
          </a:p>
          <a:p>
            <a:pPr marL="742950" lvl="1" indent="-285750">
              <a:buFont typeface="Wingdings" panose="05000000000000000000" pitchFamily="2" charset="2"/>
              <a:buChar char="v"/>
            </a:pPr>
            <a:r>
              <a:rPr lang="en-US" sz="1700" i="1" dirty="0"/>
              <a:t>Understanding Execution Plan</a:t>
            </a:r>
            <a:endParaRPr lang="en-US" i="1" dirty="0"/>
          </a:p>
        </p:txBody>
      </p:sp>
    </p:spTree>
    <p:extLst>
      <p:ext uri="{BB962C8B-B14F-4D97-AF65-F5344CB8AC3E}">
        <p14:creationId xmlns:p14="http://schemas.microsoft.com/office/powerpoint/2010/main" val="3383566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3970318"/>
          </a:xfrm>
          <a:prstGeom prst="rect">
            <a:avLst/>
          </a:prstGeom>
        </p:spPr>
        <p:txBody>
          <a:bodyPr wrap="square">
            <a:spAutoFit/>
          </a:bodyPr>
          <a:lstStyle/>
          <a:p>
            <a:r>
              <a:rPr lang="en-US" b="1" dirty="0"/>
              <a:t>--master : </a:t>
            </a:r>
            <a:r>
              <a:rPr lang="en-US" dirty="0"/>
              <a:t>Cluster Manager (yarn, </a:t>
            </a:r>
            <a:r>
              <a:rPr lang="en-US" dirty="0" err="1"/>
              <a:t>mesos</a:t>
            </a:r>
            <a:r>
              <a:rPr lang="en-US" dirty="0"/>
              <a:t>, Kubernetes, local, local(k))</a:t>
            </a:r>
          </a:p>
          <a:p>
            <a:r>
              <a:rPr lang="en-US" dirty="0"/>
              <a:t>                    local – Use local to run locally with one worker node.</a:t>
            </a:r>
          </a:p>
          <a:p>
            <a:r>
              <a:rPr lang="en-US" dirty="0"/>
              <a:t>                    local(k) – Specify k with the number of cores you have locally, this runs application with k worker</a:t>
            </a:r>
          </a:p>
          <a:p>
            <a:r>
              <a:rPr lang="en-US" dirty="0"/>
              <a:t>                    threads.</a:t>
            </a:r>
          </a:p>
          <a:p>
            <a:endParaRPr lang="en-US" dirty="0"/>
          </a:p>
          <a:p>
            <a:r>
              <a:rPr lang="en-US" b="1" dirty="0"/>
              <a:t>--deploy-mode: </a:t>
            </a:r>
            <a:r>
              <a:rPr lang="en-US" dirty="0"/>
              <a:t>Either cluster or client</a:t>
            </a:r>
          </a:p>
          <a:p>
            <a:r>
              <a:rPr lang="en-US" dirty="0"/>
              <a:t>            Cluster: Driver runs on one of the worker nodes and you can see the code as a driver on the spark UI of your </a:t>
            </a:r>
          </a:p>
          <a:p>
            <a:r>
              <a:rPr lang="en-US" dirty="0"/>
              <a:t>                           application. We cant see the logs on the terminal. Logs available only in the UI or the yarn CLI.</a:t>
            </a:r>
          </a:p>
          <a:p>
            <a:r>
              <a:rPr lang="en-US" dirty="0"/>
              <a:t>                           </a:t>
            </a:r>
            <a:r>
              <a:rPr lang="en-US" i="1" dirty="0"/>
              <a:t>yarn logs -</a:t>
            </a:r>
            <a:r>
              <a:rPr lang="en-US" i="1" dirty="0" err="1"/>
              <a:t>applicationId</a:t>
            </a:r>
            <a:r>
              <a:rPr lang="en-US" i="1" dirty="0"/>
              <a:t> application_1622930712080_16253</a:t>
            </a:r>
          </a:p>
          <a:p>
            <a:r>
              <a:rPr lang="en-US" i="1" dirty="0"/>
              <a:t>                           </a:t>
            </a:r>
            <a:r>
              <a:rPr lang="en-US" dirty="0"/>
              <a:t>Mainly used for production jobs.</a:t>
            </a:r>
          </a:p>
          <a:p>
            <a:endParaRPr lang="en-US" dirty="0"/>
          </a:p>
          <a:p>
            <a:r>
              <a:rPr lang="en-US" dirty="0"/>
              <a:t>             Client: Driver runs locally where we submit the application.</a:t>
            </a:r>
          </a:p>
          <a:p>
            <a:r>
              <a:rPr lang="en-US" dirty="0"/>
              <a:t>                          See the logs on the terminal.</a:t>
            </a:r>
          </a:p>
          <a:p>
            <a:r>
              <a:rPr lang="en-US" dirty="0"/>
              <a:t>                          Mainly used for interactive or debugging purpose.</a:t>
            </a:r>
          </a:p>
        </p:txBody>
      </p:sp>
    </p:spTree>
    <p:extLst>
      <p:ext uri="{BB962C8B-B14F-4D97-AF65-F5344CB8AC3E}">
        <p14:creationId xmlns:p14="http://schemas.microsoft.com/office/powerpoint/2010/main" val="375437679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Window Functions</a:t>
            </a:r>
          </a:p>
        </p:txBody>
      </p:sp>
      <p:pic>
        <p:nvPicPr>
          <p:cNvPr id="4" name="Picture 3"/>
          <p:cNvPicPr>
            <a:picLocks noChangeAspect="1"/>
          </p:cNvPicPr>
          <p:nvPr/>
        </p:nvPicPr>
        <p:blipFill>
          <a:blip r:embed="rId2"/>
          <a:stretch>
            <a:fillRect/>
          </a:stretch>
        </p:blipFill>
        <p:spPr>
          <a:xfrm>
            <a:off x="596785" y="947054"/>
            <a:ext cx="3359467" cy="2139045"/>
          </a:xfrm>
          <a:prstGeom prst="rect">
            <a:avLst/>
          </a:prstGeom>
        </p:spPr>
      </p:pic>
      <p:sp>
        <p:nvSpPr>
          <p:cNvPr id="2" name="Right Arrow 1"/>
          <p:cNvSpPr/>
          <p:nvPr/>
        </p:nvSpPr>
        <p:spPr>
          <a:xfrm>
            <a:off x="4198620" y="1600200"/>
            <a:ext cx="2164080" cy="4038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198620" y="1230868"/>
            <a:ext cx="2007088" cy="369332"/>
          </a:xfrm>
          <a:prstGeom prst="rect">
            <a:avLst/>
          </a:prstGeom>
          <a:noFill/>
        </p:spPr>
        <p:txBody>
          <a:bodyPr wrap="none" rtlCol="0">
            <a:spAutoFit/>
          </a:bodyPr>
          <a:lstStyle/>
          <a:p>
            <a:r>
              <a:rPr lang="en-US" dirty="0"/>
              <a:t>Aggregate Function</a:t>
            </a:r>
          </a:p>
        </p:txBody>
      </p:sp>
      <p:pic>
        <p:nvPicPr>
          <p:cNvPr id="7" name="Picture 6"/>
          <p:cNvPicPr>
            <a:picLocks noChangeAspect="1"/>
          </p:cNvPicPr>
          <p:nvPr/>
        </p:nvPicPr>
        <p:blipFill>
          <a:blip r:embed="rId3"/>
          <a:stretch>
            <a:fillRect/>
          </a:stretch>
        </p:blipFill>
        <p:spPr>
          <a:xfrm>
            <a:off x="6605068" y="1014071"/>
            <a:ext cx="3228975" cy="1771650"/>
          </a:xfrm>
          <a:prstGeom prst="rect">
            <a:avLst/>
          </a:prstGeom>
        </p:spPr>
      </p:pic>
      <p:pic>
        <p:nvPicPr>
          <p:cNvPr id="8" name="Picture 7"/>
          <p:cNvPicPr>
            <a:picLocks noChangeAspect="1"/>
          </p:cNvPicPr>
          <p:nvPr/>
        </p:nvPicPr>
        <p:blipFill>
          <a:blip r:embed="rId2"/>
          <a:stretch>
            <a:fillRect/>
          </a:stretch>
        </p:blipFill>
        <p:spPr>
          <a:xfrm>
            <a:off x="596785" y="3475100"/>
            <a:ext cx="3359467" cy="2289656"/>
          </a:xfrm>
          <a:prstGeom prst="rect">
            <a:avLst/>
          </a:prstGeom>
        </p:spPr>
      </p:pic>
      <p:sp>
        <p:nvSpPr>
          <p:cNvPr id="9" name="Right Arrow 8"/>
          <p:cNvSpPr/>
          <p:nvPr/>
        </p:nvSpPr>
        <p:spPr>
          <a:xfrm>
            <a:off x="4120124" y="4122420"/>
            <a:ext cx="2164080" cy="4038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198620" y="3810238"/>
            <a:ext cx="1971245" cy="369332"/>
          </a:xfrm>
          <a:prstGeom prst="rect">
            <a:avLst/>
          </a:prstGeom>
          <a:noFill/>
        </p:spPr>
        <p:txBody>
          <a:bodyPr wrap="none" rtlCol="0">
            <a:spAutoFit/>
          </a:bodyPr>
          <a:lstStyle/>
          <a:p>
            <a:r>
              <a:rPr lang="en-US" dirty="0"/>
              <a:t>Analytical Function</a:t>
            </a:r>
          </a:p>
        </p:txBody>
      </p:sp>
      <p:pic>
        <p:nvPicPr>
          <p:cNvPr id="11" name="Picture 10"/>
          <p:cNvPicPr>
            <a:picLocks noChangeAspect="1"/>
          </p:cNvPicPr>
          <p:nvPr/>
        </p:nvPicPr>
        <p:blipFill>
          <a:blip r:embed="rId4"/>
          <a:stretch>
            <a:fillRect/>
          </a:stretch>
        </p:blipFill>
        <p:spPr>
          <a:xfrm>
            <a:off x="6362700" y="3475100"/>
            <a:ext cx="4629150" cy="2289656"/>
          </a:xfrm>
          <a:prstGeom prst="rect">
            <a:avLst/>
          </a:prstGeom>
        </p:spPr>
      </p:pic>
    </p:spTree>
    <p:extLst>
      <p:ext uri="{BB962C8B-B14F-4D97-AF65-F5344CB8AC3E}">
        <p14:creationId xmlns:p14="http://schemas.microsoft.com/office/powerpoint/2010/main" val="270450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9" grpId="0" animBg="1"/>
      <p:bldP spid="10"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Window Functions</a:t>
            </a:r>
          </a:p>
        </p:txBody>
      </p:sp>
      <p:sp>
        <p:nvSpPr>
          <p:cNvPr id="3" name="Rectangle 2"/>
          <p:cNvSpPr/>
          <p:nvPr/>
        </p:nvSpPr>
        <p:spPr>
          <a:xfrm>
            <a:off x="929640" y="1017121"/>
            <a:ext cx="10401300" cy="4801314"/>
          </a:xfrm>
          <a:prstGeom prst="rect">
            <a:avLst/>
          </a:prstGeom>
        </p:spPr>
        <p:txBody>
          <a:bodyPr wrap="square">
            <a:spAutoFit/>
          </a:bodyPr>
          <a:lstStyle/>
          <a:p>
            <a:r>
              <a:rPr lang="en-US" dirty="0"/>
              <a:t>--Prepare Input Data</a:t>
            </a:r>
          </a:p>
          <a:p>
            <a:r>
              <a:rPr lang="en-US" dirty="0"/>
              <a:t>data = (("James","Sales","NY",9000,34),</a:t>
            </a:r>
          </a:p>
          <a:p>
            <a:r>
              <a:rPr lang="en-US" dirty="0"/>
              <a:t>    ("Alicia","Sales","NY",8600,56),</a:t>
            </a:r>
          </a:p>
          <a:p>
            <a:r>
              <a:rPr lang="en-US" dirty="0"/>
              <a:t>    ("Robert","Sales","CA",8100,30),</a:t>
            </a:r>
          </a:p>
          <a:p>
            <a:r>
              <a:rPr lang="en-US" dirty="0"/>
              <a:t>	("John","Sales","AZ",8600,31),</a:t>
            </a:r>
          </a:p>
          <a:p>
            <a:r>
              <a:rPr lang="en-US" dirty="0"/>
              <a:t>	("Ross","Sales","AZ",8100,33),</a:t>
            </a:r>
          </a:p>
          <a:p>
            <a:r>
              <a:rPr lang="en-US" dirty="0"/>
              <a:t>	("Kathy","Sales","AZ",1000,39),</a:t>
            </a:r>
          </a:p>
          <a:p>
            <a:r>
              <a:rPr lang="en-US" dirty="0"/>
              <a:t>    ("Lisa","Finance","CA",9000,24),</a:t>
            </a:r>
          </a:p>
          <a:p>
            <a:r>
              <a:rPr lang="en-US" dirty="0"/>
              <a:t>    ("Deja","Finance","CA",9900,40),</a:t>
            </a:r>
          </a:p>
          <a:p>
            <a:r>
              <a:rPr lang="en-US" dirty="0"/>
              <a:t>    ("Sugie","Finance","NY",8300,36),</a:t>
            </a:r>
          </a:p>
          <a:p>
            <a:r>
              <a:rPr lang="en-US" dirty="0"/>
              <a:t>    ("Ram","Finance","NY",7900,53),</a:t>
            </a:r>
          </a:p>
          <a:p>
            <a:r>
              <a:rPr lang="en-US" dirty="0"/>
              <a:t>	("Satya","Finance","AZ",8200,53),</a:t>
            </a:r>
          </a:p>
          <a:p>
            <a:r>
              <a:rPr lang="en-US" dirty="0"/>
              <a:t>    ("Kyle","Marketing","CA",8000,25),</a:t>
            </a:r>
          </a:p>
          <a:p>
            <a:r>
              <a:rPr lang="en-US" dirty="0"/>
              <a:t>    ("Reid","Marketing","NY",9100,50)</a:t>
            </a:r>
          </a:p>
          <a:p>
            <a:r>
              <a:rPr lang="en-US" dirty="0"/>
              <a:t>  )</a:t>
            </a:r>
          </a:p>
          <a:p>
            <a:r>
              <a:rPr lang="en-US" dirty="0"/>
              <a:t>schema=("</a:t>
            </a:r>
            <a:r>
              <a:rPr lang="en-US" dirty="0" err="1"/>
              <a:t>empname</a:t>
            </a:r>
            <a:r>
              <a:rPr lang="en-US" dirty="0"/>
              <a:t>","</a:t>
            </a:r>
            <a:r>
              <a:rPr lang="en-US" dirty="0" err="1"/>
              <a:t>dept</a:t>
            </a:r>
            <a:r>
              <a:rPr lang="en-US" dirty="0"/>
              <a:t>","</a:t>
            </a:r>
            <a:r>
              <a:rPr lang="en-US" dirty="0" err="1"/>
              <a:t>state","salary","age</a:t>
            </a:r>
            <a:r>
              <a:rPr lang="en-US" dirty="0"/>
              <a:t>")</a:t>
            </a:r>
          </a:p>
          <a:p>
            <a:r>
              <a:rPr lang="en-US" dirty="0" err="1"/>
              <a:t>df</a:t>
            </a:r>
            <a:r>
              <a:rPr lang="en-US" dirty="0"/>
              <a:t> = </a:t>
            </a:r>
            <a:r>
              <a:rPr lang="en-US" dirty="0" err="1"/>
              <a:t>spark.createDataFrame</a:t>
            </a:r>
            <a:r>
              <a:rPr lang="en-US" dirty="0"/>
              <a:t>(data=</a:t>
            </a:r>
            <a:r>
              <a:rPr lang="en-US" dirty="0" err="1"/>
              <a:t>data,schema</a:t>
            </a:r>
            <a:r>
              <a:rPr lang="en-US" dirty="0"/>
              <a:t>=schema)</a:t>
            </a:r>
          </a:p>
        </p:txBody>
      </p:sp>
    </p:spTree>
    <p:extLst>
      <p:ext uri="{BB962C8B-B14F-4D97-AF65-F5344CB8AC3E}">
        <p14:creationId xmlns:p14="http://schemas.microsoft.com/office/powerpoint/2010/main" val="169827104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Window Functions</a:t>
            </a:r>
          </a:p>
        </p:txBody>
      </p:sp>
      <p:sp>
        <p:nvSpPr>
          <p:cNvPr id="12" name="Rectangle 11"/>
          <p:cNvSpPr/>
          <p:nvPr/>
        </p:nvSpPr>
        <p:spPr>
          <a:xfrm>
            <a:off x="203104" y="739928"/>
            <a:ext cx="11180379" cy="6632585"/>
          </a:xfrm>
          <a:prstGeom prst="rect">
            <a:avLst/>
          </a:prstGeom>
        </p:spPr>
        <p:txBody>
          <a:bodyPr wrap="square">
            <a:spAutoFit/>
          </a:bodyPr>
          <a:lstStyle/>
          <a:p>
            <a:pPr marL="285750" indent="-285750">
              <a:buFont typeface="Arial" panose="020B0604020202020204" pitchFamily="34" charset="0"/>
              <a:buChar char="•"/>
            </a:pPr>
            <a:r>
              <a:rPr lang="en-US" sz="1700" b="1" dirty="0">
                <a:latin typeface="+mj-lt"/>
              </a:rPr>
              <a:t>Ranking Window Functions: </a:t>
            </a:r>
            <a:r>
              <a:rPr lang="en-US" sz="1700" dirty="0">
                <a:latin typeface="+mj-lt"/>
              </a:rPr>
              <a:t>Used to provide a ranking to the result within a partition.</a:t>
            </a:r>
          </a:p>
          <a:p>
            <a:pPr marL="742950" lvl="1" indent="-285750">
              <a:buFont typeface="Wingdings" panose="05000000000000000000" pitchFamily="2" charset="2"/>
              <a:buChar char="ü"/>
            </a:pPr>
            <a:r>
              <a:rPr lang="en-US" sz="1700" dirty="0" err="1">
                <a:latin typeface="+mj-lt"/>
              </a:rPr>
              <a:t>row_number</a:t>
            </a:r>
            <a:r>
              <a:rPr lang="en-US" sz="1700" dirty="0">
                <a:latin typeface="+mj-lt"/>
              </a:rPr>
              <a:t>() : Sequential Row Number.</a:t>
            </a:r>
          </a:p>
          <a:p>
            <a:pPr marL="742950" lvl="1" indent="-285750">
              <a:buFont typeface="Wingdings" panose="05000000000000000000" pitchFamily="2" charset="2"/>
              <a:buChar char="ü"/>
            </a:pPr>
            <a:r>
              <a:rPr lang="en-US" sz="1700" dirty="0">
                <a:latin typeface="+mj-lt"/>
              </a:rPr>
              <a:t>rank() : Ranks but gaps when ties.</a:t>
            </a:r>
          </a:p>
          <a:p>
            <a:pPr marL="742950" lvl="1" indent="-285750">
              <a:buFont typeface="Wingdings" panose="05000000000000000000" pitchFamily="2" charset="2"/>
              <a:buChar char="ü"/>
            </a:pPr>
            <a:r>
              <a:rPr lang="en-US" sz="1700" dirty="0">
                <a:latin typeface="+mj-lt"/>
              </a:rPr>
              <a:t>dense_rank() : Ranks with out any gaps.</a:t>
            </a:r>
          </a:p>
          <a:p>
            <a:pPr marL="742950" lvl="1" indent="-285750">
              <a:buFont typeface="Wingdings" panose="05000000000000000000" pitchFamily="2" charset="2"/>
              <a:buChar char="ü"/>
            </a:pPr>
            <a:r>
              <a:rPr lang="en-US" sz="1700" dirty="0" err="1">
                <a:latin typeface="+mj-lt"/>
              </a:rPr>
              <a:t>percent_rank</a:t>
            </a:r>
            <a:r>
              <a:rPr lang="en-US" sz="1700" dirty="0">
                <a:latin typeface="+mj-lt"/>
              </a:rPr>
              <a:t>: Relative rank (i.e. percentile) of rows within a window partition. First row is always 0 and last row is always 1.</a:t>
            </a:r>
          </a:p>
          <a:p>
            <a:pPr marL="742950" lvl="1" indent="-285750">
              <a:buFont typeface="Wingdings" panose="05000000000000000000" pitchFamily="2" charset="2"/>
              <a:buChar char="ü"/>
            </a:pPr>
            <a:r>
              <a:rPr lang="en-US" sz="1700" dirty="0" err="1">
                <a:latin typeface="+mj-lt"/>
              </a:rPr>
              <a:t>ntile</a:t>
            </a:r>
            <a:r>
              <a:rPr lang="en-US" sz="1700" dirty="0">
                <a:latin typeface="+mj-lt"/>
              </a:rPr>
              <a:t>() :returns the </a:t>
            </a:r>
            <a:r>
              <a:rPr lang="en-US" sz="1700" dirty="0" err="1">
                <a:latin typeface="+mj-lt"/>
              </a:rPr>
              <a:t>ntile</a:t>
            </a:r>
            <a:r>
              <a:rPr lang="en-US" sz="1700" dirty="0">
                <a:latin typeface="+mj-lt"/>
              </a:rPr>
              <a:t> group id (from 1 to n inclusive) in an ordered window partition. For example, if n is 4, the first quarter of the rows will get value 1, the second quarter will get 2, the third quarter will get 3, and the last quarter will get 4.</a:t>
            </a:r>
          </a:p>
          <a:p>
            <a:pPr marL="742950" lvl="1" indent="-285750">
              <a:buFont typeface="Wingdings" panose="05000000000000000000" pitchFamily="2" charset="2"/>
              <a:buChar char="ü"/>
            </a:pPr>
            <a:r>
              <a:rPr lang="en-US" sz="1700" dirty="0" err="1">
                <a:latin typeface="+mj-lt"/>
              </a:rPr>
              <a:t>cume_dist</a:t>
            </a:r>
            <a:r>
              <a:rPr lang="en-US" sz="1700" dirty="0">
                <a:latin typeface="+mj-lt"/>
              </a:rPr>
              <a:t>():Returns the cumulative distribution of values within a window partition,</a:t>
            </a:r>
          </a:p>
          <a:p>
            <a:pPr lvl="1"/>
            <a:r>
              <a:rPr lang="en-US" sz="1700" dirty="0">
                <a:latin typeface="+mj-lt"/>
              </a:rPr>
              <a:t>                               i.e. the fraction of rows that are below the current row.</a:t>
            </a:r>
          </a:p>
          <a:p>
            <a:pPr lvl="1"/>
            <a:r>
              <a:rPr lang="en-US" sz="1700" dirty="0">
                <a:latin typeface="+mj-lt"/>
              </a:rPr>
              <a:t>Ex – </a:t>
            </a:r>
          </a:p>
          <a:p>
            <a:pPr lvl="1"/>
            <a:r>
              <a:rPr lang="en-US" sz="1700" dirty="0">
                <a:latin typeface="+mj-lt"/>
              </a:rPr>
              <a:t>from </a:t>
            </a:r>
            <a:r>
              <a:rPr lang="en-US" sz="1700" dirty="0" err="1">
                <a:latin typeface="+mj-lt"/>
              </a:rPr>
              <a:t>pyspark.sql.window</a:t>
            </a:r>
            <a:r>
              <a:rPr lang="en-US" sz="1700" dirty="0">
                <a:latin typeface="+mj-lt"/>
              </a:rPr>
              <a:t> import *</a:t>
            </a:r>
          </a:p>
          <a:p>
            <a:pPr lvl="1"/>
            <a:r>
              <a:rPr lang="en-US" sz="1700" dirty="0">
                <a:latin typeface="+mj-lt"/>
              </a:rPr>
              <a:t>from </a:t>
            </a:r>
            <a:r>
              <a:rPr lang="en-US" sz="1700" dirty="0" err="1">
                <a:latin typeface="+mj-lt"/>
              </a:rPr>
              <a:t>pyspark.sql.functions</a:t>
            </a:r>
            <a:r>
              <a:rPr lang="en-US" sz="1700" dirty="0">
                <a:latin typeface="+mj-lt"/>
              </a:rPr>
              <a:t> import *</a:t>
            </a:r>
          </a:p>
          <a:p>
            <a:pPr lvl="1"/>
            <a:r>
              <a:rPr lang="en-US" sz="1700" dirty="0">
                <a:latin typeface="+mj-lt"/>
              </a:rPr>
              <a:t>spec = </a:t>
            </a:r>
            <a:r>
              <a:rPr lang="en-US" sz="1700" dirty="0" err="1">
                <a:latin typeface="+mj-lt"/>
              </a:rPr>
              <a:t>Window.partitionBy</a:t>
            </a:r>
            <a:r>
              <a:rPr lang="en-US" sz="1700" dirty="0">
                <a:latin typeface="+mj-lt"/>
              </a:rPr>
              <a:t>(</a:t>
            </a:r>
            <a:r>
              <a:rPr lang="en-US" sz="1700" dirty="0"/>
              <a:t>"</a:t>
            </a:r>
            <a:r>
              <a:rPr lang="en-US" sz="1700" dirty="0" err="1">
                <a:latin typeface="+mj-lt"/>
              </a:rPr>
              <a:t>dept</a:t>
            </a:r>
            <a:r>
              <a:rPr lang="en-US" sz="1700" dirty="0"/>
              <a:t>"</a:t>
            </a:r>
            <a:r>
              <a:rPr lang="en-US" sz="1700" dirty="0">
                <a:latin typeface="+mj-lt"/>
              </a:rPr>
              <a:t>).</a:t>
            </a:r>
            <a:r>
              <a:rPr lang="en-US" sz="1700" dirty="0" err="1">
                <a:latin typeface="+mj-lt"/>
              </a:rPr>
              <a:t>orderBy</a:t>
            </a:r>
            <a:r>
              <a:rPr lang="en-US" sz="1700" dirty="0">
                <a:latin typeface="+mj-lt"/>
              </a:rPr>
              <a:t>("salary")</a:t>
            </a:r>
          </a:p>
          <a:p>
            <a:pPr lvl="1"/>
            <a:r>
              <a:rPr lang="en-US" sz="1700" dirty="0" err="1">
                <a:latin typeface="+mj-lt"/>
              </a:rPr>
              <a:t>df.select</a:t>
            </a:r>
            <a:r>
              <a:rPr lang="en-US" sz="1700" dirty="0">
                <a:latin typeface="+mj-lt"/>
              </a:rPr>
              <a:t>(</a:t>
            </a:r>
            <a:r>
              <a:rPr lang="en-US" sz="1700" dirty="0" err="1">
                <a:latin typeface="+mj-lt"/>
              </a:rPr>
              <a:t>df.dept,df.salary</a:t>
            </a:r>
            <a:r>
              <a:rPr lang="en-US" sz="1700" dirty="0">
                <a:latin typeface="+mj-lt"/>
              </a:rPr>
              <a:t>) \</a:t>
            </a:r>
          </a:p>
          <a:p>
            <a:pPr lvl="1"/>
            <a:r>
              <a:rPr lang="en-US" sz="1700" dirty="0">
                <a:latin typeface="+mj-lt"/>
              </a:rPr>
              <a:t>.</a:t>
            </a:r>
            <a:r>
              <a:rPr lang="en-US" sz="1700" dirty="0" err="1">
                <a:latin typeface="+mj-lt"/>
              </a:rPr>
              <a:t>withColumn</a:t>
            </a:r>
            <a:r>
              <a:rPr lang="en-US" sz="1700" dirty="0">
                <a:latin typeface="+mj-lt"/>
              </a:rPr>
              <a:t>("row_number",</a:t>
            </a:r>
            <a:r>
              <a:rPr lang="en-US" sz="1700" dirty="0" err="1">
                <a:latin typeface="+mj-lt"/>
              </a:rPr>
              <a:t>row_number</a:t>
            </a:r>
            <a:r>
              <a:rPr lang="en-US" sz="1700" dirty="0">
                <a:latin typeface="+mj-lt"/>
              </a:rPr>
              <a:t>().over(spec))\</a:t>
            </a:r>
          </a:p>
          <a:p>
            <a:pPr lvl="1"/>
            <a:r>
              <a:rPr lang="en-US" sz="1700" dirty="0">
                <a:latin typeface="+mj-lt"/>
              </a:rPr>
              <a:t>.</a:t>
            </a:r>
            <a:r>
              <a:rPr lang="en-US" sz="1700" dirty="0" err="1">
                <a:latin typeface="+mj-lt"/>
              </a:rPr>
              <a:t>withColumn</a:t>
            </a:r>
            <a:r>
              <a:rPr lang="en-US" sz="1700" dirty="0">
                <a:latin typeface="+mj-lt"/>
              </a:rPr>
              <a:t>("</a:t>
            </a:r>
            <a:r>
              <a:rPr lang="en-US" sz="1700" dirty="0" err="1">
                <a:latin typeface="+mj-lt"/>
              </a:rPr>
              <a:t>rank",rank</a:t>
            </a:r>
            <a:r>
              <a:rPr lang="en-US" sz="1700" dirty="0">
                <a:latin typeface="+mj-lt"/>
              </a:rPr>
              <a:t>().over(spec))\</a:t>
            </a:r>
          </a:p>
          <a:p>
            <a:pPr lvl="1"/>
            <a:r>
              <a:rPr lang="en-US" sz="1700" dirty="0">
                <a:latin typeface="+mj-lt"/>
              </a:rPr>
              <a:t>.</a:t>
            </a:r>
            <a:r>
              <a:rPr lang="en-US" sz="1700" dirty="0" err="1">
                <a:latin typeface="+mj-lt"/>
              </a:rPr>
              <a:t>withColumn</a:t>
            </a:r>
            <a:r>
              <a:rPr lang="en-US" sz="1700" dirty="0">
                <a:latin typeface="+mj-lt"/>
              </a:rPr>
              <a:t>("</a:t>
            </a:r>
            <a:r>
              <a:rPr lang="en-US" sz="1700" dirty="0" err="1">
                <a:latin typeface="+mj-lt"/>
              </a:rPr>
              <a:t>dense_rank",dense_rank</a:t>
            </a:r>
            <a:r>
              <a:rPr lang="en-US" sz="1700" dirty="0">
                <a:latin typeface="+mj-lt"/>
              </a:rPr>
              <a:t>().over(spec))\</a:t>
            </a:r>
          </a:p>
          <a:p>
            <a:pPr lvl="1"/>
            <a:r>
              <a:rPr lang="en-US" sz="1700" dirty="0">
                <a:latin typeface="+mj-lt"/>
              </a:rPr>
              <a:t>.</a:t>
            </a:r>
            <a:r>
              <a:rPr lang="en-US" sz="1700" dirty="0" err="1">
                <a:latin typeface="+mj-lt"/>
              </a:rPr>
              <a:t>withColumn</a:t>
            </a:r>
            <a:r>
              <a:rPr lang="en-US" sz="1700" dirty="0">
                <a:latin typeface="+mj-lt"/>
              </a:rPr>
              <a:t>("percent_rank",</a:t>
            </a:r>
            <a:r>
              <a:rPr lang="en-US" sz="1700" dirty="0" err="1">
                <a:latin typeface="+mj-lt"/>
              </a:rPr>
              <a:t>percent_rank</a:t>
            </a:r>
            <a:r>
              <a:rPr lang="en-US" sz="1700" dirty="0">
                <a:latin typeface="+mj-lt"/>
              </a:rPr>
              <a:t>().over(spec))\</a:t>
            </a:r>
          </a:p>
          <a:p>
            <a:pPr lvl="1"/>
            <a:r>
              <a:rPr lang="en-US" sz="1700" dirty="0"/>
              <a:t>.</a:t>
            </a:r>
            <a:r>
              <a:rPr lang="en-US" sz="1700" dirty="0" err="1">
                <a:latin typeface="+mj-lt"/>
              </a:rPr>
              <a:t>withColumn</a:t>
            </a:r>
            <a:r>
              <a:rPr lang="en-US" sz="1700" dirty="0">
                <a:latin typeface="+mj-lt"/>
              </a:rPr>
              <a:t>(</a:t>
            </a:r>
            <a:r>
              <a:rPr lang="en-US" sz="1700" dirty="0"/>
              <a:t>"</a:t>
            </a:r>
            <a:r>
              <a:rPr lang="en-US" sz="1700" dirty="0">
                <a:latin typeface="+mj-lt"/>
              </a:rPr>
              <a:t>cume_</a:t>
            </a:r>
            <a:r>
              <a:rPr lang="en-US" sz="1700" dirty="0" err="1">
                <a:latin typeface="+mj-lt"/>
              </a:rPr>
              <a:t>dist</a:t>
            </a:r>
            <a:r>
              <a:rPr lang="en-US" sz="1700" dirty="0">
                <a:latin typeface="+mj-lt"/>
              </a:rPr>
              <a:t>",</a:t>
            </a:r>
            <a:r>
              <a:rPr lang="en-US" sz="1700" dirty="0" err="1">
                <a:latin typeface="+mj-lt"/>
              </a:rPr>
              <a:t>cume_dist</a:t>
            </a:r>
            <a:r>
              <a:rPr lang="en-US" sz="1700" dirty="0">
                <a:latin typeface="+mj-lt"/>
              </a:rPr>
              <a:t>().over(spec))\</a:t>
            </a:r>
          </a:p>
          <a:p>
            <a:pPr lvl="1"/>
            <a:r>
              <a:rPr lang="en-US" sz="1700" dirty="0">
                <a:latin typeface="+mj-lt"/>
              </a:rPr>
              <a:t>.</a:t>
            </a:r>
            <a:r>
              <a:rPr lang="en-US" sz="1700" dirty="0" err="1">
                <a:latin typeface="+mj-lt"/>
              </a:rPr>
              <a:t>withColumn</a:t>
            </a:r>
            <a:r>
              <a:rPr lang="en-US" sz="1700" dirty="0">
                <a:latin typeface="+mj-lt"/>
              </a:rPr>
              <a:t>("</a:t>
            </a:r>
            <a:r>
              <a:rPr lang="en-US" sz="1700" dirty="0" err="1">
                <a:latin typeface="+mj-lt"/>
              </a:rPr>
              <a:t>ntile</a:t>
            </a:r>
            <a:r>
              <a:rPr lang="en-US" sz="1700" dirty="0">
                <a:latin typeface="+mj-lt"/>
              </a:rPr>
              <a:t>",</a:t>
            </a:r>
            <a:r>
              <a:rPr lang="en-US" sz="1700" dirty="0" err="1">
                <a:latin typeface="+mj-lt"/>
              </a:rPr>
              <a:t>ntile</a:t>
            </a:r>
            <a:r>
              <a:rPr lang="en-US" sz="1700" dirty="0">
                <a:latin typeface="+mj-lt"/>
              </a:rPr>
              <a:t>(3).over(spec))\</a:t>
            </a:r>
          </a:p>
          <a:p>
            <a:pPr lvl="1"/>
            <a:r>
              <a:rPr lang="en-US" sz="1700" dirty="0">
                <a:latin typeface="+mj-lt"/>
              </a:rPr>
              <a:t>.show()</a:t>
            </a:r>
          </a:p>
          <a:p>
            <a:pPr lvl="1"/>
            <a:endParaRPr lang="en-US" sz="1700" dirty="0">
              <a:latin typeface="+mj-lt"/>
            </a:endParaRPr>
          </a:p>
          <a:p>
            <a:endParaRPr lang="en-US" sz="1700" dirty="0">
              <a:latin typeface="+mj-lt"/>
            </a:endParaRPr>
          </a:p>
        </p:txBody>
      </p:sp>
    </p:spTree>
    <p:extLst>
      <p:ext uri="{BB962C8B-B14F-4D97-AF65-F5344CB8AC3E}">
        <p14:creationId xmlns:p14="http://schemas.microsoft.com/office/powerpoint/2010/main" val="272822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xEl>
                                              <p:pRg st="17" end="1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
                                            <p:txEl>
                                              <p:pRg st="18" end="1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Window Functions</a:t>
            </a:r>
          </a:p>
        </p:txBody>
      </p:sp>
      <p:sp>
        <p:nvSpPr>
          <p:cNvPr id="12" name="Rectangle 11"/>
          <p:cNvSpPr/>
          <p:nvPr/>
        </p:nvSpPr>
        <p:spPr>
          <a:xfrm>
            <a:off x="203104" y="739928"/>
            <a:ext cx="11180379" cy="1400383"/>
          </a:xfrm>
          <a:prstGeom prst="rect">
            <a:avLst/>
          </a:prstGeom>
        </p:spPr>
        <p:txBody>
          <a:bodyPr wrap="square">
            <a:spAutoFit/>
          </a:bodyPr>
          <a:lstStyle/>
          <a:p>
            <a:pPr marL="285750" indent="-285750">
              <a:buFont typeface="Arial" panose="020B0604020202020204" pitchFamily="34" charset="0"/>
              <a:buChar char="•"/>
            </a:pPr>
            <a:r>
              <a:rPr lang="en-US" sz="1700" b="1" dirty="0">
                <a:latin typeface="+mj-lt"/>
              </a:rPr>
              <a:t>Analytical Window Functions:</a:t>
            </a:r>
            <a:endParaRPr lang="en-US" sz="1700" dirty="0">
              <a:latin typeface="+mj-lt"/>
            </a:endParaRPr>
          </a:p>
          <a:p>
            <a:pPr marL="742950" lvl="1" indent="-285750">
              <a:buFont typeface="Wingdings" panose="05000000000000000000" pitchFamily="2" charset="2"/>
              <a:buChar char="ü"/>
            </a:pPr>
            <a:r>
              <a:rPr lang="en-US" sz="1700" dirty="0">
                <a:latin typeface="+mj-lt"/>
              </a:rPr>
              <a:t>lag() : Return offset row value before the current row value.</a:t>
            </a:r>
          </a:p>
          <a:p>
            <a:pPr marL="742950" lvl="1" indent="-285750">
              <a:buFont typeface="Wingdings" panose="05000000000000000000" pitchFamily="2" charset="2"/>
              <a:buChar char="ü"/>
            </a:pPr>
            <a:r>
              <a:rPr lang="en-US" sz="1700" dirty="0">
                <a:latin typeface="+mj-lt"/>
              </a:rPr>
              <a:t>lead() :</a:t>
            </a:r>
            <a:r>
              <a:rPr lang="en-US" sz="1700" dirty="0"/>
              <a:t> </a:t>
            </a:r>
            <a:r>
              <a:rPr lang="en-US" sz="1700" dirty="0">
                <a:latin typeface="+mj-lt"/>
              </a:rPr>
              <a:t>Return offset row value after the current row value.</a:t>
            </a:r>
          </a:p>
          <a:p>
            <a:pPr lvl="1"/>
            <a:endParaRPr lang="en-US" sz="1700" dirty="0">
              <a:latin typeface="+mj-lt"/>
            </a:endParaRPr>
          </a:p>
          <a:p>
            <a:endParaRPr lang="en-US" sz="1700" dirty="0">
              <a:latin typeface="+mj-lt"/>
            </a:endParaRPr>
          </a:p>
        </p:txBody>
      </p:sp>
      <p:sp>
        <p:nvSpPr>
          <p:cNvPr id="2" name="Rectangle 1"/>
          <p:cNvSpPr/>
          <p:nvPr/>
        </p:nvSpPr>
        <p:spPr>
          <a:xfrm>
            <a:off x="385984" y="1743298"/>
            <a:ext cx="6850380" cy="1923604"/>
          </a:xfrm>
          <a:prstGeom prst="rect">
            <a:avLst/>
          </a:prstGeom>
        </p:spPr>
        <p:txBody>
          <a:bodyPr wrap="square">
            <a:spAutoFit/>
          </a:bodyPr>
          <a:lstStyle/>
          <a:p>
            <a:pPr lvl="1"/>
            <a:r>
              <a:rPr lang="en-US" sz="1700" dirty="0">
                <a:latin typeface="+mj-lt"/>
              </a:rPr>
              <a:t>Ex - </a:t>
            </a:r>
          </a:p>
          <a:p>
            <a:pPr lvl="1"/>
            <a:r>
              <a:rPr lang="en-US" sz="1700" dirty="0" err="1">
                <a:latin typeface="+mj-lt"/>
              </a:rPr>
              <a:t>df.select</a:t>
            </a:r>
            <a:r>
              <a:rPr lang="en-US" sz="1700" dirty="0">
                <a:latin typeface="+mj-lt"/>
              </a:rPr>
              <a:t>(</a:t>
            </a:r>
            <a:r>
              <a:rPr lang="en-US" sz="1700" dirty="0" err="1">
                <a:latin typeface="+mj-lt"/>
              </a:rPr>
              <a:t>df.dept,df.salary</a:t>
            </a:r>
            <a:r>
              <a:rPr lang="en-US" sz="1700" dirty="0">
                <a:latin typeface="+mj-lt"/>
              </a:rPr>
              <a:t>) \</a:t>
            </a:r>
          </a:p>
          <a:p>
            <a:pPr lvl="1"/>
            <a:r>
              <a:rPr lang="en-US" sz="1700" dirty="0">
                <a:latin typeface="+mj-lt"/>
              </a:rPr>
              <a:t>.</a:t>
            </a:r>
            <a:r>
              <a:rPr lang="en-US" sz="1700" dirty="0" err="1">
                <a:latin typeface="+mj-lt"/>
              </a:rPr>
              <a:t>withColumn</a:t>
            </a:r>
            <a:r>
              <a:rPr lang="en-US" sz="1700" dirty="0">
                <a:latin typeface="+mj-lt"/>
              </a:rPr>
              <a:t>("lag_prev_</a:t>
            </a:r>
            <a:r>
              <a:rPr lang="en-US" sz="1700" dirty="0" err="1">
                <a:latin typeface="+mj-lt"/>
              </a:rPr>
              <a:t>sal</a:t>
            </a:r>
            <a:r>
              <a:rPr lang="en-US" sz="1700" dirty="0">
                <a:latin typeface="+mj-lt"/>
              </a:rPr>
              <a:t>",lag("salary",1,0).over(spec)) \</a:t>
            </a:r>
          </a:p>
          <a:p>
            <a:pPr lvl="1"/>
            <a:r>
              <a:rPr lang="en-US" sz="1700" dirty="0">
                <a:latin typeface="+mj-lt"/>
              </a:rPr>
              <a:t>.</a:t>
            </a:r>
            <a:r>
              <a:rPr lang="en-US" sz="1700" dirty="0" err="1">
                <a:latin typeface="+mj-lt"/>
              </a:rPr>
              <a:t>withColumn</a:t>
            </a:r>
            <a:r>
              <a:rPr lang="en-US" sz="1700" dirty="0">
                <a:latin typeface="+mj-lt"/>
              </a:rPr>
              <a:t>("lead_next_</a:t>
            </a:r>
            <a:r>
              <a:rPr lang="en-US" sz="1700" dirty="0" err="1">
                <a:latin typeface="+mj-lt"/>
              </a:rPr>
              <a:t>sal</a:t>
            </a:r>
            <a:r>
              <a:rPr lang="en-US" sz="1700" dirty="0">
                <a:latin typeface="+mj-lt"/>
              </a:rPr>
              <a:t>",lead("salary",1,0).over(spec)) \</a:t>
            </a:r>
          </a:p>
          <a:p>
            <a:pPr lvl="1"/>
            <a:r>
              <a:rPr lang="en-US" sz="1700" dirty="0">
                <a:latin typeface="+mj-lt"/>
              </a:rPr>
              <a:t>.show()</a:t>
            </a:r>
          </a:p>
          <a:p>
            <a:pPr lvl="1"/>
            <a:endParaRPr lang="en-US" sz="1700" dirty="0"/>
          </a:p>
          <a:p>
            <a:pPr lvl="1"/>
            <a:endParaRPr lang="en-US" sz="1700" dirty="0"/>
          </a:p>
        </p:txBody>
      </p:sp>
    </p:spTree>
    <p:extLst>
      <p:ext uri="{BB962C8B-B14F-4D97-AF65-F5344CB8AC3E}">
        <p14:creationId xmlns:p14="http://schemas.microsoft.com/office/powerpoint/2010/main" val="2955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Window Functions</a:t>
            </a:r>
          </a:p>
        </p:txBody>
      </p:sp>
      <p:sp>
        <p:nvSpPr>
          <p:cNvPr id="12" name="Rectangle 11"/>
          <p:cNvSpPr/>
          <p:nvPr/>
        </p:nvSpPr>
        <p:spPr>
          <a:xfrm>
            <a:off x="203104" y="739928"/>
            <a:ext cx="11180379" cy="2446824"/>
          </a:xfrm>
          <a:prstGeom prst="rect">
            <a:avLst/>
          </a:prstGeom>
        </p:spPr>
        <p:txBody>
          <a:bodyPr wrap="square">
            <a:spAutoFit/>
          </a:bodyPr>
          <a:lstStyle/>
          <a:p>
            <a:pPr marL="285750" indent="-285750">
              <a:buFont typeface="Arial" panose="020B0604020202020204" pitchFamily="34" charset="0"/>
              <a:buChar char="•"/>
            </a:pPr>
            <a:r>
              <a:rPr lang="en-US" sz="1700" b="1" dirty="0">
                <a:latin typeface="+mj-lt"/>
              </a:rPr>
              <a:t>Aggregate Window Functions:</a:t>
            </a:r>
            <a:endParaRPr lang="en-US" sz="1700" dirty="0">
              <a:latin typeface="+mj-lt"/>
            </a:endParaRPr>
          </a:p>
          <a:p>
            <a:pPr marL="742950" lvl="1" indent="-285750">
              <a:buFont typeface="Wingdings" panose="05000000000000000000" pitchFamily="2" charset="2"/>
              <a:buChar char="ü"/>
            </a:pPr>
            <a:r>
              <a:rPr lang="en-US" sz="1700" dirty="0" err="1">
                <a:latin typeface="+mj-lt"/>
              </a:rPr>
              <a:t>avg</a:t>
            </a:r>
            <a:endParaRPr lang="en-US" sz="1700" dirty="0">
              <a:latin typeface="+mj-lt"/>
            </a:endParaRPr>
          </a:p>
          <a:p>
            <a:pPr marL="742950" lvl="1" indent="-285750">
              <a:buFont typeface="Wingdings" panose="05000000000000000000" pitchFamily="2" charset="2"/>
              <a:buChar char="ü"/>
            </a:pPr>
            <a:r>
              <a:rPr lang="en-US" sz="1700" dirty="0">
                <a:latin typeface="+mj-lt"/>
              </a:rPr>
              <a:t>sum()</a:t>
            </a:r>
          </a:p>
          <a:p>
            <a:pPr marL="742950" lvl="1" indent="-285750">
              <a:buFont typeface="Wingdings" panose="05000000000000000000" pitchFamily="2" charset="2"/>
              <a:buChar char="ü"/>
            </a:pPr>
            <a:r>
              <a:rPr lang="en-US" sz="1700" dirty="0">
                <a:latin typeface="+mj-lt"/>
              </a:rPr>
              <a:t>max()</a:t>
            </a:r>
          </a:p>
          <a:p>
            <a:pPr marL="742950" lvl="1" indent="-285750">
              <a:buFont typeface="Wingdings" panose="05000000000000000000" pitchFamily="2" charset="2"/>
              <a:buChar char="ü"/>
            </a:pPr>
            <a:r>
              <a:rPr lang="en-US" sz="1700" dirty="0">
                <a:latin typeface="+mj-lt"/>
              </a:rPr>
              <a:t>min()</a:t>
            </a:r>
          </a:p>
          <a:p>
            <a:pPr marL="742950" lvl="1" indent="-285750">
              <a:buFont typeface="Wingdings" panose="05000000000000000000" pitchFamily="2" charset="2"/>
              <a:buChar char="ü"/>
            </a:pPr>
            <a:r>
              <a:rPr lang="en-US" sz="1700" dirty="0">
                <a:latin typeface="+mj-lt"/>
              </a:rPr>
              <a:t>count()</a:t>
            </a:r>
          </a:p>
          <a:p>
            <a:pPr marL="742950" lvl="1" indent="-285750">
              <a:buFont typeface="Wingdings" panose="05000000000000000000" pitchFamily="2" charset="2"/>
              <a:buChar char="ü"/>
            </a:pPr>
            <a:r>
              <a:rPr lang="en-US" sz="1700" dirty="0">
                <a:latin typeface="+mj-lt"/>
              </a:rPr>
              <a:t>first()</a:t>
            </a:r>
          </a:p>
          <a:p>
            <a:pPr marL="742950" lvl="1" indent="-285750">
              <a:buFont typeface="Wingdings" panose="05000000000000000000" pitchFamily="2" charset="2"/>
              <a:buChar char="ü"/>
            </a:pPr>
            <a:r>
              <a:rPr lang="en-US" sz="1700" dirty="0">
                <a:latin typeface="+mj-lt"/>
              </a:rPr>
              <a:t>last()</a:t>
            </a:r>
          </a:p>
          <a:p>
            <a:endParaRPr lang="en-US" sz="1700" dirty="0">
              <a:latin typeface="+mj-lt"/>
            </a:endParaRPr>
          </a:p>
        </p:txBody>
      </p:sp>
      <p:sp>
        <p:nvSpPr>
          <p:cNvPr id="2" name="Rectangle 1"/>
          <p:cNvSpPr/>
          <p:nvPr/>
        </p:nvSpPr>
        <p:spPr>
          <a:xfrm>
            <a:off x="279304" y="3105516"/>
            <a:ext cx="5397596" cy="2708434"/>
          </a:xfrm>
          <a:prstGeom prst="rect">
            <a:avLst/>
          </a:prstGeom>
        </p:spPr>
        <p:txBody>
          <a:bodyPr wrap="square">
            <a:spAutoFit/>
          </a:bodyPr>
          <a:lstStyle/>
          <a:p>
            <a:pPr lvl="1"/>
            <a:r>
              <a:rPr lang="en-US" sz="1700" dirty="0">
                <a:latin typeface="+mj-lt"/>
              </a:rPr>
              <a:t>Ex – </a:t>
            </a:r>
          </a:p>
          <a:p>
            <a:pPr lvl="1"/>
            <a:r>
              <a:rPr lang="en-US" sz="1700" dirty="0">
                <a:latin typeface="+mj-lt"/>
              </a:rPr>
              <a:t>spec = </a:t>
            </a:r>
            <a:r>
              <a:rPr lang="en-US" sz="1700" dirty="0" err="1">
                <a:latin typeface="+mj-lt"/>
              </a:rPr>
              <a:t>Window.partitionBy</a:t>
            </a:r>
            <a:r>
              <a:rPr lang="en-US" sz="1700" dirty="0">
                <a:latin typeface="+mj-lt"/>
              </a:rPr>
              <a:t>("</a:t>
            </a:r>
            <a:r>
              <a:rPr lang="en-US" sz="1700" dirty="0" err="1">
                <a:latin typeface="+mj-lt"/>
              </a:rPr>
              <a:t>dept</a:t>
            </a:r>
            <a:r>
              <a:rPr lang="en-US" sz="1700" dirty="0">
                <a:latin typeface="+mj-lt"/>
              </a:rPr>
              <a:t>")</a:t>
            </a:r>
          </a:p>
          <a:p>
            <a:pPr lvl="1"/>
            <a:endParaRPr lang="en-US" sz="1700" dirty="0">
              <a:latin typeface="+mj-lt"/>
            </a:endParaRPr>
          </a:p>
          <a:p>
            <a:pPr lvl="1"/>
            <a:r>
              <a:rPr lang="en-US" sz="1700" dirty="0" err="1">
                <a:latin typeface="+mj-lt"/>
              </a:rPr>
              <a:t>df.select</a:t>
            </a:r>
            <a:r>
              <a:rPr lang="en-US" sz="1700" dirty="0">
                <a:latin typeface="+mj-lt"/>
              </a:rPr>
              <a:t>(</a:t>
            </a:r>
            <a:r>
              <a:rPr lang="en-US" sz="1700" dirty="0" err="1">
                <a:latin typeface="+mj-lt"/>
              </a:rPr>
              <a:t>df.dept,df.salary</a:t>
            </a:r>
            <a:r>
              <a:rPr lang="en-US" sz="1700" dirty="0">
                <a:latin typeface="+mj-lt"/>
              </a:rPr>
              <a:t>) \</a:t>
            </a:r>
          </a:p>
          <a:p>
            <a:pPr lvl="1"/>
            <a:r>
              <a:rPr lang="en-US" sz="1700" dirty="0">
                <a:latin typeface="+mj-lt"/>
              </a:rPr>
              <a:t>.</a:t>
            </a:r>
            <a:r>
              <a:rPr lang="en-US" sz="1700" dirty="0" err="1">
                <a:latin typeface="+mj-lt"/>
              </a:rPr>
              <a:t>withColumn</a:t>
            </a:r>
            <a:r>
              <a:rPr lang="en-US" sz="1700" dirty="0">
                <a:latin typeface="+mj-lt"/>
              </a:rPr>
              <a:t>("sum_</a:t>
            </a:r>
            <a:r>
              <a:rPr lang="en-US" sz="1700" dirty="0" err="1">
                <a:latin typeface="+mj-lt"/>
              </a:rPr>
              <a:t>sal</a:t>
            </a:r>
            <a:r>
              <a:rPr lang="en-US" sz="1700" dirty="0">
                <a:latin typeface="+mj-lt"/>
              </a:rPr>
              <a:t>",sum("salary").over(spec)) \</a:t>
            </a:r>
          </a:p>
          <a:p>
            <a:pPr lvl="1"/>
            <a:r>
              <a:rPr lang="en-US" sz="1700" dirty="0">
                <a:latin typeface="+mj-lt"/>
              </a:rPr>
              <a:t>.</a:t>
            </a:r>
            <a:r>
              <a:rPr lang="en-US" sz="1700" dirty="0" err="1">
                <a:latin typeface="+mj-lt"/>
              </a:rPr>
              <a:t>withColumn</a:t>
            </a:r>
            <a:r>
              <a:rPr lang="en-US" sz="1700" dirty="0">
                <a:latin typeface="+mj-lt"/>
              </a:rPr>
              <a:t>("max_</a:t>
            </a:r>
            <a:r>
              <a:rPr lang="en-US" sz="1700" dirty="0" err="1">
                <a:latin typeface="+mj-lt"/>
              </a:rPr>
              <a:t>sal</a:t>
            </a:r>
            <a:r>
              <a:rPr lang="en-US" sz="1700" dirty="0">
                <a:latin typeface="+mj-lt"/>
              </a:rPr>
              <a:t>",max("salary").over(spec)) \</a:t>
            </a:r>
          </a:p>
          <a:p>
            <a:pPr lvl="1"/>
            <a:r>
              <a:rPr lang="en-US" sz="1700" dirty="0">
                <a:latin typeface="+mj-lt"/>
              </a:rPr>
              <a:t>.</a:t>
            </a:r>
            <a:r>
              <a:rPr lang="en-US" sz="1700" dirty="0" err="1">
                <a:latin typeface="+mj-lt"/>
              </a:rPr>
              <a:t>withColumn</a:t>
            </a:r>
            <a:r>
              <a:rPr lang="en-US" sz="1700" dirty="0">
                <a:latin typeface="+mj-lt"/>
              </a:rPr>
              <a:t>("min_</a:t>
            </a:r>
            <a:r>
              <a:rPr lang="en-US" sz="1700" dirty="0" err="1">
                <a:latin typeface="+mj-lt"/>
              </a:rPr>
              <a:t>sal</a:t>
            </a:r>
            <a:r>
              <a:rPr lang="en-US" sz="1700" dirty="0">
                <a:latin typeface="+mj-lt"/>
              </a:rPr>
              <a:t>",min("salary").over(spec)) \</a:t>
            </a:r>
          </a:p>
          <a:p>
            <a:pPr lvl="1"/>
            <a:r>
              <a:rPr lang="en-US" sz="1700" dirty="0">
                <a:latin typeface="+mj-lt"/>
              </a:rPr>
              <a:t>.</a:t>
            </a:r>
            <a:r>
              <a:rPr lang="en-US" sz="1700" dirty="0" err="1">
                <a:latin typeface="+mj-lt"/>
              </a:rPr>
              <a:t>withColumn</a:t>
            </a:r>
            <a:r>
              <a:rPr lang="en-US" sz="1700" dirty="0">
                <a:latin typeface="+mj-lt"/>
              </a:rPr>
              <a:t>("avg_</a:t>
            </a:r>
            <a:r>
              <a:rPr lang="en-US" sz="1700" dirty="0" err="1">
                <a:latin typeface="+mj-lt"/>
              </a:rPr>
              <a:t>sal</a:t>
            </a:r>
            <a:r>
              <a:rPr lang="en-US" sz="1700" dirty="0">
                <a:latin typeface="+mj-lt"/>
              </a:rPr>
              <a:t>",</a:t>
            </a:r>
            <a:r>
              <a:rPr lang="en-US" sz="1700" dirty="0" err="1">
                <a:latin typeface="+mj-lt"/>
              </a:rPr>
              <a:t>avg</a:t>
            </a:r>
            <a:r>
              <a:rPr lang="en-US" sz="1700" dirty="0">
                <a:latin typeface="+mj-lt"/>
              </a:rPr>
              <a:t>("salary").over(spec)) \</a:t>
            </a:r>
          </a:p>
          <a:p>
            <a:pPr lvl="1"/>
            <a:r>
              <a:rPr lang="en-US" sz="1700" dirty="0">
                <a:latin typeface="+mj-lt"/>
              </a:rPr>
              <a:t>.</a:t>
            </a:r>
            <a:r>
              <a:rPr lang="en-US" sz="1700" dirty="0" err="1">
                <a:latin typeface="+mj-lt"/>
              </a:rPr>
              <a:t>withColumn</a:t>
            </a:r>
            <a:r>
              <a:rPr lang="en-US" sz="1700" dirty="0">
                <a:latin typeface="+mj-lt"/>
              </a:rPr>
              <a:t>("count_</a:t>
            </a:r>
            <a:r>
              <a:rPr lang="en-US" sz="1700" dirty="0" err="1">
                <a:latin typeface="+mj-lt"/>
              </a:rPr>
              <a:t>sal</a:t>
            </a:r>
            <a:r>
              <a:rPr lang="en-US" sz="1700" dirty="0">
                <a:latin typeface="+mj-lt"/>
              </a:rPr>
              <a:t>",count("salary").over(spec)) \</a:t>
            </a:r>
          </a:p>
          <a:p>
            <a:pPr lvl="1"/>
            <a:r>
              <a:rPr lang="en-US" sz="1700" dirty="0">
                <a:latin typeface="+mj-lt"/>
              </a:rPr>
              <a:t>.show()</a:t>
            </a:r>
          </a:p>
        </p:txBody>
      </p:sp>
      <p:sp>
        <p:nvSpPr>
          <p:cNvPr id="5" name="Rectangle 4"/>
          <p:cNvSpPr/>
          <p:nvPr/>
        </p:nvSpPr>
        <p:spPr>
          <a:xfrm>
            <a:off x="5637110" y="3186752"/>
            <a:ext cx="5746373" cy="1923604"/>
          </a:xfrm>
          <a:prstGeom prst="rect">
            <a:avLst/>
          </a:prstGeom>
        </p:spPr>
        <p:txBody>
          <a:bodyPr wrap="square">
            <a:spAutoFit/>
          </a:bodyPr>
          <a:lstStyle/>
          <a:p>
            <a:pPr lvl="1"/>
            <a:r>
              <a:rPr lang="en-US" sz="1700" dirty="0">
                <a:latin typeface="+mj-lt"/>
              </a:rPr>
              <a:t>Ex – </a:t>
            </a:r>
          </a:p>
          <a:p>
            <a:pPr lvl="1"/>
            <a:r>
              <a:rPr lang="en-US" sz="1700" dirty="0">
                <a:latin typeface="+mj-lt"/>
              </a:rPr>
              <a:t>spec = </a:t>
            </a:r>
            <a:r>
              <a:rPr lang="en-US" sz="1700" dirty="0" err="1">
                <a:latin typeface="+mj-lt"/>
              </a:rPr>
              <a:t>Window.partitionBy</a:t>
            </a:r>
            <a:r>
              <a:rPr lang="en-US" sz="1700" dirty="0">
                <a:latin typeface="+mj-lt"/>
              </a:rPr>
              <a:t>("</a:t>
            </a:r>
            <a:r>
              <a:rPr lang="en-US" sz="1700" dirty="0" err="1">
                <a:latin typeface="+mj-lt"/>
              </a:rPr>
              <a:t>dept</a:t>
            </a:r>
            <a:r>
              <a:rPr lang="en-US" sz="1700" dirty="0">
                <a:latin typeface="+mj-lt"/>
              </a:rPr>
              <a:t>").</a:t>
            </a:r>
            <a:r>
              <a:rPr lang="en-US" sz="1700" dirty="0" err="1">
                <a:latin typeface="+mj-lt"/>
              </a:rPr>
              <a:t>orderBy</a:t>
            </a:r>
            <a:r>
              <a:rPr lang="en-US" sz="1700" dirty="0">
                <a:latin typeface="+mj-lt"/>
              </a:rPr>
              <a:t>("salary")</a:t>
            </a:r>
          </a:p>
          <a:p>
            <a:pPr lvl="1"/>
            <a:endParaRPr lang="en-US" sz="1700" dirty="0">
              <a:latin typeface="+mj-lt"/>
            </a:endParaRPr>
          </a:p>
          <a:p>
            <a:pPr lvl="1"/>
            <a:r>
              <a:rPr lang="en-US" sz="1700" dirty="0" err="1">
                <a:latin typeface="+mj-lt"/>
              </a:rPr>
              <a:t>df.select</a:t>
            </a:r>
            <a:r>
              <a:rPr lang="en-US" sz="1700" dirty="0">
                <a:latin typeface="+mj-lt"/>
              </a:rPr>
              <a:t>(</a:t>
            </a:r>
            <a:r>
              <a:rPr lang="en-US" sz="1700" dirty="0" err="1">
                <a:latin typeface="+mj-lt"/>
              </a:rPr>
              <a:t>df.dept,df.salary</a:t>
            </a:r>
            <a:r>
              <a:rPr lang="en-US" sz="1700" dirty="0">
                <a:latin typeface="+mj-lt"/>
              </a:rPr>
              <a:t>) \</a:t>
            </a:r>
          </a:p>
          <a:p>
            <a:pPr lvl="1"/>
            <a:r>
              <a:rPr lang="en-US" sz="1700" dirty="0">
                <a:latin typeface="+mj-lt"/>
              </a:rPr>
              <a:t>.</a:t>
            </a:r>
            <a:r>
              <a:rPr lang="en-US" sz="1700" dirty="0" err="1">
                <a:latin typeface="+mj-lt"/>
              </a:rPr>
              <a:t>withColumn</a:t>
            </a:r>
            <a:r>
              <a:rPr lang="en-US" sz="1700" dirty="0">
                <a:latin typeface="+mj-lt"/>
              </a:rPr>
              <a:t>(</a:t>
            </a:r>
            <a:r>
              <a:rPr lang="en-US" sz="1700" dirty="0"/>
              <a:t>"</a:t>
            </a:r>
            <a:r>
              <a:rPr lang="en-US" sz="1700" dirty="0">
                <a:latin typeface="+mj-lt"/>
              </a:rPr>
              <a:t>first_</a:t>
            </a:r>
            <a:r>
              <a:rPr lang="en-US" sz="1700" dirty="0" err="1">
                <a:latin typeface="+mj-lt"/>
              </a:rPr>
              <a:t>sal</a:t>
            </a:r>
            <a:r>
              <a:rPr lang="en-US" sz="1700" dirty="0">
                <a:latin typeface="+mj-lt"/>
              </a:rPr>
              <a:t>",first("salary").over(spec)) \</a:t>
            </a:r>
          </a:p>
          <a:p>
            <a:pPr lvl="1"/>
            <a:r>
              <a:rPr lang="en-US" sz="1700" dirty="0">
                <a:latin typeface="+mj-lt"/>
              </a:rPr>
              <a:t>.</a:t>
            </a:r>
            <a:r>
              <a:rPr lang="en-US" sz="1700" dirty="0" err="1">
                <a:latin typeface="+mj-lt"/>
              </a:rPr>
              <a:t>withColumn</a:t>
            </a:r>
            <a:r>
              <a:rPr lang="en-US" sz="1700" dirty="0">
                <a:latin typeface="+mj-lt"/>
              </a:rPr>
              <a:t>(</a:t>
            </a:r>
            <a:r>
              <a:rPr lang="en-US" sz="1700" dirty="0"/>
              <a:t>"</a:t>
            </a:r>
            <a:r>
              <a:rPr lang="en-US" sz="1700" dirty="0">
                <a:latin typeface="+mj-lt"/>
              </a:rPr>
              <a:t>last_</a:t>
            </a:r>
            <a:r>
              <a:rPr lang="en-US" sz="1700" dirty="0" err="1">
                <a:latin typeface="+mj-lt"/>
              </a:rPr>
              <a:t>sal</a:t>
            </a:r>
            <a:r>
              <a:rPr lang="en-US" sz="1700" dirty="0">
                <a:latin typeface="+mj-lt"/>
              </a:rPr>
              <a:t>",last("salary").over(spec)) \</a:t>
            </a:r>
          </a:p>
          <a:p>
            <a:pPr lvl="1"/>
            <a:r>
              <a:rPr lang="en-US" sz="1700" dirty="0">
                <a:latin typeface="+mj-lt"/>
              </a:rPr>
              <a:t>.show()</a:t>
            </a:r>
          </a:p>
        </p:txBody>
      </p:sp>
    </p:spTree>
    <p:extLst>
      <p:ext uri="{BB962C8B-B14F-4D97-AF65-F5344CB8AC3E}">
        <p14:creationId xmlns:p14="http://schemas.microsoft.com/office/powerpoint/2010/main" val="69408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8" end="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0" end="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1" end="1"/>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3" end="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4" end="4"/>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xEl>
                                              <p:pRg st="5" end="5"/>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Window Functions</a:t>
            </a:r>
          </a:p>
        </p:txBody>
      </p:sp>
      <p:sp>
        <p:nvSpPr>
          <p:cNvPr id="12" name="Rectangle 11"/>
          <p:cNvSpPr/>
          <p:nvPr/>
        </p:nvSpPr>
        <p:spPr>
          <a:xfrm>
            <a:off x="203104" y="739928"/>
            <a:ext cx="11180379" cy="6032421"/>
          </a:xfrm>
          <a:prstGeom prst="rect">
            <a:avLst/>
          </a:prstGeom>
        </p:spPr>
        <p:txBody>
          <a:bodyPr wrap="square">
            <a:spAutoFit/>
          </a:bodyPr>
          <a:lstStyle/>
          <a:p>
            <a:pPr marL="285750" indent="-285750">
              <a:buFont typeface="Arial" panose="020B0604020202020204" pitchFamily="34" charset="0"/>
              <a:buChar char="•"/>
            </a:pPr>
            <a:r>
              <a:rPr lang="en-US" sz="1700" b="1" dirty="0" err="1">
                <a:latin typeface="+mj-lt"/>
              </a:rPr>
              <a:t>rangeBetween</a:t>
            </a:r>
            <a:r>
              <a:rPr lang="en-US" sz="1700" b="1" dirty="0">
                <a:latin typeface="+mj-lt"/>
              </a:rPr>
              <a:t>:</a:t>
            </a:r>
          </a:p>
          <a:p>
            <a:pPr marL="742950" lvl="1" indent="-285750">
              <a:buFont typeface="Wingdings" panose="05000000000000000000" pitchFamily="2" charset="2"/>
              <a:buChar char="ü"/>
            </a:pPr>
            <a:r>
              <a:rPr lang="en-US" sz="1700" dirty="0">
                <a:latin typeface="+mj-lt"/>
              </a:rPr>
              <a:t>Takes two argument (</a:t>
            </a:r>
            <a:r>
              <a:rPr lang="en-US" sz="1700" dirty="0" err="1">
                <a:latin typeface="+mj-lt"/>
              </a:rPr>
              <a:t>start,end</a:t>
            </a:r>
            <a:r>
              <a:rPr lang="en-US" sz="1700" dirty="0">
                <a:latin typeface="+mj-lt"/>
              </a:rPr>
              <a:t>) to define frame boundaries.</a:t>
            </a:r>
          </a:p>
          <a:p>
            <a:pPr marL="742950" lvl="1" indent="-285750">
              <a:buFont typeface="Wingdings" panose="05000000000000000000" pitchFamily="2" charset="2"/>
              <a:buChar char="ü"/>
            </a:pPr>
            <a:r>
              <a:rPr lang="en-US" sz="1700" dirty="0">
                <a:latin typeface="+mj-lt"/>
              </a:rPr>
              <a:t>Default : </a:t>
            </a:r>
            <a:r>
              <a:rPr lang="en-US" sz="1700" dirty="0" err="1">
                <a:latin typeface="+mj-lt"/>
              </a:rPr>
              <a:t>unboundedPreceding</a:t>
            </a:r>
            <a:r>
              <a:rPr lang="en-US" sz="1700" dirty="0">
                <a:latin typeface="+mj-lt"/>
              </a:rPr>
              <a:t> and </a:t>
            </a:r>
            <a:r>
              <a:rPr lang="en-US" sz="1700" dirty="0" err="1">
                <a:latin typeface="+mj-lt"/>
              </a:rPr>
              <a:t>unboundedFollowing</a:t>
            </a:r>
            <a:r>
              <a:rPr lang="en-US" sz="1700" dirty="0">
                <a:latin typeface="+mj-lt"/>
              </a:rPr>
              <a:t>.</a:t>
            </a:r>
          </a:p>
          <a:p>
            <a:pPr marL="742950" lvl="1" indent="-285750">
              <a:buFont typeface="Wingdings" panose="05000000000000000000" pitchFamily="2" charset="2"/>
              <a:buChar char="ü"/>
            </a:pPr>
            <a:r>
              <a:rPr lang="en-US" sz="1700" dirty="0">
                <a:latin typeface="+mj-lt"/>
              </a:rPr>
              <a:t>Both `start` and `end` are relative from the current row. For example,   "0" means "current row", while "-1" means one off before the current row, and "5" means the five off after the current row.</a:t>
            </a:r>
          </a:p>
          <a:p>
            <a:pPr marL="742950" lvl="1" indent="-285750">
              <a:buFont typeface="Wingdings" panose="05000000000000000000" pitchFamily="2" charset="2"/>
              <a:buChar char="ü"/>
            </a:pPr>
            <a:r>
              <a:rPr lang="en-US" sz="1700" dirty="0">
                <a:latin typeface="+mj-lt"/>
              </a:rPr>
              <a:t>Recommend to use ``</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  and ``</a:t>
            </a:r>
            <a:r>
              <a:rPr lang="en-US" sz="1700" dirty="0" err="1">
                <a:latin typeface="+mj-lt"/>
              </a:rPr>
              <a:t>Window.currentRow</a:t>
            </a:r>
            <a:r>
              <a:rPr lang="en-US" sz="1700" dirty="0">
                <a:latin typeface="+mj-lt"/>
              </a:rPr>
              <a:t>`` to specify special boundary values, rather than using integral  values directly.</a:t>
            </a:r>
          </a:p>
          <a:p>
            <a:pPr marL="742950" lvl="1" indent="-285750">
              <a:buFont typeface="Wingdings" panose="05000000000000000000" pitchFamily="2" charset="2"/>
              <a:buChar char="ü"/>
            </a:pPr>
            <a:endParaRPr lang="en-US" sz="1700" dirty="0">
              <a:latin typeface="+mj-lt"/>
            </a:endParaRPr>
          </a:p>
          <a:p>
            <a:r>
              <a:rPr lang="en-US" sz="1700" dirty="0">
                <a:latin typeface="+mj-lt"/>
              </a:rPr>
              <a:t>spec=</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err="1">
                <a:latin typeface="+mj-lt"/>
              </a:rPr>
              <a:t>orderBy</a:t>
            </a:r>
            <a:r>
              <a:rPr lang="en-US" sz="1700" dirty="0">
                <a:latin typeface="+mj-lt"/>
              </a:rPr>
              <a:t>(</a:t>
            </a:r>
            <a:r>
              <a:rPr lang="en-US" sz="1700" dirty="0" err="1">
                <a:latin typeface="+mj-lt"/>
              </a:rPr>
              <a:t>df.salary</a:t>
            </a:r>
            <a:r>
              <a:rPr lang="en-US" sz="1700" dirty="0">
                <a:latin typeface="+mj-lt"/>
              </a:rPr>
              <a:t>). \</a:t>
            </a:r>
          </a:p>
          <a:p>
            <a:r>
              <a:rPr lang="en-US" sz="1700" dirty="0" err="1">
                <a:latin typeface="+mj-lt"/>
              </a:rPr>
              <a:t>rangeBetween</a:t>
            </a:r>
            <a:r>
              <a:rPr lang="en-US" sz="1700" dirty="0">
                <a:latin typeface="+mj-lt"/>
              </a:rPr>
              <a:t>(</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r>
              <a:rPr lang="en-US" sz="1700" dirty="0">
                <a:latin typeface="+mj-lt"/>
              </a:rPr>
              <a:t>spec=</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err="1">
                <a:latin typeface="+mj-lt"/>
              </a:rPr>
              <a:t>orderBy</a:t>
            </a:r>
            <a:r>
              <a:rPr lang="en-US" sz="1700" dirty="0">
                <a:latin typeface="+mj-lt"/>
              </a:rPr>
              <a:t>(</a:t>
            </a:r>
            <a:r>
              <a:rPr lang="en-US" sz="1700" dirty="0" err="1">
                <a:latin typeface="+mj-lt"/>
              </a:rPr>
              <a:t>df.salary</a:t>
            </a:r>
            <a:r>
              <a:rPr lang="en-US" sz="1700" dirty="0">
                <a:latin typeface="+mj-lt"/>
              </a:rPr>
              <a:t>). \</a:t>
            </a:r>
          </a:p>
          <a:p>
            <a:r>
              <a:rPr lang="en-US" sz="1700" dirty="0" err="1">
                <a:latin typeface="+mj-lt"/>
              </a:rPr>
              <a:t>rangeBetween</a:t>
            </a:r>
            <a:r>
              <a:rPr lang="en-US" sz="1700" dirty="0">
                <a:latin typeface="+mj-lt"/>
              </a:rPr>
              <a:t>(</a:t>
            </a:r>
            <a:r>
              <a:rPr lang="en-US" sz="1700" dirty="0" err="1">
                <a:latin typeface="+mj-lt"/>
              </a:rPr>
              <a:t>Window.currentRow</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r>
              <a:rPr lang="en-US" sz="1700" dirty="0">
                <a:latin typeface="+mj-lt"/>
              </a:rPr>
              <a:t>spec=</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err="1">
                <a:latin typeface="+mj-lt"/>
              </a:rPr>
              <a:t>orderBy</a:t>
            </a:r>
            <a:r>
              <a:rPr lang="en-US" sz="1700" dirty="0">
                <a:latin typeface="+mj-lt"/>
              </a:rPr>
              <a:t>(</a:t>
            </a:r>
            <a:r>
              <a:rPr lang="en-US" sz="1700" dirty="0" err="1">
                <a:latin typeface="+mj-lt"/>
              </a:rPr>
              <a:t>df.salary</a:t>
            </a:r>
            <a:r>
              <a:rPr lang="en-US" sz="1700" dirty="0">
                <a:latin typeface="+mj-lt"/>
              </a:rPr>
              <a:t>). \</a:t>
            </a:r>
          </a:p>
          <a:p>
            <a:r>
              <a:rPr lang="en-US" sz="1700" dirty="0" err="1">
                <a:latin typeface="+mj-lt"/>
              </a:rPr>
              <a:t>rangeBetween</a:t>
            </a:r>
            <a:r>
              <a:rPr lang="en-US" sz="1700" dirty="0">
                <a:latin typeface="+mj-lt"/>
              </a:rPr>
              <a:t>(Window.currentRow,500)</a:t>
            </a:r>
          </a:p>
          <a:p>
            <a:endParaRPr lang="en-US" sz="1700" dirty="0">
              <a:latin typeface="+mj-lt"/>
            </a:endParaRPr>
          </a:p>
          <a:p>
            <a:r>
              <a:rPr lang="en-US" sz="1700" dirty="0" err="1">
                <a:latin typeface="+mj-lt"/>
              </a:rPr>
              <a:t>df.select</a:t>
            </a:r>
            <a:r>
              <a:rPr lang="en-US" sz="1700" dirty="0">
                <a:latin typeface="+mj-lt"/>
              </a:rPr>
              <a:t>(</a:t>
            </a:r>
            <a:r>
              <a:rPr lang="en-US" sz="1700" dirty="0" err="1">
                <a:latin typeface="+mj-lt"/>
              </a:rPr>
              <a:t>df.dept,df.salary</a:t>
            </a:r>
            <a:r>
              <a:rPr lang="en-US" sz="1700" dirty="0">
                <a:latin typeface="+mj-lt"/>
              </a:rPr>
              <a:t>).</a:t>
            </a:r>
            <a:r>
              <a:rPr lang="en-US" sz="1700" dirty="0" err="1">
                <a:latin typeface="+mj-lt"/>
              </a:rPr>
              <a:t>withColumn</a:t>
            </a:r>
            <a:r>
              <a:rPr lang="en-US" sz="1700" dirty="0">
                <a:latin typeface="+mj-lt"/>
              </a:rPr>
              <a:t>("sum_</a:t>
            </a:r>
            <a:r>
              <a:rPr lang="en-US" sz="1700" dirty="0" err="1">
                <a:latin typeface="+mj-lt"/>
              </a:rPr>
              <a:t>sal</a:t>
            </a:r>
            <a:r>
              <a:rPr lang="en-US" sz="1700" dirty="0">
                <a:latin typeface="+mj-lt"/>
              </a:rPr>
              <a:t>",sum("salary").over(spec1)).show()</a:t>
            </a:r>
          </a:p>
          <a:p>
            <a:endParaRPr lang="en-US" sz="1700" dirty="0">
              <a:latin typeface="+mj-lt"/>
            </a:endParaRPr>
          </a:p>
        </p:txBody>
      </p:sp>
    </p:spTree>
    <p:extLst>
      <p:ext uri="{BB962C8B-B14F-4D97-AF65-F5344CB8AC3E}">
        <p14:creationId xmlns:p14="http://schemas.microsoft.com/office/powerpoint/2010/main" val="243220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Window Functions</a:t>
            </a:r>
          </a:p>
        </p:txBody>
      </p:sp>
      <p:sp>
        <p:nvSpPr>
          <p:cNvPr id="12" name="Rectangle 11"/>
          <p:cNvSpPr/>
          <p:nvPr/>
        </p:nvSpPr>
        <p:spPr>
          <a:xfrm>
            <a:off x="203104" y="739928"/>
            <a:ext cx="11180379" cy="6032421"/>
          </a:xfrm>
          <a:prstGeom prst="rect">
            <a:avLst/>
          </a:prstGeom>
        </p:spPr>
        <p:txBody>
          <a:bodyPr wrap="square">
            <a:spAutoFit/>
          </a:bodyPr>
          <a:lstStyle/>
          <a:p>
            <a:pPr marL="285750" indent="-285750">
              <a:buFont typeface="Arial" panose="020B0604020202020204" pitchFamily="34" charset="0"/>
              <a:buChar char="•"/>
            </a:pPr>
            <a:r>
              <a:rPr lang="en-US" sz="1700" b="1" dirty="0" err="1">
                <a:latin typeface="+mj-lt"/>
              </a:rPr>
              <a:t>rowsBetween</a:t>
            </a:r>
            <a:r>
              <a:rPr lang="en-US" sz="1700" b="1" dirty="0">
                <a:latin typeface="+mj-lt"/>
              </a:rPr>
              <a:t>:</a:t>
            </a:r>
          </a:p>
          <a:p>
            <a:pPr marL="742950" lvl="1" indent="-285750">
              <a:buFont typeface="Wingdings" panose="05000000000000000000" pitchFamily="2" charset="2"/>
              <a:buChar char="ü"/>
            </a:pPr>
            <a:r>
              <a:rPr lang="en-US" sz="1700" dirty="0">
                <a:latin typeface="+mj-lt"/>
              </a:rPr>
              <a:t>Takes two argument (</a:t>
            </a:r>
            <a:r>
              <a:rPr lang="en-US" sz="1700" dirty="0" err="1">
                <a:latin typeface="+mj-lt"/>
              </a:rPr>
              <a:t>start,end</a:t>
            </a:r>
            <a:r>
              <a:rPr lang="en-US" sz="1700" dirty="0">
                <a:latin typeface="+mj-lt"/>
              </a:rPr>
              <a:t>) to define frame boundaries.</a:t>
            </a:r>
          </a:p>
          <a:p>
            <a:pPr marL="742950" lvl="1" indent="-285750">
              <a:buFont typeface="Wingdings" panose="05000000000000000000" pitchFamily="2" charset="2"/>
              <a:buChar char="ü"/>
            </a:pPr>
            <a:r>
              <a:rPr lang="en-US" sz="1700" dirty="0" err="1">
                <a:latin typeface="+mj-lt"/>
              </a:rPr>
              <a:t>Deafult</a:t>
            </a:r>
            <a:r>
              <a:rPr lang="en-US" sz="1700" dirty="0">
                <a:latin typeface="+mj-lt"/>
              </a:rPr>
              <a:t> : </a:t>
            </a:r>
            <a:r>
              <a:rPr lang="en-US" sz="1700" dirty="0" err="1">
                <a:latin typeface="+mj-lt"/>
              </a:rPr>
              <a:t>unboundedPreceding</a:t>
            </a:r>
            <a:r>
              <a:rPr lang="en-US" sz="1700" dirty="0">
                <a:latin typeface="+mj-lt"/>
              </a:rPr>
              <a:t> and </a:t>
            </a:r>
            <a:r>
              <a:rPr lang="en-US" sz="1700" dirty="0" err="1">
                <a:latin typeface="+mj-lt"/>
              </a:rPr>
              <a:t>unboundedFollowing</a:t>
            </a:r>
            <a:r>
              <a:rPr lang="en-US" sz="1700" dirty="0">
                <a:latin typeface="+mj-lt"/>
              </a:rPr>
              <a:t>.</a:t>
            </a:r>
          </a:p>
          <a:p>
            <a:pPr marL="742950" lvl="1" indent="-285750">
              <a:buFont typeface="Wingdings" panose="05000000000000000000" pitchFamily="2" charset="2"/>
              <a:buChar char="ü"/>
            </a:pPr>
            <a:r>
              <a:rPr lang="en-US" sz="1700" dirty="0">
                <a:latin typeface="+mj-lt"/>
              </a:rPr>
              <a:t>Both `start` and `end` are relative from the current row. For example,   "0" means "current row", while "-1" means one off before the current row, and "5" means the five off after the current row.</a:t>
            </a:r>
          </a:p>
          <a:p>
            <a:pPr marL="742950" lvl="1" indent="-285750">
              <a:buFont typeface="Wingdings" panose="05000000000000000000" pitchFamily="2" charset="2"/>
              <a:buChar char="ü"/>
            </a:pPr>
            <a:r>
              <a:rPr lang="en-US" sz="1700" dirty="0">
                <a:latin typeface="+mj-lt"/>
              </a:rPr>
              <a:t>Recommend to use ``</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  and ``</a:t>
            </a:r>
            <a:r>
              <a:rPr lang="en-US" sz="1700" dirty="0" err="1">
                <a:latin typeface="+mj-lt"/>
              </a:rPr>
              <a:t>Window.currentRow</a:t>
            </a:r>
            <a:r>
              <a:rPr lang="en-US" sz="1700" dirty="0">
                <a:latin typeface="+mj-lt"/>
              </a:rPr>
              <a:t>`` to specify special boundary values, rather than using integral  values directly.</a:t>
            </a:r>
          </a:p>
          <a:p>
            <a:pPr marL="742950" lvl="1" indent="-285750">
              <a:buFont typeface="Wingdings" panose="05000000000000000000" pitchFamily="2" charset="2"/>
              <a:buChar char="ü"/>
            </a:pPr>
            <a:endParaRPr lang="en-US" sz="1700" dirty="0">
              <a:latin typeface="+mj-lt"/>
            </a:endParaRPr>
          </a:p>
          <a:p>
            <a:r>
              <a:rPr lang="en-US" sz="1700" dirty="0">
                <a:latin typeface="+mj-lt"/>
              </a:rPr>
              <a:t>spec1=</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err="1">
                <a:latin typeface="+mj-lt"/>
              </a:rPr>
              <a:t>orderBy</a:t>
            </a:r>
            <a:r>
              <a:rPr lang="en-US" sz="1700" dirty="0">
                <a:latin typeface="+mj-lt"/>
              </a:rPr>
              <a:t>(</a:t>
            </a:r>
            <a:r>
              <a:rPr lang="en-US" sz="1700" dirty="0" err="1">
                <a:latin typeface="+mj-lt"/>
              </a:rPr>
              <a:t>df.salary</a:t>
            </a:r>
            <a:r>
              <a:rPr lang="en-US" sz="1700" dirty="0">
                <a:latin typeface="+mj-lt"/>
              </a:rPr>
              <a:t>). \</a:t>
            </a:r>
          </a:p>
          <a:p>
            <a:r>
              <a:rPr lang="en-US" sz="1700" dirty="0" err="1">
                <a:latin typeface="+mj-lt"/>
              </a:rPr>
              <a:t>rowsBetween</a:t>
            </a:r>
            <a:r>
              <a:rPr lang="en-US" sz="1700" dirty="0">
                <a:latin typeface="+mj-lt"/>
              </a:rPr>
              <a:t>(</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r>
              <a:rPr lang="en-US" sz="1700" dirty="0">
                <a:latin typeface="+mj-lt"/>
              </a:rPr>
              <a:t>spec1=</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err="1">
                <a:latin typeface="+mj-lt"/>
              </a:rPr>
              <a:t>orderBy</a:t>
            </a:r>
            <a:r>
              <a:rPr lang="en-US" sz="1700" dirty="0">
                <a:latin typeface="+mj-lt"/>
              </a:rPr>
              <a:t>(</a:t>
            </a:r>
            <a:r>
              <a:rPr lang="en-US" sz="1700" dirty="0" err="1">
                <a:latin typeface="+mj-lt"/>
              </a:rPr>
              <a:t>df.salary</a:t>
            </a:r>
            <a:r>
              <a:rPr lang="en-US" sz="1700" dirty="0">
                <a:latin typeface="+mj-lt"/>
              </a:rPr>
              <a:t>). \</a:t>
            </a:r>
          </a:p>
          <a:p>
            <a:r>
              <a:rPr lang="en-US" sz="1700" dirty="0" err="1">
                <a:latin typeface="+mj-lt"/>
              </a:rPr>
              <a:t>rowsBetween</a:t>
            </a:r>
            <a:r>
              <a:rPr lang="en-US" sz="1700" dirty="0">
                <a:latin typeface="+mj-lt"/>
              </a:rPr>
              <a:t>(</a:t>
            </a:r>
            <a:r>
              <a:rPr lang="en-US" sz="1700" dirty="0" err="1">
                <a:latin typeface="+mj-lt"/>
              </a:rPr>
              <a:t>Window.currentRow</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r>
              <a:rPr lang="en-US" sz="1700" dirty="0">
                <a:latin typeface="+mj-lt"/>
              </a:rPr>
              <a:t>spec1=</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err="1">
                <a:latin typeface="+mj-lt"/>
              </a:rPr>
              <a:t>orderBy</a:t>
            </a:r>
            <a:r>
              <a:rPr lang="en-US" sz="1700" dirty="0">
                <a:latin typeface="+mj-lt"/>
              </a:rPr>
              <a:t>(</a:t>
            </a:r>
            <a:r>
              <a:rPr lang="en-US" sz="1700" dirty="0" err="1">
                <a:latin typeface="+mj-lt"/>
              </a:rPr>
              <a:t>df.salary</a:t>
            </a:r>
            <a:r>
              <a:rPr lang="en-US" sz="1700" dirty="0">
                <a:latin typeface="+mj-lt"/>
              </a:rPr>
              <a:t>). \</a:t>
            </a:r>
          </a:p>
          <a:p>
            <a:r>
              <a:rPr lang="en-US" sz="1700" dirty="0" err="1">
                <a:latin typeface="+mj-lt"/>
              </a:rPr>
              <a:t>rowsBetween</a:t>
            </a:r>
            <a:r>
              <a:rPr lang="en-US" sz="1700" dirty="0">
                <a:latin typeface="+mj-lt"/>
              </a:rPr>
              <a:t>(</a:t>
            </a:r>
            <a:r>
              <a:rPr lang="en-US" sz="1700" dirty="0" err="1">
                <a:latin typeface="+mj-lt"/>
              </a:rPr>
              <a:t>Window.currentRow</a:t>
            </a:r>
            <a:r>
              <a:rPr lang="en-US" sz="1700" dirty="0">
                <a:latin typeface="+mj-lt"/>
              </a:rPr>
              <a:t>, 2)</a:t>
            </a:r>
          </a:p>
          <a:p>
            <a:endParaRPr lang="en-US" sz="1700" dirty="0">
              <a:latin typeface="+mj-lt"/>
            </a:endParaRPr>
          </a:p>
          <a:p>
            <a:r>
              <a:rPr lang="en-US" sz="1700" dirty="0" err="1">
                <a:latin typeface="+mj-lt"/>
              </a:rPr>
              <a:t>df.select</a:t>
            </a:r>
            <a:r>
              <a:rPr lang="en-US" sz="1700" dirty="0">
                <a:latin typeface="+mj-lt"/>
              </a:rPr>
              <a:t>(</a:t>
            </a:r>
            <a:r>
              <a:rPr lang="en-US" sz="1700" dirty="0" err="1">
                <a:latin typeface="+mj-lt"/>
              </a:rPr>
              <a:t>df.dept,df.salary</a:t>
            </a:r>
            <a:r>
              <a:rPr lang="en-US" sz="1700" dirty="0">
                <a:latin typeface="+mj-lt"/>
              </a:rPr>
              <a:t>).</a:t>
            </a:r>
            <a:r>
              <a:rPr lang="en-US" sz="1700" dirty="0" err="1">
                <a:latin typeface="+mj-lt"/>
              </a:rPr>
              <a:t>withColumn</a:t>
            </a:r>
            <a:r>
              <a:rPr lang="en-US" sz="1700" dirty="0">
                <a:latin typeface="+mj-lt"/>
              </a:rPr>
              <a:t>("sum_</a:t>
            </a:r>
            <a:r>
              <a:rPr lang="en-US" sz="1700" dirty="0" err="1">
                <a:latin typeface="+mj-lt"/>
              </a:rPr>
              <a:t>sal</a:t>
            </a:r>
            <a:r>
              <a:rPr lang="en-US" sz="1700" dirty="0">
                <a:latin typeface="+mj-lt"/>
              </a:rPr>
              <a:t>",sum("salary").over(spec1)).show()</a:t>
            </a:r>
          </a:p>
          <a:p>
            <a:endParaRPr lang="en-US" sz="1700" dirty="0">
              <a:latin typeface="+mj-lt"/>
            </a:endParaRPr>
          </a:p>
        </p:txBody>
      </p:sp>
    </p:spTree>
    <p:extLst>
      <p:ext uri="{BB962C8B-B14F-4D97-AF65-F5344CB8AC3E}">
        <p14:creationId xmlns:p14="http://schemas.microsoft.com/office/powerpoint/2010/main" val="362274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Window Functions</a:t>
            </a:r>
          </a:p>
        </p:txBody>
      </p:sp>
      <p:sp>
        <p:nvSpPr>
          <p:cNvPr id="12" name="Rectangle 11"/>
          <p:cNvSpPr/>
          <p:nvPr/>
        </p:nvSpPr>
        <p:spPr>
          <a:xfrm>
            <a:off x="203104" y="739928"/>
            <a:ext cx="11180379" cy="4801314"/>
          </a:xfrm>
          <a:prstGeom prst="rect">
            <a:avLst/>
          </a:prstGeom>
        </p:spPr>
        <p:txBody>
          <a:bodyPr wrap="square">
            <a:spAutoFit/>
          </a:bodyPr>
          <a:lstStyle/>
          <a:p>
            <a:r>
              <a:rPr lang="en-US" sz="1700" dirty="0" err="1">
                <a:latin typeface="+mj-lt"/>
              </a:rPr>
              <a:t>rangeBetween</a:t>
            </a:r>
            <a:r>
              <a:rPr lang="en-US" sz="1700" dirty="0">
                <a:latin typeface="+mj-lt"/>
              </a:rPr>
              <a:t>(</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a:t>
            </a:r>
          </a:p>
          <a:p>
            <a:r>
              <a:rPr lang="en-US" sz="1700" dirty="0" err="1">
                <a:latin typeface="+mj-lt"/>
              </a:rPr>
              <a:t>rowsBetween</a:t>
            </a:r>
            <a:r>
              <a:rPr lang="en-US" sz="1700" dirty="0">
                <a:latin typeface="+mj-lt"/>
              </a:rPr>
              <a:t>(</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r>
              <a:rPr lang="en-US" sz="1700" dirty="0" err="1">
                <a:latin typeface="+mj-lt"/>
              </a:rPr>
              <a:t>rangeBetween</a:t>
            </a:r>
            <a:r>
              <a:rPr lang="en-US" sz="1700" dirty="0">
                <a:latin typeface="+mj-lt"/>
              </a:rPr>
              <a:t>(</a:t>
            </a:r>
            <a:r>
              <a:rPr lang="en-US" sz="1700" dirty="0" err="1">
                <a:latin typeface="+mj-lt"/>
              </a:rPr>
              <a:t>Window.currentRow</a:t>
            </a:r>
            <a:r>
              <a:rPr lang="en-US" sz="1700" dirty="0">
                <a:latin typeface="+mj-lt"/>
              </a:rPr>
              <a:t>, </a:t>
            </a:r>
            <a:r>
              <a:rPr lang="en-US" sz="1700" dirty="0" err="1">
                <a:latin typeface="+mj-lt"/>
              </a:rPr>
              <a:t>Window.unboundedFollowing</a:t>
            </a:r>
            <a:r>
              <a:rPr lang="en-US" sz="1700" dirty="0">
                <a:latin typeface="+mj-lt"/>
              </a:rPr>
              <a:t>)</a:t>
            </a:r>
          </a:p>
          <a:p>
            <a:r>
              <a:rPr lang="en-US" sz="1700" dirty="0" err="1">
                <a:latin typeface="+mj-lt"/>
              </a:rPr>
              <a:t>rowsBetween</a:t>
            </a:r>
            <a:r>
              <a:rPr lang="en-US" sz="1700" dirty="0">
                <a:latin typeface="+mj-lt"/>
              </a:rPr>
              <a:t>(</a:t>
            </a:r>
            <a:r>
              <a:rPr lang="en-US" sz="1700" dirty="0" err="1">
                <a:latin typeface="+mj-lt"/>
              </a:rPr>
              <a:t>Window.currentRow</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endParaRPr lang="en-US" sz="1700" dirty="0">
              <a:latin typeface="+mj-lt"/>
            </a:endParaRPr>
          </a:p>
          <a:p>
            <a:endParaRPr lang="en-US" sz="1700" dirty="0">
              <a:latin typeface="+mj-lt"/>
            </a:endParaRPr>
          </a:p>
          <a:p>
            <a:r>
              <a:rPr lang="en-US" sz="1700" dirty="0">
                <a:latin typeface="+mj-lt"/>
              </a:rPr>
              <a:t>                                                                                                           </a:t>
            </a:r>
          </a:p>
          <a:p>
            <a:endParaRPr lang="en-US" sz="1700" dirty="0">
              <a:latin typeface="+mj-lt"/>
            </a:endParaRPr>
          </a:p>
        </p:txBody>
      </p:sp>
      <p:graphicFrame>
        <p:nvGraphicFramePr>
          <p:cNvPr id="3" name="Table 2"/>
          <p:cNvGraphicFramePr>
            <a:graphicFrameLocks noGrp="1"/>
          </p:cNvGraphicFramePr>
          <p:nvPr>
            <p:extLst>
              <p:ext uri="{D42A27DB-BD31-4B8C-83A1-F6EECF244321}">
                <p14:modId xmlns:p14="http://schemas.microsoft.com/office/powerpoint/2010/main" val="2820107056"/>
              </p:ext>
            </p:extLst>
          </p:nvPr>
        </p:nvGraphicFramePr>
        <p:xfrm>
          <a:off x="1235687" y="1360057"/>
          <a:ext cx="2209799" cy="1936494"/>
        </p:xfrm>
        <a:graphic>
          <a:graphicData uri="http://schemas.openxmlformats.org/drawingml/2006/table">
            <a:tbl>
              <a:tblPr firstRow="1" bandRow="1">
                <a:tableStyleId>{5C22544A-7EE6-4342-B048-85BDC9FD1C3A}</a:tableStyleId>
              </a:tblPr>
              <a:tblGrid>
                <a:gridCol w="716279">
                  <a:extLst>
                    <a:ext uri="{9D8B030D-6E8A-4147-A177-3AD203B41FA5}">
                      <a16:colId xmlns:a16="http://schemas.microsoft.com/office/drawing/2014/main" val="20000"/>
                    </a:ext>
                  </a:extLst>
                </a:gridCol>
                <a:gridCol w="632460">
                  <a:extLst>
                    <a:ext uri="{9D8B030D-6E8A-4147-A177-3AD203B41FA5}">
                      <a16:colId xmlns:a16="http://schemas.microsoft.com/office/drawing/2014/main" val="20001"/>
                    </a:ext>
                  </a:extLst>
                </a:gridCol>
                <a:gridCol w="861060">
                  <a:extLst>
                    <a:ext uri="{9D8B030D-6E8A-4147-A177-3AD203B41FA5}">
                      <a16:colId xmlns:a16="http://schemas.microsoft.com/office/drawing/2014/main" val="20002"/>
                    </a:ext>
                  </a:extLst>
                </a:gridCol>
              </a:tblGrid>
              <a:tr h="322749">
                <a:tc>
                  <a:txBody>
                    <a:bodyPr/>
                    <a:lstStyle/>
                    <a:p>
                      <a:r>
                        <a:rPr lang="en-US" sz="1300" dirty="0" err="1"/>
                        <a:t>dept</a:t>
                      </a:r>
                      <a:endParaRPr lang="en-US" sz="1300" dirty="0"/>
                    </a:p>
                  </a:txBody>
                  <a:tcPr/>
                </a:tc>
                <a:tc>
                  <a:txBody>
                    <a:bodyPr/>
                    <a:lstStyle/>
                    <a:p>
                      <a:r>
                        <a:rPr lang="en-US" sz="1300" dirty="0"/>
                        <a:t>salary</a:t>
                      </a:r>
                    </a:p>
                  </a:txBody>
                  <a:tcPr/>
                </a:tc>
                <a:tc>
                  <a:txBody>
                    <a:bodyPr/>
                    <a:lstStyle/>
                    <a:p>
                      <a:r>
                        <a:rPr lang="en-US" sz="1300" dirty="0" err="1"/>
                        <a:t>sum_sal</a:t>
                      </a:r>
                      <a:endParaRPr lang="en-US" sz="1300" dirty="0"/>
                    </a:p>
                  </a:txBody>
                  <a:tcPr/>
                </a:tc>
                <a:extLst>
                  <a:ext uri="{0D108BD9-81ED-4DB2-BD59-A6C34878D82A}">
                    <a16:rowId xmlns:a16="http://schemas.microsoft.com/office/drawing/2014/main" val="10000"/>
                  </a:ext>
                </a:extLst>
              </a:tr>
              <a:tr h="322749">
                <a:tc>
                  <a:txBody>
                    <a:bodyPr/>
                    <a:lstStyle/>
                    <a:p>
                      <a:r>
                        <a:rPr lang="en-US" sz="1300" dirty="0"/>
                        <a:t>Finance</a:t>
                      </a:r>
                    </a:p>
                  </a:txBody>
                  <a:tcPr/>
                </a:tc>
                <a:tc>
                  <a:txBody>
                    <a:bodyPr/>
                    <a:lstStyle/>
                    <a:p>
                      <a:r>
                        <a:rPr lang="en-US" sz="1300" dirty="0"/>
                        <a:t>7900</a:t>
                      </a:r>
                    </a:p>
                  </a:txBody>
                  <a:tcPr/>
                </a:tc>
                <a:tc>
                  <a:txBody>
                    <a:bodyPr/>
                    <a:lstStyle/>
                    <a:p>
                      <a:r>
                        <a:rPr lang="en-US" sz="1300" dirty="0"/>
                        <a:t>43300</a:t>
                      </a:r>
                    </a:p>
                  </a:txBody>
                  <a:tcPr/>
                </a:tc>
                <a:extLst>
                  <a:ext uri="{0D108BD9-81ED-4DB2-BD59-A6C34878D82A}">
                    <a16:rowId xmlns:a16="http://schemas.microsoft.com/office/drawing/2014/main" val="10001"/>
                  </a:ext>
                </a:extLst>
              </a:tr>
              <a:tr h="322749">
                <a:tc>
                  <a:txBody>
                    <a:bodyPr/>
                    <a:lstStyle/>
                    <a:p>
                      <a:r>
                        <a:rPr lang="en-US" sz="1300" dirty="0"/>
                        <a:t>Finance</a:t>
                      </a:r>
                    </a:p>
                  </a:txBody>
                  <a:tcPr/>
                </a:tc>
                <a:tc>
                  <a:txBody>
                    <a:bodyPr/>
                    <a:lstStyle/>
                    <a:p>
                      <a:r>
                        <a:rPr lang="en-US" sz="1300" dirty="0"/>
                        <a:t>8200</a:t>
                      </a:r>
                    </a:p>
                  </a:txBody>
                  <a:tcPr/>
                </a:tc>
                <a:tc>
                  <a:txBody>
                    <a:bodyPr/>
                    <a:lstStyle/>
                    <a:p>
                      <a:r>
                        <a:rPr lang="en-US" sz="1300" dirty="0"/>
                        <a:t>43300</a:t>
                      </a:r>
                    </a:p>
                  </a:txBody>
                  <a:tcPr/>
                </a:tc>
                <a:extLst>
                  <a:ext uri="{0D108BD9-81ED-4DB2-BD59-A6C34878D82A}">
                    <a16:rowId xmlns:a16="http://schemas.microsoft.com/office/drawing/2014/main" val="10002"/>
                  </a:ext>
                </a:extLst>
              </a:tr>
              <a:tr h="322749">
                <a:tc>
                  <a:txBody>
                    <a:bodyPr/>
                    <a:lstStyle/>
                    <a:p>
                      <a:r>
                        <a:rPr lang="en-US" sz="1300" dirty="0"/>
                        <a:t>Finance</a:t>
                      </a:r>
                    </a:p>
                  </a:txBody>
                  <a:tcPr/>
                </a:tc>
                <a:tc>
                  <a:txBody>
                    <a:bodyPr/>
                    <a:lstStyle/>
                    <a:p>
                      <a:r>
                        <a:rPr lang="en-US" sz="1300" dirty="0"/>
                        <a:t>8300</a:t>
                      </a:r>
                    </a:p>
                  </a:txBody>
                  <a:tcPr/>
                </a:tc>
                <a:tc>
                  <a:txBody>
                    <a:bodyPr/>
                    <a:lstStyle/>
                    <a:p>
                      <a:r>
                        <a:rPr lang="en-US" sz="1300" dirty="0"/>
                        <a:t>43300</a:t>
                      </a:r>
                    </a:p>
                  </a:txBody>
                  <a:tcPr/>
                </a:tc>
                <a:extLst>
                  <a:ext uri="{0D108BD9-81ED-4DB2-BD59-A6C34878D82A}">
                    <a16:rowId xmlns:a16="http://schemas.microsoft.com/office/drawing/2014/main" val="10003"/>
                  </a:ext>
                </a:extLst>
              </a:tr>
              <a:tr h="322749">
                <a:tc>
                  <a:txBody>
                    <a:bodyPr/>
                    <a:lstStyle/>
                    <a:p>
                      <a:r>
                        <a:rPr lang="en-US" sz="1300" dirty="0"/>
                        <a:t>Finance</a:t>
                      </a:r>
                    </a:p>
                  </a:txBody>
                  <a:tcPr/>
                </a:tc>
                <a:tc>
                  <a:txBody>
                    <a:bodyPr/>
                    <a:lstStyle/>
                    <a:p>
                      <a:r>
                        <a:rPr lang="en-US" sz="1300" dirty="0"/>
                        <a:t>9000</a:t>
                      </a:r>
                    </a:p>
                  </a:txBody>
                  <a:tcPr/>
                </a:tc>
                <a:tc>
                  <a:txBody>
                    <a:bodyPr/>
                    <a:lstStyle/>
                    <a:p>
                      <a:r>
                        <a:rPr lang="en-US" sz="1300" dirty="0"/>
                        <a:t>43300</a:t>
                      </a:r>
                    </a:p>
                  </a:txBody>
                  <a:tcPr/>
                </a:tc>
                <a:extLst>
                  <a:ext uri="{0D108BD9-81ED-4DB2-BD59-A6C34878D82A}">
                    <a16:rowId xmlns:a16="http://schemas.microsoft.com/office/drawing/2014/main" val="10004"/>
                  </a:ext>
                </a:extLst>
              </a:tr>
              <a:tr h="322749">
                <a:tc>
                  <a:txBody>
                    <a:bodyPr/>
                    <a:lstStyle/>
                    <a:p>
                      <a:r>
                        <a:rPr lang="en-US" sz="1300" dirty="0"/>
                        <a:t>Finance</a:t>
                      </a:r>
                    </a:p>
                  </a:txBody>
                  <a:tcPr/>
                </a:tc>
                <a:tc>
                  <a:txBody>
                    <a:bodyPr/>
                    <a:lstStyle/>
                    <a:p>
                      <a:r>
                        <a:rPr lang="en-US" sz="1300" dirty="0"/>
                        <a:t>9900</a:t>
                      </a:r>
                    </a:p>
                  </a:txBody>
                  <a:tcPr/>
                </a:tc>
                <a:tc>
                  <a:txBody>
                    <a:bodyPr/>
                    <a:lstStyle/>
                    <a:p>
                      <a:r>
                        <a:rPr lang="en-US" sz="1300" dirty="0"/>
                        <a:t>43300</a:t>
                      </a:r>
                    </a:p>
                  </a:txBody>
                  <a:tcPr/>
                </a:tc>
                <a:extLst>
                  <a:ext uri="{0D108BD9-81ED-4DB2-BD59-A6C34878D82A}">
                    <a16:rowId xmlns:a16="http://schemas.microsoft.com/office/drawing/2014/main" val="1000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80909601"/>
              </p:ext>
            </p:extLst>
          </p:nvPr>
        </p:nvGraphicFramePr>
        <p:xfrm>
          <a:off x="969413" y="4365764"/>
          <a:ext cx="2209799" cy="1911832"/>
        </p:xfrm>
        <a:graphic>
          <a:graphicData uri="http://schemas.openxmlformats.org/drawingml/2006/table">
            <a:tbl>
              <a:tblPr firstRow="1" bandRow="1">
                <a:tableStyleId>{5C22544A-7EE6-4342-B048-85BDC9FD1C3A}</a:tableStyleId>
              </a:tblPr>
              <a:tblGrid>
                <a:gridCol w="716279">
                  <a:extLst>
                    <a:ext uri="{9D8B030D-6E8A-4147-A177-3AD203B41FA5}">
                      <a16:colId xmlns:a16="http://schemas.microsoft.com/office/drawing/2014/main" val="20000"/>
                    </a:ext>
                  </a:extLst>
                </a:gridCol>
                <a:gridCol w="632460">
                  <a:extLst>
                    <a:ext uri="{9D8B030D-6E8A-4147-A177-3AD203B41FA5}">
                      <a16:colId xmlns:a16="http://schemas.microsoft.com/office/drawing/2014/main" val="20001"/>
                    </a:ext>
                  </a:extLst>
                </a:gridCol>
                <a:gridCol w="861060">
                  <a:extLst>
                    <a:ext uri="{9D8B030D-6E8A-4147-A177-3AD203B41FA5}">
                      <a16:colId xmlns:a16="http://schemas.microsoft.com/office/drawing/2014/main" val="20002"/>
                    </a:ext>
                  </a:extLst>
                </a:gridCol>
              </a:tblGrid>
              <a:tr h="298087">
                <a:tc>
                  <a:txBody>
                    <a:bodyPr/>
                    <a:lstStyle/>
                    <a:p>
                      <a:r>
                        <a:rPr lang="en-US" sz="1300" dirty="0" err="1"/>
                        <a:t>dept</a:t>
                      </a:r>
                      <a:endParaRPr lang="en-US" sz="1300" dirty="0"/>
                    </a:p>
                  </a:txBody>
                  <a:tcPr/>
                </a:tc>
                <a:tc>
                  <a:txBody>
                    <a:bodyPr/>
                    <a:lstStyle/>
                    <a:p>
                      <a:r>
                        <a:rPr lang="en-US" sz="1300" dirty="0"/>
                        <a:t>salary</a:t>
                      </a:r>
                    </a:p>
                  </a:txBody>
                  <a:tcPr/>
                </a:tc>
                <a:tc>
                  <a:txBody>
                    <a:bodyPr/>
                    <a:lstStyle/>
                    <a:p>
                      <a:r>
                        <a:rPr lang="en-US" sz="1300" dirty="0" err="1"/>
                        <a:t>sum_sal</a:t>
                      </a:r>
                      <a:endParaRPr lang="en-US" sz="1300" dirty="0"/>
                    </a:p>
                  </a:txBody>
                  <a:tcPr/>
                </a:tc>
                <a:extLst>
                  <a:ext uri="{0D108BD9-81ED-4DB2-BD59-A6C34878D82A}">
                    <a16:rowId xmlns:a16="http://schemas.microsoft.com/office/drawing/2014/main" val="10000"/>
                  </a:ext>
                </a:extLst>
              </a:tr>
              <a:tr h="322749">
                <a:tc>
                  <a:txBody>
                    <a:bodyPr/>
                    <a:lstStyle/>
                    <a:p>
                      <a:r>
                        <a:rPr lang="en-US" sz="1300" dirty="0"/>
                        <a:t>Finance</a:t>
                      </a:r>
                    </a:p>
                  </a:txBody>
                  <a:tcPr/>
                </a:tc>
                <a:tc>
                  <a:txBody>
                    <a:bodyPr/>
                    <a:lstStyle/>
                    <a:p>
                      <a:r>
                        <a:rPr lang="en-US" sz="1300" dirty="0"/>
                        <a:t>7900</a:t>
                      </a:r>
                    </a:p>
                  </a:txBody>
                  <a:tcPr/>
                </a:tc>
                <a:tc>
                  <a:txBody>
                    <a:bodyPr/>
                    <a:lstStyle/>
                    <a:p>
                      <a:r>
                        <a:rPr lang="en-US" sz="1300" dirty="0"/>
                        <a:t>43300</a:t>
                      </a:r>
                    </a:p>
                  </a:txBody>
                  <a:tcPr/>
                </a:tc>
                <a:extLst>
                  <a:ext uri="{0D108BD9-81ED-4DB2-BD59-A6C34878D82A}">
                    <a16:rowId xmlns:a16="http://schemas.microsoft.com/office/drawing/2014/main" val="10001"/>
                  </a:ext>
                </a:extLst>
              </a:tr>
              <a:tr h="322749">
                <a:tc>
                  <a:txBody>
                    <a:bodyPr/>
                    <a:lstStyle/>
                    <a:p>
                      <a:r>
                        <a:rPr lang="en-US" sz="1300" dirty="0"/>
                        <a:t>Finance</a:t>
                      </a:r>
                    </a:p>
                  </a:txBody>
                  <a:tcPr/>
                </a:tc>
                <a:tc>
                  <a:txBody>
                    <a:bodyPr/>
                    <a:lstStyle/>
                    <a:p>
                      <a:r>
                        <a:rPr lang="en-US" sz="1300" dirty="0"/>
                        <a:t>8200</a:t>
                      </a:r>
                    </a:p>
                  </a:txBody>
                  <a:tcPr/>
                </a:tc>
                <a:tc>
                  <a:txBody>
                    <a:bodyPr/>
                    <a:lstStyle/>
                    <a:p>
                      <a:r>
                        <a:rPr lang="en-US" sz="1300" dirty="0"/>
                        <a:t>35400</a:t>
                      </a:r>
                    </a:p>
                  </a:txBody>
                  <a:tcPr/>
                </a:tc>
                <a:extLst>
                  <a:ext uri="{0D108BD9-81ED-4DB2-BD59-A6C34878D82A}">
                    <a16:rowId xmlns:a16="http://schemas.microsoft.com/office/drawing/2014/main" val="10002"/>
                  </a:ext>
                </a:extLst>
              </a:tr>
              <a:tr h="322749">
                <a:tc>
                  <a:txBody>
                    <a:bodyPr/>
                    <a:lstStyle/>
                    <a:p>
                      <a:r>
                        <a:rPr lang="en-US" sz="1300" dirty="0"/>
                        <a:t>Finance</a:t>
                      </a:r>
                    </a:p>
                  </a:txBody>
                  <a:tcPr/>
                </a:tc>
                <a:tc>
                  <a:txBody>
                    <a:bodyPr/>
                    <a:lstStyle/>
                    <a:p>
                      <a:r>
                        <a:rPr lang="en-US" sz="1300" dirty="0"/>
                        <a:t>8300</a:t>
                      </a:r>
                    </a:p>
                  </a:txBody>
                  <a:tcPr/>
                </a:tc>
                <a:tc>
                  <a:txBody>
                    <a:bodyPr/>
                    <a:lstStyle/>
                    <a:p>
                      <a:r>
                        <a:rPr lang="en-US" sz="1300" dirty="0"/>
                        <a:t>27200</a:t>
                      </a:r>
                    </a:p>
                  </a:txBody>
                  <a:tcPr/>
                </a:tc>
                <a:extLst>
                  <a:ext uri="{0D108BD9-81ED-4DB2-BD59-A6C34878D82A}">
                    <a16:rowId xmlns:a16="http://schemas.microsoft.com/office/drawing/2014/main" val="10003"/>
                  </a:ext>
                </a:extLst>
              </a:tr>
              <a:tr h="322749">
                <a:tc>
                  <a:txBody>
                    <a:bodyPr/>
                    <a:lstStyle/>
                    <a:p>
                      <a:r>
                        <a:rPr lang="en-US" sz="1300" dirty="0"/>
                        <a:t>Finance</a:t>
                      </a:r>
                    </a:p>
                  </a:txBody>
                  <a:tcPr/>
                </a:tc>
                <a:tc>
                  <a:txBody>
                    <a:bodyPr/>
                    <a:lstStyle/>
                    <a:p>
                      <a:r>
                        <a:rPr lang="en-US" sz="1300" dirty="0"/>
                        <a:t>9000</a:t>
                      </a:r>
                    </a:p>
                  </a:txBody>
                  <a:tcPr/>
                </a:tc>
                <a:tc>
                  <a:txBody>
                    <a:bodyPr/>
                    <a:lstStyle/>
                    <a:p>
                      <a:r>
                        <a:rPr lang="en-US" sz="1300" dirty="0"/>
                        <a:t>18900</a:t>
                      </a:r>
                    </a:p>
                  </a:txBody>
                  <a:tcPr/>
                </a:tc>
                <a:extLst>
                  <a:ext uri="{0D108BD9-81ED-4DB2-BD59-A6C34878D82A}">
                    <a16:rowId xmlns:a16="http://schemas.microsoft.com/office/drawing/2014/main" val="10004"/>
                  </a:ext>
                </a:extLst>
              </a:tr>
              <a:tr h="322749">
                <a:tc>
                  <a:txBody>
                    <a:bodyPr/>
                    <a:lstStyle/>
                    <a:p>
                      <a:r>
                        <a:rPr lang="en-US" sz="1300" dirty="0"/>
                        <a:t>Finance</a:t>
                      </a:r>
                    </a:p>
                  </a:txBody>
                  <a:tcPr/>
                </a:tc>
                <a:tc>
                  <a:txBody>
                    <a:bodyPr/>
                    <a:lstStyle/>
                    <a:p>
                      <a:r>
                        <a:rPr lang="en-US" sz="1300" dirty="0"/>
                        <a:t>9900</a:t>
                      </a:r>
                    </a:p>
                  </a:txBody>
                  <a:tcPr/>
                </a:tc>
                <a:tc>
                  <a:txBody>
                    <a:bodyPr/>
                    <a:lstStyle/>
                    <a:p>
                      <a:r>
                        <a:rPr lang="en-US" sz="1300" dirty="0"/>
                        <a:t>9900</a:t>
                      </a:r>
                    </a:p>
                  </a:txBody>
                  <a:tcPr/>
                </a:tc>
                <a:extLst>
                  <a:ext uri="{0D108BD9-81ED-4DB2-BD59-A6C34878D82A}">
                    <a16:rowId xmlns:a16="http://schemas.microsoft.com/office/drawing/2014/main" val="10005"/>
                  </a:ext>
                </a:extLst>
              </a:tr>
            </a:tbl>
          </a:graphicData>
        </a:graphic>
      </p:graphicFrame>
      <p:sp>
        <p:nvSpPr>
          <p:cNvPr id="19" name="Up-Down Arrow 18"/>
          <p:cNvSpPr/>
          <p:nvPr/>
        </p:nvSpPr>
        <p:spPr>
          <a:xfrm>
            <a:off x="3302629" y="4762358"/>
            <a:ext cx="104188" cy="14325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Down Arrow 19"/>
          <p:cNvSpPr/>
          <p:nvPr/>
        </p:nvSpPr>
        <p:spPr>
          <a:xfrm>
            <a:off x="3516091" y="5068937"/>
            <a:ext cx="116792" cy="11277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Up-Down Arrow 20"/>
          <p:cNvSpPr/>
          <p:nvPr/>
        </p:nvSpPr>
        <p:spPr>
          <a:xfrm>
            <a:off x="3768047" y="5334914"/>
            <a:ext cx="122208" cy="8475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Down Arrow 21"/>
          <p:cNvSpPr/>
          <p:nvPr/>
        </p:nvSpPr>
        <p:spPr>
          <a:xfrm>
            <a:off x="4066012" y="5710558"/>
            <a:ext cx="104188" cy="4800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Down Arrow 22"/>
          <p:cNvSpPr/>
          <p:nvPr/>
        </p:nvSpPr>
        <p:spPr>
          <a:xfrm>
            <a:off x="4323384" y="5916394"/>
            <a:ext cx="96712" cy="2514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030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16" end="1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Window Functions</a:t>
            </a:r>
          </a:p>
        </p:txBody>
      </p:sp>
      <p:sp>
        <p:nvSpPr>
          <p:cNvPr id="12" name="Rectangle 11"/>
          <p:cNvSpPr/>
          <p:nvPr/>
        </p:nvSpPr>
        <p:spPr>
          <a:xfrm>
            <a:off x="203104" y="739928"/>
            <a:ext cx="11180379" cy="5062924"/>
          </a:xfrm>
          <a:prstGeom prst="rect">
            <a:avLst/>
          </a:prstGeom>
        </p:spPr>
        <p:txBody>
          <a:bodyPr wrap="square">
            <a:spAutoFit/>
          </a:bodyPr>
          <a:lstStyle/>
          <a:p>
            <a:endParaRPr lang="en-US" sz="1700" dirty="0">
              <a:latin typeface="+mj-lt"/>
            </a:endParaRPr>
          </a:p>
          <a:p>
            <a:r>
              <a:rPr lang="en-US" sz="1700" dirty="0" err="1"/>
              <a:t>rangeBetween</a:t>
            </a:r>
            <a:r>
              <a:rPr lang="en-US" sz="1700" dirty="0"/>
              <a:t>(</a:t>
            </a:r>
            <a:r>
              <a:rPr lang="en-US" sz="1700" dirty="0" err="1"/>
              <a:t>Window.currentRow</a:t>
            </a:r>
            <a:r>
              <a:rPr lang="en-US" sz="1700" dirty="0"/>
              <a:t>, 500)</a:t>
            </a:r>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r>
              <a:rPr lang="en-US" sz="1700" dirty="0" err="1"/>
              <a:t>rowsBetween</a:t>
            </a:r>
            <a:r>
              <a:rPr lang="en-US" sz="1700" dirty="0"/>
              <a:t>(</a:t>
            </a:r>
            <a:r>
              <a:rPr lang="en-US" sz="1700" dirty="0" err="1"/>
              <a:t>Window.currentRow</a:t>
            </a:r>
            <a:r>
              <a:rPr lang="en-US" sz="1700" dirty="0"/>
              <a:t>, 2)</a:t>
            </a:r>
          </a:p>
          <a:p>
            <a:endParaRPr lang="en-US" sz="1700" dirty="0"/>
          </a:p>
          <a:p>
            <a:endParaRPr lang="en-US" sz="1700" dirty="0"/>
          </a:p>
          <a:p>
            <a:endParaRPr lang="en-US" sz="1700" dirty="0"/>
          </a:p>
          <a:p>
            <a:endParaRPr lang="en-US" sz="1700" dirty="0">
              <a:latin typeface="+mj-lt"/>
            </a:endParaRPr>
          </a:p>
          <a:p>
            <a:r>
              <a:rPr lang="en-US" sz="1700" dirty="0">
                <a:latin typeface="+mj-lt"/>
              </a:rPr>
              <a:t>                                                                                                           </a:t>
            </a:r>
          </a:p>
          <a:p>
            <a:endParaRPr lang="en-US" sz="1700" dirty="0">
              <a:latin typeface="+mj-lt"/>
            </a:endParaRPr>
          </a:p>
        </p:txBody>
      </p:sp>
      <p:graphicFrame>
        <p:nvGraphicFramePr>
          <p:cNvPr id="24" name="Table 23"/>
          <p:cNvGraphicFramePr>
            <a:graphicFrameLocks noGrp="1"/>
          </p:cNvGraphicFramePr>
          <p:nvPr>
            <p:extLst>
              <p:ext uri="{D42A27DB-BD31-4B8C-83A1-F6EECF244321}">
                <p14:modId xmlns:p14="http://schemas.microsoft.com/office/powerpoint/2010/main" val="2190985079"/>
              </p:ext>
            </p:extLst>
          </p:nvPr>
        </p:nvGraphicFramePr>
        <p:xfrm>
          <a:off x="694340" y="1503565"/>
          <a:ext cx="2209799" cy="1911832"/>
        </p:xfrm>
        <a:graphic>
          <a:graphicData uri="http://schemas.openxmlformats.org/drawingml/2006/table">
            <a:tbl>
              <a:tblPr firstRow="1" bandRow="1">
                <a:tableStyleId>{5C22544A-7EE6-4342-B048-85BDC9FD1C3A}</a:tableStyleId>
              </a:tblPr>
              <a:tblGrid>
                <a:gridCol w="716279">
                  <a:extLst>
                    <a:ext uri="{9D8B030D-6E8A-4147-A177-3AD203B41FA5}">
                      <a16:colId xmlns:a16="http://schemas.microsoft.com/office/drawing/2014/main" val="20000"/>
                    </a:ext>
                  </a:extLst>
                </a:gridCol>
                <a:gridCol w="632460">
                  <a:extLst>
                    <a:ext uri="{9D8B030D-6E8A-4147-A177-3AD203B41FA5}">
                      <a16:colId xmlns:a16="http://schemas.microsoft.com/office/drawing/2014/main" val="20001"/>
                    </a:ext>
                  </a:extLst>
                </a:gridCol>
                <a:gridCol w="861060">
                  <a:extLst>
                    <a:ext uri="{9D8B030D-6E8A-4147-A177-3AD203B41FA5}">
                      <a16:colId xmlns:a16="http://schemas.microsoft.com/office/drawing/2014/main" val="20002"/>
                    </a:ext>
                  </a:extLst>
                </a:gridCol>
              </a:tblGrid>
              <a:tr h="298087">
                <a:tc>
                  <a:txBody>
                    <a:bodyPr/>
                    <a:lstStyle/>
                    <a:p>
                      <a:r>
                        <a:rPr lang="en-US" sz="1300" dirty="0" err="1"/>
                        <a:t>dept</a:t>
                      </a:r>
                      <a:endParaRPr lang="en-US" sz="1300" dirty="0"/>
                    </a:p>
                  </a:txBody>
                  <a:tcPr/>
                </a:tc>
                <a:tc>
                  <a:txBody>
                    <a:bodyPr/>
                    <a:lstStyle/>
                    <a:p>
                      <a:r>
                        <a:rPr lang="en-US" sz="1300" dirty="0"/>
                        <a:t>salary</a:t>
                      </a:r>
                    </a:p>
                  </a:txBody>
                  <a:tcPr/>
                </a:tc>
                <a:tc>
                  <a:txBody>
                    <a:bodyPr/>
                    <a:lstStyle/>
                    <a:p>
                      <a:r>
                        <a:rPr lang="en-US" sz="1300" dirty="0" err="1"/>
                        <a:t>sum_sal</a:t>
                      </a:r>
                      <a:endParaRPr lang="en-US" sz="1300" dirty="0"/>
                    </a:p>
                  </a:txBody>
                  <a:tcPr/>
                </a:tc>
                <a:extLst>
                  <a:ext uri="{0D108BD9-81ED-4DB2-BD59-A6C34878D82A}">
                    <a16:rowId xmlns:a16="http://schemas.microsoft.com/office/drawing/2014/main" val="10000"/>
                  </a:ext>
                </a:extLst>
              </a:tr>
              <a:tr h="322749">
                <a:tc>
                  <a:txBody>
                    <a:bodyPr/>
                    <a:lstStyle/>
                    <a:p>
                      <a:r>
                        <a:rPr lang="en-US" sz="1300" dirty="0"/>
                        <a:t>Finance</a:t>
                      </a:r>
                    </a:p>
                  </a:txBody>
                  <a:tcPr/>
                </a:tc>
                <a:tc>
                  <a:txBody>
                    <a:bodyPr/>
                    <a:lstStyle/>
                    <a:p>
                      <a:r>
                        <a:rPr lang="en-US" sz="1300" dirty="0"/>
                        <a:t>7900</a:t>
                      </a:r>
                    </a:p>
                  </a:txBody>
                  <a:tcPr/>
                </a:tc>
                <a:tc>
                  <a:txBody>
                    <a:bodyPr/>
                    <a:lstStyle/>
                    <a:p>
                      <a:r>
                        <a:rPr lang="en-US" sz="1300" dirty="0"/>
                        <a:t>24400</a:t>
                      </a:r>
                    </a:p>
                  </a:txBody>
                  <a:tcPr/>
                </a:tc>
                <a:extLst>
                  <a:ext uri="{0D108BD9-81ED-4DB2-BD59-A6C34878D82A}">
                    <a16:rowId xmlns:a16="http://schemas.microsoft.com/office/drawing/2014/main" val="10001"/>
                  </a:ext>
                </a:extLst>
              </a:tr>
              <a:tr h="322749">
                <a:tc>
                  <a:txBody>
                    <a:bodyPr/>
                    <a:lstStyle/>
                    <a:p>
                      <a:r>
                        <a:rPr lang="en-US" sz="1300" dirty="0"/>
                        <a:t>Finance</a:t>
                      </a:r>
                    </a:p>
                  </a:txBody>
                  <a:tcPr/>
                </a:tc>
                <a:tc>
                  <a:txBody>
                    <a:bodyPr/>
                    <a:lstStyle/>
                    <a:p>
                      <a:r>
                        <a:rPr lang="en-US" sz="1300" dirty="0"/>
                        <a:t>8200</a:t>
                      </a:r>
                    </a:p>
                  </a:txBody>
                  <a:tcPr/>
                </a:tc>
                <a:tc>
                  <a:txBody>
                    <a:bodyPr/>
                    <a:lstStyle/>
                    <a:p>
                      <a:r>
                        <a:rPr lang="en-US" sz="1300" dirty="0"/>
                        <a:t>16500</a:t>
                      </a:r>
                    </a:p>
                  </a:txBody>
                  <a:tcPr/>
                </a:tc>
                <a:extLst>
                  <a:ext uri="{0D108BD9-81ED-4DB2-BD59-A6C34878D82A}">
                    <a16:rowId xmlns:a16="http://schemas.microsoft.com/office/drawing/2014/main" val="10002"/>
                  </a:ext>
                </a:extLst>
              </a:tr>
              <a:tr h="322749">
                <a:tc>
                  <a:txBody>
                    <a:bodyPr/>
                    <a:lstStyle/>
                    <a:p>
                      <a:r>
                        <a:rPr lang="en-US" sz="1300" dirty="0"/>
                        <a:t>Finance</a:t>
                      </a:r>
                    </a:p>
                  </a:txBody>
                  <a:tcPr/>
                </a:tc>
                <a:tc>
                  <a:txBody>
                    <a:bodyPr/>
                    <a:lstStyle/>
                    <a:p>
                      <a:r>
                        <a:rPr lang="en-US" sz="1300" dirty="0"/>
                        <a:t>8300</a:t>
                      </a:r>
                    </a:p>
                  </a:txBody>
                  <a:tcPr/>
                </a:tc>
                <a:tc>
                  <a:txBody>
                    <a:bodyPr/>
                    <a:lstStyle/>
                    <a:p>
                      <a:r>
                        <a:rPr lang="en-US" sz="1300" dirty="0"/>
                        <a:t>8300</a:t>
                      </a:r>
                    </a:p>
                  </a:txBody>
                  <a:tcPr/>
                </a:tc>
                <a:extLst>
                  <a:ext uri="{0D108BD9-81ED-4DB2-BD59-A6C34878D82A}">
                    <a16:rowId xmlns:a16="http://schemas.microsoft.com/office/drawing/2014/main" val="10003"/>
                  </a:ext>
                </a:extLst>
              </a:tr>
              <a:tr h="322749">
                <a:tc>
                  <a:txBody>
                    <a:bodyPr/>
                    <a:lstStyle/>
                    <a:p>
                      <a:r>
                        <a:rPr lang="en-US" sz="1300" dirty="0"/>
                        <a:t>Finance</a:t>
                      </a:r>
                    </a:p>
                  </a:txBody>
                  <a:tcPr/>
                </a:tc>
                <a:tc>
                  <a:txBody>
                    <a:bodyPr/>
                    <a:lstStyle/>
                    <a:p>
                      <a:r>
                        <a:rPr lang="en-US" sz="1300" dirty="0"/>
                        <a:t>9000</a:t>
                      </a:r>
                    </a:p>
                  </a:txBody>
                  <a:tcPr/>
                </a:tc>
                <a:tc>
                  <a:txBody>
                    <a:bodyPr/>
                    <a:lstStyle/>
                    <a:p>
                      <a:r>
                        <a:rPr lang="en-US" sz="1300" dirty="0"/>
                        <a:t>9000</a:t>
                      </a:r>
                    </a:p>
                  </a:txBody>
                  <a:tcPr/>
                </a:tc>
                <a:extLst>
                  <a:ext uri="{0D108BD9-81ED-4DB2-BD59-A6C34878D82A}">
                    <a16:rowId xmlns:a16="http://schemas.microsoft.com/office/drawing/2014/main" val="10004"/>
                  </a:ext>
                </a:extLst>
              </a:tr>
              <a:tr h="322749">
                <a:tc>
                  <a:txBody>
                    <a:bodyPr/>
                    <a:lstStyle/>
                    <a:p>
                      <a:r>
                        <a:rPr lang="en-US" sz="1300" dirty="0"/>
                        <a:t>Finance</a:t>
                      </a:r>
                    </a:p>
                  </a:txBody>
                  <a:tcPr/>
                </a:tc>
                <a:tc>
                  <a:txBody>
                    <a:bodyPr/>
                    <a:lstStyle/>
                    <a:p>
                      <a:r>
                        <a:rPr lang="en-US" sz="1300" dirty="0"/>
                        <a:t>9900</a:t>
                      </a:r>
                    </a:p>
                  </a:txBody>
                  <a:tcPr/>
                </a:tc>
                <a:tc>
                  <a:txBody>
                    <a:bodyPr/>
                    <a:lstStyle/>
                    <a:p>
                      <a:r>
                        <a:rPr lang="en-US" sz="1300" dirty="0"/>
                        <a:t>9900</a:t>
                      </a:r>
                    </a:p>
                  </a:txBody>
                  <a:tcPr/>
                </a:tc>
                <a:extLst>
                  <a:ext uri="{0D108BD9-81ED-4DB2-BD59-A6C34878D82A}">
                    <a16:rowId xmlns:a16="http://schemas.microsoft.com/office/drawing/2014/main" val="10005"/>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797572275"/>
              </p:ext>
            </p:extLst>
          </p:nvPr>
        </p:nvGraphicFramePr>
        <p:xfrm>
          <a:off x="694339" y="4338205"/>
          <a:ext cx="2209799" cy="1911832"/>
        </p:xfrm>
        <a:graphic>
          <a:graphicData uri="http://schemas.openxmlformats.org/drawingml/2006/table">
            <a:tbl>
              <a:tblPr firstRow="1" bandRow="1">
                <a:tableStyleId>{5C22544A-7EE6-4342-B048-85BDC9FD1C3A}</a:tableStyleId>
              </a:tblPr>
              <a:tblGrid>
                <a:gridCol w="716279">
                  <a:extLst>
                    <a:ext uri="{9D8B030D-6E8A-4147-A177-3AD203B41FA5}">
                      <a16:colId xmlns:a16="http://schemas.microsoft.com/office/drawing/2014/main" val="20000"/>
                    </a:ext>
                  </a:extLst>
                </a:gridCol>
                <a:gridCol w="632460">
                  <a:extLst>
                    <a:ext uri="{9D8B030D-6E8A-4147-A177-3AD203B41FA5}">
                      <a16:colId xmlns:a16="http://schemas.microsoft.com/office/drawing/2014/main" val="20001"/>
                    </a:ext>
                  </a:extLst>
                </a:gridCol>
                <a:gridCol w="861060">
                  <a:extLst>
                    <a:ext uri="{9D8B030D-6E8A-4147-A177-3AD203B41FA5}">
                      <a16:colId xmlns:a16="http://schemas.microsoft.com/office/drawing/2014/main" val="20002"/>
                    </a:ext>
                  </a:extLst>
                </a:gridCol>
              </a:tblGrid>
              <a:tr h="298087">
                <a:tc>
                  <a:txBody>
                    <a:bodyPr/>
                    <a:lstStyle/>
                    <a:p>
                      <a:r>
                        <a:rPr lang="en-US" sz="1300" dirty="0" err="1"/>
                        <a:t>dept</a:t>
                      </a:r>
                      <a:endParaRPr lang="en-US" sz="1300" dirty="0"/>
                    </a:p>
                  </a:txBody>
                  <a:tcPr/>
                </a:tc>
                <a:tc>
                  <a:txBody>
                    <a:bodyPr/>
                    <a:lstStyle/>
                    <a:p>
                      <a:r>
                        <a:rPr lang="en-US" sz="1300" dirty="0"/>
                        <a:t>salary</a:t>
                      </a:r>
                    </a:p>
                  </a:txBody>
                  <a:tcPr/>
                </a:tc>
                <a:tc>
                  <a:txBody>
                    <a:bodyPr/>
                    <a:lstStyle/>
                    <a:p>
                      <a:r>
                        <a:rPr lang="en-US" sz="1300" dirty="0" err="1"/>
                        <a:t>sum_sal</a:t>
                      </a:r>
                      <a:endParaRPr lang="en-US" sz="1300" dirty="0"/>
                    </a:p>
                  </a:txBody>
                  <a:tcPr/>
                </a:tc>
                <a:extLst>
                  <a:ext uri="{0D108BD9-81ED-4DB2-BD59-A6C34878D82A}">
                    <a16:rowId xmlns:a16="http://schemas.microsoft.com/office/drawing/2014/main" val="10000"/>
                  </a:ext>
                </a:extLst>
              </a:tr>
              <a:tr h="322749">
                <a:tc>
                  <a:txBody>
                    <a:bodyPr/>
                    <a:lstStyle/>
                    <a:p>
                      <a:r>
                        <a:rPr lang="en-US" sz="1300" dirty="0"/>
                        <a:t>Finance</a:t>
                      </a:r>
                    </a:p>
                  </a:txBody>
                  <a:tcPr/>
                </a:tc>
                <a:tc>
                  <a:txBody>
                    <a:bodyPr/>
                    <a:lstStyle/>
                    <a:p>
                      <a:r>
                        <a:rPr lang="en-US" sz="1300" dirty="0"/>
                        <a:t>7900</a:t>
                      </a:r>
                    </a:p>
                  </a:txBody>
                  <a:tcPr/>
                </a:tc>
                <a:tc>
                  <a:txBody>
                    <a:bodyPr/>
                    <a:lstStyle/>
                    <a:p>
                      <a:r>
                        <a:rPr lang="en-US" sz="1300" dirty="0"/>
                        <a:t>24400</a:t>
                      </a:r>
                    </a:p>
                  </a:txBody>
                  <a:tcPr/>
                </a:tc>
                <a:extLst>
                  <a:ext uri="{0D108BD9-81ED-4DB2-BD59-A6C34878D82A}">
                    <a16:rowId xmlns:a16="http://schemas.microsoft.com/office/drawing/2014/main" val="10001"/>
                  </a:ext>
                </a:extLst>
              </a:tr>
              <a:tr h="322749">
                <a:tc>
                  <a:txBody>
                    <a:bodyPr/>
                    <a:lstStyle/>
                    <a:p>
                      <a:r>
                        <a:rPr lang="en-US" sz="1300" dirty="0"/>
                        <a:t>Finance</a:t>
                      </a:r>
                    </a:p>
                  </a:txBody>
                  <a:tcPr/>
                </a:tc>
                <a:tc>
                  <a:txBody>
                    <a:bodyPr/>
                    <a:lstStyle/>
                    <a:p>
                      <a:r>
                        <a:rPr lang="en-US" sz="1300" dirty="0"/>
                        <a:t>8200</a:t>
                      </a:r>
                    </a:p>
                  </a:txBody>
                  <a:tcPr/>
                </a:tc>
                <a:tc>
                  <a:txBody>
                    <a:bodyPr/>
                    <a:lstStyle/>
                    <a:p>
                      <a:r>
                        <a:rPr lang="en-US" sz="1300" dirty="0"/>
                        <a:t>25500</a:t>
                      </a:r>
                    </a:p>
                  </a:txBody>
                  <a:tcPr/>
                </a:tc>
                <a:extLst>
                  <a:ext uri="{0D108BD9-81ED-4DB2-BD59-A6C34878D82A}">
                    <a16:rowId xmlns:a16="http://schemas.microsoft.com/office/drawing/2014/main" val="10002"/>
                  </a:ext>
                </a:extLst>
              </a:tr>
              <a:tr h="322749">
                <a:tc>
                  <a:txBody>
                    <a:bodyPr/>
                    <a:lstStyle/>
                    <a:p>
                      <a:r>
                        <a:rPr lang="en-US" sz="1300" dirty="0"/>
                        <a:t>Finance</a:t>
                      </a:r>
                    </a:p>
                  </a:txBody>
                  <a:tcPr/>
                </a:tc>
                <a:tc>
                  <a:txBody>
                    <a:bodyPr/>
                    <a:lstStyle/>
                    <a:p>
                      <a:r>
                        <a:rPr lang="en-US" sz="1300" dirty="0"/>
                        <a:t>8300</a:t>
                      </a:r>
                    </a:p>
                  </a:txBody>
                  <a:tcPr/>
                </a:tc>
                <a:tc>
                  <a:txBody>
                    <a:bodyPr/>
                    <a:lstStyle/>
                    <a:p>
                      <a:r>
                        <a:rPr lang="en-US" sz="1300" dirty="0"/>
                        <a:t>27200</a:t>
                      </a:r>
                    </a:p>
                  </a:txBody>
                  <a:tcPr/>
                </a:tc>
                <a:extLst>
                  <a:ext uri="{0D108BD9-81ED-4DB2-BD59-A6C34878D82A}">
                    <a16:rowId xmlns:a16="http://schemas.microsoft.com/office/drawing/2014/main" val="10003"/>
                  </a:ext>
                </a:extLst>
              </a:tr>
              <a:tr h="322749">
                <a:tc>
                  <a:txBody>
                    <a:bodyPr/>
                    <a:lstStyle/>
                    <a:p>
                      <a:r>
                        <a:rPr lang="en-US" sz="1300" dirty="0"/>
                        <a:t>Finance</a:t>
                      </a:r>
                    </a:p>
                  </a:txBody>
                  <a:tcPr/>
                </a:tc>
                <a:tc>
                  <a:txBody>
                    <a:bodyPr/>
                    <a:lstStyle/>
                    <a:p>
                      <a:r>
                        <a:rPr lang="en-US" sz="1300" dirty="0"/>
                        <a:t>9000</a:t>
                      </a:r>
                    </a:p>
                  </a:txBody>
                  <a:tcPr/>
                </a:tc>
                <a:tc>
                  <a:txBody>
                    <a:bodyPr/>
                    <a:lstStyle/>
                    <a:p>
                      <a:r>
                        <a:rPr lang="en-US" sz="1300" dirty="0"/>
                        <a:t>18900</a:t>
                      </a:r>
                    </a:p>
                  </a:txBody>
                  <a:tcPr/>
                </a:tc>
                <a:extLst>
                  <a:ext uri="{0D108BD9-81ED-4DB2-BD59-A6C34878D82A}">
                    <a16:rowId xmlns:a16="http://schemas.microsoft.com/office/drawing/2014/main" val="10004"/>
                  </a:ext>
                </a:extLst>
              </a:tr>
              <a:tr h="322749">
                <a:tc>
                  <a:txBody>
                    <a:bodyPr/>
                    <a:lstStyle/>
                    <a:p>
                      <a:r>
                        <a:rPr lang="en-US" sz="1300" dirty="0"/>
                        <a:t>Finance</a:t>
                      </a:r>
                    </a:p>
                  </a:txBody>
                  <a:tcPr/>
                </a:tc>
                <a:tc>
                  <a:txBody>
                    <a:bodyPr/>
                    <a:lstStyle/>
                    <a:p>
                      <a:r>
                        <a:rPr lang="en-US" sz="1300" dirty="0"/>
                        <a:t>9900</a:t>
                      </a:r>
                    </a:p>
                  </a:txBody>
                  <a:tcPr/>
                </a:tc>
                <a:tc>
                  <a:txBody>
                    <a:bodyPr/>
                    <a:lstStyle/>
                    <a:p>
                      <a:r>
                        <a:rPr lang="en-US" sz="1300" dirty="0"/>
                        <a:t>9900</a:t>
                      </a:r>
                    </a:p>
                  </a:txBody>
                  <a:tcPr/>
                </a:tc>
                <a:extLst>
                  <a:ext uri="{0D108BD9-81ED-4DB2-BD59-A6C34878D82A}">
                    <a16:rowId xmlns:a16="http://schemas.microsoft.com/office/drawing/2014/main" val="10005"/>
                  </a:ext>
                </a:extLst>
              </a:tr>
            </a:tbl>
          </a:graphicData>
        </a:graphic>
      </p:graphicFrame>
      <p:sp>
        <p:nvSpPr>
          <p:cNvPr id="2" name="Up-Down Arrow 1"/>
          <p:cNvSpPr/>
          <p:nvPr/>
        </p:nvSpPr>
        <p:spPr>
          <a:xfrm>
            <a:off x="3040380" y="1882140"/>
            <a:ext cx="220980" cy="76962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Down Arrow 13"/>
          <p:cNvSpPr/>
          <p:nvPr/>
        </p:nvSpPr>
        <p:spPr>
          <a:xfrm>
            <a:off x="3395375" y="2164080"/>
            <a:ext cx="220980" cy="4876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Down Arrow 14"/>
          <p:cNvSpPr/>
          <p:nvPr/>
        </p:nvSpPr>
        <p:spPr>
          <a:xfrm>
            <a:off x="3709827" y="2467101"/>
            <a:ext cx="220980" cy="30657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Down Arrow 16"/>
          <p:cNvSpPr/>
          <p:nvPr/>
        </p:nvSpPr>
        <p:spPr>
          <a:xfrm>
            <a:off x="4043994" y="2744034"/>
            <a:ext cx="220980" cy="3369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Down Arrow 17"/>
          <p:cNvSpPr/>
          <p:nvPr/>
        </p:nvSpPr>
        <p:spPr>
          <a:xfrm>
            <a:off x="4378161" y="3078449"/>
            <a:ext cx="220980" cy="3369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Up-Down Arrow 24"/>
          <p:cNvSpPr/>
          <p:nvPr/>
        </p:nvSpPr>
        <p:spPr>
          <a:xfrm>
            <a:off x="2959257" y="4663440"/>
            <a:ext cx="220980" cy="8382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Up-Down Arrow 25"/>
          <p:cNvSpPr/>
          <p:nvPr/>
        </p:nvSpPr>
        <p:spPr>
          <a:xfrm>
            <a:off x="3292505" y="4964652"/>
            <a:ext cx="220980" cy="8382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Down Arrow 26"/>
          <p:cNvSpPr/>
          <p:nvPr/>
        </p:nvSpPr>
        <p:spPr>
          <a:xfrm>
            <a:off x="3746814" y="5359112"/>
            <a:ext cx="220980" cy="76736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Up-Down Arrow 27"/>
          <p:cNvSpPr/>
          <p:nvPr/>
        </p:nvSpPr>
        <p:spPr>
          <a:xfrm>
            <a:off x="4154484" y="5720826"/>
            <a:ext cx="220980" cy="4876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Up-Down Arrow 28"/>
          <p:cNvSpPr/>
          <p:nvPr/>
        </p:nvSpPr>
        <p:spPr>
          <a:xfrm>
            <a:off x="4699980" y="5913089"/>
            <a:ext cx="220980" cy="3369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87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17" end="1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7" grpId="0" animBg="1"/>
      <p:bldP spid="18" grpId="0" animBg="1"/>
      <p:bldP spid="25" grpId="0" animBg="1"/>
      <p:bldP spid="26" grpId="0" animBg="1"/>
      <p:bldP spid="27" grpId="0" animBg="1"/>
      <p:bldP spid="28" grpId="0" animBg="1"/>
      <p:bldP spid="29"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Window Functions</a:t>
            </a:r>
          </a:p>
        </p:txBody>
      </p:sp>
      <p:sp>
        <p:nvSpPr>
          <p:cNvPr id="3" name="Rectangle 2"/>
          <p:cNvSpPr/>
          <p:nvPr/>
        </p:nvSpPr>
        <p:spPr>
          <a:xfrm>
            <a:off x="929640" y="1017121"/>
            <a:ext cx="10401300" cy="4985980"/>
          </a:xfrm>
          <a:prstGeom prst="rect">
            <a:avLst/>
          </a:prstGeom>
        </p:spPr>
        <p:txBody>
          <a:bodyPr wrap="square">
            <a:spAutoFit/>
          </a:bodyPr>
          <a:lstStyle/>
          <a:p>
            <a:r>
              <a:rPr lang="en-US" dirty="0"/>
              <a:t>### Prepare Input Data</a:t>
            </a:r>
          </a:p>
          <a:p>
            <a:r>
              <a:rPr lang="en-US" sz="1500" dirty="0">
                <a:latin typeface="+mj-lt"/>
              </a:rPr>
              <a:t>--</a:t>
            </a:r>
            <a:r>
              <a:rPr lang="en-US" sz="1500" dirty="0" err="1">
                <a:latin typeface="+mj-lt"/>
              </a:rPr>
              <a:t>df</a:t>
            </a:r>
            <a:r>
              <a:rPr lang="en-US" sz="1500" dirty="0">
                <a:latin typeface="+mj-lt"/>
              </a:rPr>
              <a:t> DataFrame</a:t>
            </a:r>
          </a:p>
          <a:p>
            <a:r>
              <a:rPr lang="en-US" sz="1500" dirty="0">
                <a:latin typeface="+mj-lt"/>
              </a:rPr>
              <a:t>data = (("James","Sales","NY",9000,34),</a:t>
            </a:r>
          </a:p>
          <a:p>
            <a:r>
              <a:rPr lang="en-US" sz="1500" dirty="0">
                <a:latin typeface="+mj-lt"/>
              </a:rPr>
              <a:t>    ("Alicia","Sales","NY",8600,56),</a:t>
            </a:r>
          </a:p>
          <a:p>
            <a:r>
              <a:rPr lang="en-US" sz="1500" dirty="0">
                <a:latin typeface="+mj-lt"/>
              </a:rPr>
              <a:t>    ("Robert","Sales","CA",8100,30),</a:t>
            </a:r>
          </a:p>
          <a:p>
            <a:r>
              <a:rPr lang="en-US" sz="1500" dirty="0">
                <a:latin typeface="+mj-lt"/>
              </a:rPr>
              <a:t>	("John","Sales","AZ",8600,31),</a:t>
            </a:r>
          </a:p>
          <a:p>
            <a:r>
              <a:rPr lang="en-US" sz="1500" dirty="0">
                <a:latin typeface="+mj-lt"/>
              </a:rPr>
              <a:t>	("Ross","Sales","AZ",8100,33),</a:t>
            </a:r>
          </a:p>
          <a:p>
            <a:r>
              <a:rPr lang="en-US" sz="1500" dirty="0">
                <a:latin typeface="+mj-lt"/>
              </a:rPr>
              <a:t>	("Kathy","Sales","AZ",1000,39),</a:t>
            </a:r>
          </a:p>
          <a:p>
            <a:r>
              <a:rPr lang="en-US" sz="1500" dirty="0">
                <a:latin typeface="+mj-lt"/>
              </a:rPr>
              <a:t>    ("Lisa","Finance","CA",9000,24),</a:t>
            </a:r>
          </a:p>
          <a:p>
            <a:r>
              <a:rPr lang="en-US" sz="1500" dirty="0">
                <a:latin typeface="+mj-lt"/>
              </a:rPr>
              <a:t>    ("Deja","Finance","CA",9900,40),</a:t>
            </a:r>
          </a:p>
          <a:p>
            <a:r>
              <a:rPr lang="en-US" sz="1500" dirty="0">
                <a:latin typeface="+mj-lt"/>
              </a:rPr>
              <a:t>    ("Sugie","Finance","NY",8300,36),</a:t>
            </a:r>
          </a:p>
          <a:p>
            <a:r>
              <a:rPr lang="en-US" sz="1500" dirty="0">
                <a:latin typeface="+mj-lt"/>
              </a:rPr>
              <a:t>    ("Ram","Finance","NY",7900,53),</a:t>
            </a:r>
          </a:p>
          <a:p>
            <a:r>
              <a:rPr lang="en-US" sz="1500" dirty="0">
                <a:latin typeface="+mj-lt"/>
              </a:rPr>
              <a:t>	("Satya","Finance","AZ",8200,53),</a:t>
            </a:r>
          </a:p>
          <a:p>
            <a:r>
              <a:rPr lang="en-US" sz="1500" dirty="0">
                <a:latin typeface="+mj-lt"/>
              </a:rPr>
              <a:t>    ("Kyle","Marketing","CA",8000,25),</a:t>
            </a:r>
          </a:p>
          <a:p>
            <a:r>
              <a:rPr lang="en-US" sz="1500" dirty="0">
                <a:latin typeface="+mj-lt"/>
              </a:rPr>
              <a:t>    ("Reid","Marketing","NY",9100,50)</a:t>
            </a:r>
          </a:p>
          <a:p>
            <a:r>
              <a:rPr lang="en-US" sz="1500" dirty="0">
                <a:latin typeface="+mj-lt"/>
              </a:rPr>
              <a:t>  )</a:t>
            </a:r>
          </a:p>
          <a:p>
            <a:r>
              <a:rPr lang="en-US" sz="1500" dirty="0">
                <a:latin typeface="+mj-lt"/>
              </a:rPr>
              <a:t>schema=("</a:t>
            </a:r>
            <a:r>
              <a:rPr lang="en-US" sz="1500" dirty="0" err="1">
                <a:latin typeface="+mj-lt"/>
              </a:rPr>
              <a:t>empname</a:t>
            </a:r>
            <a:r>
              <a:rPr lang="en-US" sz="1500" dirty="0">
                <a:latin typeface="+mj-lt"/>
              </a:rPr>
              <a:t>","</a:t>
            </a:r>
            <a:r>
              <a:rPr lang="en-US" sz="1500" dirty="0" err="1">
                <a:latin typeface="+mj-lt"/>
              </a:rPr>
              <a:t>dept</a:t>
            </a:r>
            <a:r>
              <a:rPr lang="en-US" sz="1500" dirty="0">
                <a:latin typeface="+mj-lt"/>
              </a:rPr>
              <a:t>","</a:t>
            </a:r>
            <a:r>
              <a:rPr lang="en-US" sz="1500" dirty="0" err="1">
                <a:latin typeface="+mj-lt"/>
              </a:rPr>
              <a:t>state","salary","age</a:t>
            </a:r>
            <a:r>
              <a:rPr lang="en-US" sz="1500" dirty="0">
                <a:latin typeface="+mj-lt"/>
              </a:rPr>
              <a:t>")</a:t>
            </a:r>
          </a:p>
          <a:p>
            <a:r>
              <a:rPr lang="en-US" sz="1500" dirty="0" err="1">
                <a:latin typeface="+mj-lt"/>
              </a:rPr>
              <a:t>df</a:t>
            </a:r>
            <a:r>
              <a:rPr lang="en-US" sz="1500" dirty="0">
                <a:latin typeface="+mj-lt"/>
              </a:rPr>
              <a:t> = </a:t>
            </a:r>
            <a:r>
              <a:rPr lang="en-US" sz="1500" dirty="0" err="1">
                <a:latin typeface="+mj-lt"/>
              </a:rPr>
              <a:t>spark.createDataFrame</a:t>
            </a:r>
            <a:r>
              <a:rPr lang="en-US" sz="1500" dirty="0">
                <a:latin typeface="+mj-lt"/>
              </a:rPr>
              <a:t>(data=</a:t>
            </a:r>
            <a:r>
              <a:rPr lang="en-US" sz="1500" dirty="0" err="1">
                <a:latin typeface="+mj-lt"/>
              </a:rPr>
              <a:t>data,schema</a:t>
            </a:r>
            <a:r>
              <a:rPr lang="en-US" sz="1500" dirty="0">
                <a:latin typeface="+mj-lt"/>
              </a:rPr>
              <a:t>=schema)</a:t>
            </a:r>
          </a:p>
          <a:p>
            <a:endParaRPr lang="en-US" sz="1500" dirty="0">
              <a:latin typeface="+mj-lt"/>
            </a:endParaRPr>
          </a:p>
          <a:p>
            <a:r>
              <a:rPr lang="en-US" sz="1500" dirty="0">
                <a:latin typeface="+mj-lt"/>
              </a:rPr>
              <a:t>--df1 DataFrame</a:t>
            </a:r>
          </a:p>
          <a:p>
            <a:r>
              <a:rPr lang="en-US" sz="1500" dirty="0">
                <a:latin typeface="+mj-lt"/>
              </a:rPr>
              <a:t>df1 = </a:t>
            </a:r>
            <a:r>
              <a:rPr lang="en-US" sz="1500" dirty="0" err="1">
                <a:latin typeface="+mj-lt"/>
              </a:rPr>
              <a:t>spark.range</a:t>
            </a:r>
            <a:r>
              <a:rPr lang="en-US" sz="1500" dirty="0">
                <a:latin typeface="+mj-lt"/>
              </a:rPr>
              <a:t>(10)</a:t>
            </a:r>
          </a:p>
        </p:txBody>
      </p:sp>
    </p:spTree>
    <p:extLst>
      <p:ext uri="{BB962C8B-B14F-4D97-AF65-F5344CB8AC3E}">
        <p14:creationId xmlns:p14="http://schemas.microsoft.com/office/powerpoint/2010/main" val="1270745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203200" y="165768"/>
            <a:ext cx="6908800" cy="369332"/>
          </a:xfrm>
          <a:prstGeom prst="rect">
            <a:avLst/>
          </a:prstGeom>
          <a:noFill/>
        </p:spPr>
        <p:txBody>
          <a:bodyPr wrap="square" rtlCol="0">
            <a:spAutoFit/>
          </a:bodyPr>
          <a:lstStyle/>
          <a:p>
            <a:r>
              <a:rPr lang="en-US" dirty="0"/>
              <a:t>Spark Runtime Components in Cluster deploy mode:</a:t>
            </a:r>
          </a:p>
        </p:txBody>
      </p:sp>
      <p:sp>
        <p:nvSpPr>
          <p:cNvPr id="16" name="TextBox 15">
            <a:extLst>
              <a:ext uri="{FF2B5EF4-FFF2-40B4-BE49-F238E27FC236}">
                <a16:creationId xmlns:a16="http://schemas.microsoft.com/office/drawing/2014/main" id="{3DAD551D-AE77-68D7-2137-A7E7C52ECBDA}"/>
              </a:ext>
            </a:extLst>
          </p:cNvPr>
          <p:cNvSpPr txBox="1"/>
          <p:nvPr/>
        </p:nvSpPr>
        <p:spPr>
          <a:xfrm>
            <a:off x="612475" y="724620"/>
            <a:ext cx="8529368" cy="3139321"/>
          </a:xfrm>
          <a:prstGeom prst="rect">
            <a:avLst/>
          </a:prstGeom>
          <a:noFill/>
        </p:spPr>
        <p:txBody>
          <a:bodyPr wrap="square">
            <a:spAutoFit/>
          </a:bodyPr>
          <a:lstStyle/>
          <a:p>
            <a:r>
              <a:rPr lang="en-IN" dirty="0"/>
              <a:t>spark-submit is executed</a:t>
            </a:r>
          </a:p>
          <a:p>
            <a:r>
              <a:rPr lang="en-IN" dirty="0"/>
              <a:t>Driver runs inside the cluster</a:t>
            </a:r>
          </a:p>
          <a:p>
            <a:r>
              <a:rPr lang="en-IN" dirty="0"/>
              <a:t>Cluster Manager Allocates Resources</a:t>
            </a:r>
          </a:p>
          <a:p>
            <a:r>
              <a:rPr lang="en-IN" dirty="0"/>
              <a:t>YARN allocates containers</a:t>
            </a:r>
          </a:p>
          <a:p>
            <a:r>
              <a:rPr lang="en-IN" dirty="0"/>
              <a:t>Driver Creates DAG</a:t>
            </a:r>
          </a:p>
          <a:p>
            <a:r>
              <a:rPr lang="en-IN" dirty="0"/>
              <a:t>	Converts your code → DAG (Directed Acyclic Graph)</a:t>
            </a:r>
          </a:p>
          <a:p>
            <a:r>
              <a:rPr lang="en-IN" dirty="0"/>
              <a:t>Driver Schedules Tasks to Executors</a:t>
            </a:r>
          </a:p>
          <a:p>
            <a:r>
              <a:rPr lang="en-IN" dirty="0"/>
              <a:t>Executors Process Tasks</a:t>
            </a:r>
          </a:p>
          <a:p>
            <a:r>
              <a:rPr lang="en-IN" dirty="0"/>
              <a:t>Results Returned to Driver / Storage</a:t>
            </a:r>
          </a:p>
          <a:p>
            <a:r>
              <a:rPr lang="en-IN" dirty="0"/>
              <a:t>Application Completes</a:t>
            </a:r>
          </a:p>
          <a:p>
            <a:r>
              <a:rPr lang="en-IN" dirty="0"/>
              <a:t>	Executors shut down</a:t>
            </a:r>
          </a:p>
        </p:txBody>
      </p:sp>
    </p:spTree>
    <p:extLst>
      <p:ext uri="{BB962C8B-B14F-4D97-AF65-F5344CB8AC3E}">
        <p14:creationId xmlns:p14="http://schemas.microsoft.com/office/powerpoint/2010/main" val="303845037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 Sampling </a:t>
            </a:r>
          </a:p>
        </p:txBody>
      </p:sp>
    </p:spTree>
    <p:extLst>
      <p:ext uri="{BB962C8B-B14F-4D97-AF65-F5344CB8AC3E}">
        <p14:creationId xmlns:p14="http://schemas.microsoft.com/office/powerpoint/2010/main" val="22679232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7752" y="280086"/>
            <a:ext cx="10931610" cy="4801314"/>
          </a:xfrm>
          <a:prstGeom prst="rect">
            <a:avLst/>
          </a:prstGeom>
          <a:noFill/>
        </p:spPr>
        <p:txBody>
          <a:bodyPr wrap="square" rtlCol="0">
            <a:spAutoFit/>
          </a:bodyPr>
          <a:lstStyle/>
          <a:p>
            <a:r>
              <a:rPr lang="en-US" b="1" dirty="0">
                <a:latin typeface="+mj-lt"/>
              </a:rPr>
              <a:t>sample(</a:t>
            </a:r>
            <a:r>
              <a:rPr lang="en-US" b="1" dirty="0" err="1">
                <a:latin typeface="+mj-lt"/>
              </a:rPr>
              <a:t>withReplacement</a:t>
            </a:r>
            <a:r>
              <a:rPr lang="en-US" b="1" dirty="0">
                <a:latin typeface="+mj-lt"/>
              </a:rPr>
              <a:t>=None, fraction=None, seed=None):</a:t>
            </a:r>
          </a:p>
          <a:p>
            <a:pPr marL="285750" indent="-285750">
              <a:buFont typeface="Arial" panose="020B0604020202020204" pitchFamily="34" charset="0"/>
              <a:buChar char="•"/>
            </a:pPr>
            <a:r>
              <a:rPr lang="en-US" dirty="0">
                <a:latin typeface="+mj-lt"/>
              </a:rPr>
              <a:t>To get random sample records from the dataset. </a:t>
            </a:r>
          </a:p>
          <a:p>
            <a:r>
              <a:rPr lang="en-US" dirty="0">
                <a:latin typeface="+mj-lt"/>
              </a:rPr>
              <a:t>          </a:t>
            </a:r>
            <a:r>
              <a:rPr lang="en-US" dirty="0" err="1">
                <a:latin typeface="+mj-lt"/>
              </a:rPr>
              <a:t>withReplacment</a:t>
            </a:r>
            <a:r>
              <a:rPr lang="en-US" dirty="0">
                <a:latin typeface="+mj-lt"/>
              </a:rPr>
              <a:t>: True or False. With True, Same result can be produced more than once.</a:t>
            </a:r>
          </a:p>
          <a:p>
            <a:r>
              <a:rPr lang="en-US" dirty="0">
                <a:latin typeface="+mj-lt"/>
              </a:rPr>
              <a:t>          Fraction: Between 0 to 1. 0.3 means 30%. Does not guarantee the exact 30% of the records.</a:t>
            </a:r>
          </a:p>
          <a:p>
            <a:r>
              <a:rPr lang="en-US" dirty="0">
                <a:latin typeface="+mj-lt"/>
              </a:rPr>
              <a:t>          Seed: Reproduce the same sample.</a:t>
            </a:r>
          </a:p>
          <a:p>
            <a:r>
              <a:rPr lang="en-US" dirty="0">
                <a:latin typeface="+mj-lt"/>
              </a:rPr>
              <a:t>Ex-</a:t>
            </a:r>
          </a:p>
          <a:p>
            <a:r>
              <a:rPr lang="en-US" dirty="0">
                <a:latin typeface="+mj-lt"/>
              </a:rPr>
              <a:t>dataset=</a:t>
            </a:r>
            <a:r>
              <a:rPr lang="en-US" dirty="0" err="1">
                <a:latin typeface="+mj-lt"/>
              </a:rPr>
              <a:t>spark.range</a:t>
            </a:r>
            <a:r>
              <a:rPr lang="en-US" dirty="0">
                <a:latin typeface="+mj-lt"/>
              </a:rPr>
              <a:t>(100)</a:t>
            </a:r>
          </a:p>
          <a:p>
            <a:r>
              <a:rPr lang="en-US" i="1" dirty="0" err="1">
                <a:latin typeface="+mj-lt"/>
              </a:rPr>
              <a:t>dataset.sample</a:t>
            </a:r>
            <a:r>
              <a:rPr lang="en-US" i="1" dirty="0">
                <a:latin typeface="+mj-lt"/>
              </a:rPr>
              <a:t>(</a:t>
            </a:r>
            <a:r>
              <a:rPr lang="en-US" i="1" dirty="0" err="1">
                <a:latin typeface="+mj-lt"/>
              </a:rPr>
              <a:t>withReplacement</a:t>
            </a:r>
            <a:r>
              <a:rPr lang="en-US" i="1" dirty="0">
                <a:latin typeface="+mj-lt"/>
              </a:rPr>
              <a:t>=</a:t>
            </a:r>
            <a:r>
              <a:rPr lang="en-US" i="1" dirty="0" err="1">
                <a:latin typeface="+mj-lt"/>
              </a:rPr>
              <a:t>True,fraction</a:t>
            </a:r>
            <a:r>
              <a:rPr lang="en-US" i="1" dirty="0">
                <a:latin typeface="+mj-lt"/>
              </a:rPr>
              <a:t>=0.07,seed=10).show()</a:t>
            </a:r>
          </a:p>
          <a:p>
            <a:endParaRPr lang="en-US" i="1" dirty="0">
              <a:latin typeface="+mj-lt"/>
            </a:endParaRPr>
          </a:p>
          <a:p>
            <a:r>
              <a:rPr lang="en-US" b="1" dirty="0" err="1">
                <a:latin typeface="+mj-lt"/>
              </a:rPr>
              <a:t>sampleBy</a:t>
            </a:r>
            <a:r>
              <a:rPr lang="en-US" b="1" dirty="0">
                <a:latin typeface="+mj-lt"/>
              </a:rPr>
              <a:t>(col, fractions, seed=None):</a:t>
            </a:r>
          </a:p>
          <a:p>
            <a:pPr marL="285750" indent="-285750">
              <a:buFont typeface="Arial" panose="020B0604020202020204" pitchFamily="34" charset="0"/>
              <a:buChar char="•"/>
            </a:pPr>
            <a:r>
              <a:rPr lang="en-US" dirty="0">
                <a:latin typeface="+mj-lt"/>
              </a:rPr>
              <a:t>Returns a stratified sample without replacement based on the  fraction given on each stratum.</a:t>
            </a:r>
          </a:p>
          <a:p>
            <a:pPr marL="285750" indent="-285750">
              <a:buFont typeface="Arial" panose="020B0604020202020204" pitchFamily="34" charset="0"/>
              <a:buChar char="•"/>
            </a:pPr>
            <a:r>
              <a:rPr lang="en-US" dirty="0">
                <a:latin typeface="+mj-lt"/>
              </a:rPr>
              <a:t>If a stratum is not  specified, we treat its fraction as zero.</a:t>
            </a:r>
          </a:p>
          <a:p>
            <a:r>
              <a:rPr lang="en-US" i="1" dirty="0">
                <a:latin typeface="+mj-lt"/>
              </a:rPr>
              <a:t>Ex-</a:t>
            </a:r>
          </a:p>
          <a:p>
            <a:r>
              <a:rPr lang="en-US" i="1" dirty="0">
                <a:latin typeface="+mj-lt"/>
              </a:rPr>
              <a:t>from </a:t>
            </a:r>
            <a:r>
              <a:rPr lang="en-US" i="1" dirty="0" err="1">
                <a:latin typeface="+mj-lt"/>
              </a:rPr>
              <a:t>pyspark.sql.functions</a:t>
            </a:r>
            <a:r>
              <a:rPr lang="en-US" i="1" dirty="0">
                <a:latin typeface="+mj-lt"/>
              </a:rPr>
              <a:t> import col</a:t>
            </a:r>
          </a:p>
          <a:p>
            <a:r>
              <a:rPr lang="en-US" i="1" dirty="0">
                <a:latin typeface="+mj-lt"/>
              </a:rPr>
              <a:t>dataset = </a:t>
            </a:r>
            <a:r>
              <a:rPr lang="en-US" i="1" dirty="0" err="1">
                <a:latin typeface="+mj-lt"/>
              </a:rPr>
              <a:t>spark.range</a:t>
            </a:r>
            <a:r>
              <a:rPr lang="en-US" i="1" dirty="0">
                <a:latin typeface="+mj-lt"/>
              </a:rPr>
              <a:t>(0, 100).select((col("id") % 3).alias("key"))</a:t>
            </a:r>
          </a:p>
          <a:p>
            <a:r>
              <a:rPr lang="en-US" i="1" dirty="0">
                <a:latin typeface="+mj-lt"/>
              </a:rPr>
              <a:t>sampled = </a:t>
            </a:r>
            <a:r>
              <a:rPr lang="en-US" i="1" dirty="0" err="1">
                <a:latin typeface="+mj-lt"/>
              </a:rPr>
              <a:t>dataset.sampleBy</a:t>
            </a:r>
            <a:r>
              <a:rPr lang="en-US" i="1" dirty="0">
                <a:latin typeface="+mj-lt"/>
              </a:rPr>
              <a:t>("key", fractions={0: 0.1, 1: 0.2}, seed=0)</a:t>
            </a:r>
          </a:p>
          <a:p>
            <a:r>
              <a:rPr lang="en-US" i="1" dirty="0" err="1">
                <a:latin typeface="+mj-lt"/>
              </a:rPr>
              <a:t>sampled.groupBy</a:t>
            </a:r>
            <a:r>
              <a:rPr lang="en-US" i="1" dirty="0">
                <a:latin typeface="+mj-lt"/>
              </a:rPr>
              <a:t>("key").count().</a:t>
            </a:r>
            <a:r>
              <a:rPr lang="en-US" i="1" dirty="0" err="1">
                <a:latin typeface="+mj-lt"/>
              </a:rPr>
              <a:t>orderBy</a:t>
            </a:r>
            <a:r>
              <a:rPr lang="en-US" i="1" dirty="0">
                <a:latin typeface="+mj-lt"/>
              </a:rPr>
              <a:t>("key").show()</a:t>
            </a:r>
          </a:p>
        </p:txBody>
      </p:sp>
    </p:spTree>
    <p:extLst>
      <p:ext uri="{BB962C8B-B14F-4D97-AF65-F5344CB8AC3E}">
        <p14:creationId xmlns:p14="http://schemas.microsoft.com/office/powerpoint/2010/main" val="83473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746423" y="584886"/>
            <a:ext cx="2463113" cy="23065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Part 2</a:t>
            </a:r>
          </a:p>
        </p:txBody>
      </p:sp>
      <p:sp>
        <p:nvSpPr>
          <p:cNvPr id="2" name="Rectangle 1"/>
          <p:cNvSpPr/>
          <p:nvPr/>
        </p:nvSpPr>
        <p:spPr>
          <a:xfrm>
            <a:off x="3858745" y="1013254"/>
            <a:ext cx="4589838" cy="134136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DataFrame Built-in Functions</a:t>
            </a:r>
          </a:p>
        </p:txBody>
      </p:sp>
      <p:pic>
        <p:nvPicPr>
          <p:cNvPr id="3" name="Picture 2"/>
          <p:cNvPicPr>
            <a:picLocks noChangeAspect="1"/>
          </p:cNvPicPr>
          <p:nvPr/>
        </p:nvPicPr>
        <p:blipFill>
          <a:blip r:embed="rId2"/>
          <a:stretch>
            <a:fillRect/>
          </a:stretch>
        </p:blipFill>
        <p:spPr>
          <a:xfrm>
            <a:off x="4777301" y="2256266"/>
            <a:ext cx="2752725" cy="3762375"/>
          </a:xfrm>
          <a:prstGeom prst="rect">
            <a:avLst/>
          </a:prstGeom>
        </p:spPr>
      </p:pic>
    </p:spTree>
    <p:extLst>
      <p:ext uri="{BB962C8B-B14F-4D97-AF65-F5344CB8AC3E}">
        <p14:creationId xmlns:p14="http://schemas.microsoft.com/office/powerpoint/2010/main" val="18257073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New Column Functions</a:t>
            </a:r>
          </a:p>
        </p:txBody>
      </p:sp>
    </p:spTree>
    <p:extLst>
      <p:ext uri="{BB962C8B-B14F-4D97-AF65-F5344CB8AC3E}">
        <p14:creationId xmlns:p14="http://schemas.microsoft.com/office/powerpoint/2010/main" val="228641671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New Columns Functions:</a:t>
            </a:r>
          </a:p>
        </p:txBody>
      </p:sp>
      <p:sp>
        <p:nvSpPr>
          <p:cNvPr id="3" name="Rectangle 2"/>
          <p:cNvSpPr/>
          <p:nvPr/>
        </p:nvSpPr>
        <p:spPr>
          <a:xfrm>
            <a:off x="90547" y="833643"/>
            <a:ext cx="9943171" cy="5355312"/>
          </a:xfrm>
          <a:prstGeom prst="rect">
            <a:avLst/>
          </a:prstGeom>
        </p:spPr>
        <p:txBody>
          <a:bodyPr wrap="none">
            <a:spAutoFit/>
          </a:bodyPr>
          <a:lstStyle/>
          <a:p>
            <a:r>
              <a:rPr lang="en-US" b="1" dirty="0"/>
              <a:t>Window Ranking Functions( dense_rank, rank, </a:t>
            </a:r>
            <a:r>
              <a:rPr lang="en-US" b="1" dirty="0" err="1"/>
              <a:t>row_number</a:t>
            </a:r>
            <a:r>
              <a:rPr lang="en-US" b="1" dirty="0"/>
              <a:t> etc) :</a:t>
            </a:r>
          </a:p>
          <a:p>
            <a:endParaRPr lang="en-US" b="1" dirty="0"/>
          </a:p>
          <a:p>
            <a:r>
              <a:rPr lang="en-US" b="1" dirty="0" err="1"/>
              <a:t>monotonically_increasing_id</a:t>
            </a:r>
            <a:r>
              <a:rPr lang="en-US" b="1" dirty="0"/>
              <a:t>(): </a:t>
            </a:r>
          </a:p>
          <a:p>
            <a:pPr marL="742950" lvl="1" indent="-285750" algn="just">
              <a:buFont typeface="Arial" panose="020B0604020202020204" pitchFamily="34" charset="0"/>
              <a:buChar char="•"/>
            </a:pPr>
            <a:r>
              <a:rPr lang="en-US" dirty="0"/>
              <a:t>A column that generates monotonically increasing 64-bit integers.</a:t>
            </a:r>
          </a:p>
          <a:p>
            <a:pPr marL="742950" lvl="1" indent="-285750">
              <a:buFont typeface="Arial" panose="020B0604020202020204" pitchFamily="34" charset="0"/>
              <a:buChar char="•"/>
            </a:pPr>
            <a:r>
              <a:rPr lang="en-US" dirty="0"/>
              <a:t>The generated ID is guaranteed to be monotonically increasing and unique, but not consecutive.</a:t>
            </a:r>
          </a:p>
          <a:p>
            <a:pPr marL="742950" lvl="1" indent="-285750">
              <a:buFont typeface="Arial" panose="020B0604020202020204" pitchFamily="34" charset="0"/>
              <a:buChar char="•"/>
            </a:pPr>
            <a:r>
              <a:rPr lang="en-US" dirty="0"/>
              <a:t>Use Case: Create a Primary Key/Unique column. </a:t>
            </a:r>
          </a:p>
          <a:p>
            <a:r>
              <a:rPr lang="en-US" dirty="0"/>
              <a:t>	</a:t>
            </a:r>
            <a:r>
              <a:rPr lang="en-US" dirty="0" err="1"/>
              <a:t>df.withColumn</a:t>
            </a:r>
            <a:r>
              <a:rPr lang="en-US" dirty="0"/>
              <a:t>('id',</a:t>
            </a:r>
            <a:r>
              <a:rPr lang="en-US" dirty="0" err="1"/>
              <a:t>monotonically_increasing_id</a:t>
            </a:r>
            <a:r>
              <a:rPr lang="en-US" dirty="0"/>
              <a:t>()).show()</a:t>
            </a:r>
          </a:p>
          <a:p>
            <a:endParaRPr lang="en-US" dirty="0"/>
          </a:p>
          <a:p>
            <a:r>
              <a:rPr lang="en-US" b="1" dirty="0"/>
              <a:t>lit(): </a:t>
            </a:r>
          </a:p>
          <a:p>
            <a:pPr marL="742950" lvl="1" indent="-285750">
              <a:buFont typeface="Arial" panose="020B0604020202020204" pitchFamily="34" charset="0"/>
              <a:buChar char="•"/>
            </a:pPr>
            <a:r>
              <a:rPr lang="en-US" dirty="0"/>
              <a:t>It creates a static column with value is provided.</a:t>
            </a:r>
          </a:p>
          <a:p>
            <a:r>
              <a:rPr lang="en-US" dirty="0"/>
              <a:t>                 </a:t>
            </a:r>
            <a:r>
              <a:rPr lang="en-US" dirty="0" err="1"/>
              <a:t>df.withColumn</a:t>
            </a:r>
            <a:r>
              <a:rPr lang="en-US" dirty="0"/>
              <a:t>('col',</a:t>
            </a:r>
            <a:r>
              <a:rPr lang="en-US" dirty="0" err="1"/>
              <a:t>f.lit</a:t>
            </a:r>
            <a:r>
              <a:rPr lang="en-US" dirty="0"/>
              <a:t>(10)).show()</a:t>
            </a:r>
          </a:p>
          <a:p>
            <a:pPr marL="742950" lvl="1" indent="-285750">
              <a:buFont typeface="Arial" panose="020B0604020202020204" pitchFamily="34" charset="0"/>
              <a:buChar char="•"/>
            </a:pPr>
            <a:r>
              <a:rPr lang="en-US" dirty="0"/>
              <a:t>Can also be used to </a:t>
            </a:r>
            <a:r>
              <a:rPr lang="en-US" dirty="0" err="1"/>
              <a:t>concat</a:t>
            </a:r>
            <a:r>
              <a:rPr lang="en-US" dirty="0"/>
              <a:t> columns.</a:t>
            </a:r>
          </a:p>
          <a:p>
            <a:r>
              <a:rPr lang="en-US" dirty="0"/>
              <a:t>                 </a:t>
            </a:r>
            <a:r>
              <a:rPr lang="en-US" dirty="0" err="1"/>
              <a:t>df.select</a:t>
            </a:r>
            <a:r>
              <a:rPr lang="en-US" dirty="0"/>
              <a:t>(</a:t>
            </a:r>
            <a:r>
              <a:rPr lang="en-US" dirty="0" err="1"/>
              <a:t>concat</a:t>
            </a:r>
            <a:r>
              <a:rPr lang="en-US" dirty="0"/>
              <a:t>('</a:t>
            </a:r>
            <a:r>
              <a:rPr lang="en-US" dirty="0" err="1"/>
              <a:t>salary',lit</a:t>
            </a:r>
            <a:r>
              <a:rPr lang="en-US" dirty="0"/>
              <a:t>('|'),'age').alias('value')).show()</a:t>
            </a:r>
          </a:p>
          <a:p>
            <a:endParaRPr lang="en-US" dirty="0"/>
          </a:p>
          <a:p>
            <a:endParaRPr lang="en-US" dirty="0"/>
          </a:p>
          <a:p>
            <a:endParaRPr lang="en-US" dirty="0"/>
          </a:p>
          <a:p>
            <a:endParaRPr lang="en-US" b="1" dirty="0"/>
          </a:p>
          <a:p>
            <a:endParaRPr lang="en-US" dirty="0"/>
          </a:p>
          <a:p>
            <a:endParaRPr lang="en-US" dirty="0"/>
          </a:p>
        </p:txBody>
      </p:sp>
    </p:spTree>
    <p:extLst>
      <p:ext uri="{BB962C8B-B14F-4D97-AF65-F5344CB8AC3E}">
        <p14:creationId xmlns:p14="http://schemas.microsoft.com/office/powerpoint/2010/main" val="247743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New Columns Functions:</a:t>
            </a:r>
          </a:p>
        </p:txBody>
      </p:sp>
      <p:sp>
        <p:nvSpPr>
          <p:cNvPr id="3" name="Rectangle 2"/>
          <p:cNvSpPr/>
          <p:nvPr/>
        </p:nvSpPr>
        <p:spPr>
          <a:xfrm>
            <a:off x="189401" y="570033"/>
            <a:ext cx="11036419" cy="6109365"/>
          </a:xfrm>
          <a:prstGeom prst="rect">
            <a:avLst/>
          </a:prstGeom>
        </p:spPr>
        <p:txBody>
          <a:bodyPr wrap="none">
            <a:spAutoFit/>
          </a:bodyPr>
          <a:lstStyle/>
          <a:p>
            <a:endParaRPr lang="en-US" sz="1700" dirty="0"/>
          </a:p>
          <a:p>
            <a:r>
              <a:rPr lang="en-US" sz="1700" b="1" dirty="0"/>
              <a:t>expr(</a:t>
            </a:r>
            <a:r>
              <a:rPr lang="en-US" sz="1700" b="1" dirty="0" err="1"/>
              <a:t>str</a:t>
            </a:r>
            <a:r>
              <a:rPr lang="en-US" sz="1700" b="1" dirty="0"/>
              <a:t>): </a:t>
            </a:r>
          </a:p>
          <a:p>
            <a:pPr marL="285750" indent="-285750">
              <a:buFont typeface="Arial" panose="020B0604020202020204" pitchFamily="34" charset="0"/>
              <a:buChar char="•"/>
            </a:pPr>
            <a:r>
              <a:rPr lang="en-US" sz="1700" dirty="0"/>
              <a:t>It takes SQL Expression as a string argument, executes the expression and returns a Column Type.</a:t>
            </a:r>
          </a:p>
          <a:p>
            <a:r>
              <a:rPr lang="en-US" sz="1700" dirty="0"/>
              <a:t>      Ex - </a:t>
            </a:r>
            <a:r>
              <a:rPr lang="en-US" sz="1700" dirty="0" err="1"/>
              <a:t>df.withColumn</a:t>
            </a:r>
            <a:r>
              <a:rPr lang="en-US" sz="1700" dirty="0"/>
              <a:t>('empname_</a:t>
            </a:r>
            <a:r>
              <a:rPr lang="en-US" sz="1700" dirty="0" err="1"/>
              <a:t>len</a:t>
            </a:r>
            <a:r>
              <a:rPr lang="en-US" sz="1700" dirty="0"/>
              <a:t>',expr("length(</a:t>
            </a:r>
            <a:r>
              <a:rPr lang="en-US" sz="1700" dirty="0" err="1"/>
              <a:t>empname</a:t>
            </a:r>
            <a:r>
              <a:rPr lang="en-US" sz="1700" dirty="0"/>
              <a:t>)")).show()             </a:t>
            </a:r>
          </a:p>
          <a:p>
            <a:pPr marL="285750" indent="-285750">
              <a:buFont typeface="Arial" panose="020B0604020202020204" pitchFamily="34" charset="0"/>
              <a:buChar char="•"/>
            </a:pPr>
            <a:r>
              <a:rPr lang="en-US" sz="1700" dirty="0"/>
              <a:t>We can use SQL-like functions that are not present in pyspark column type and built-in functions(</a:t>
            </a:r>
            <a:r>
              <a:rPr lang="en-US" sz="1700" dirty="0" err="1"/>
              <a:t>pyspark.sql.functions</a:t>
            </a:r>
            <a:r>
              <a:rPr lang="en-US" sz="1700" dirty="0"/>
              <a:t>).</a:t>
            </a:r>
          </a:p>
          <a:p>
            <a:r>
              <a:rPr lang="en-US" sz="1700" dirty="0"/>
              <a:t>      For example – CASE WHEN, </a:t>
            </a:r>
            <a:r>
              <a:rPr lang="en-US" sz="1700" dirty="0" err="1"/>
              <a:t>Concat</a:t>
            </a:r>
            <a:r>
              <a:rPr lang="en-US" sz="1700" dirty="0"/>
              <a:t> operator || etc</a:t>
            </a:r>
          </a:p>
          <a:p>
            <a:r>
              <a:rPr lang="en-US" sz="1700" dirty="0"/>
              <a:t>      </a:t>
            </a:r>
            <a:r>
              <a:rPr lang="en-US" sz="1700" dirty="0" err="1"/>
              <a:t>df.withColumn</a:t>
            </a:r>
            <a:r>
              <a:rPr lang="en-US" sz="1700" dirty="0"/>
              <a:t>(age_</a:t>
            </a:r>
            <a:r>
              <a:rPr lang="en-US" sz="1700" dirty="0" err="1"/>
              <a:t>desc</a:t>
            </a:r>
            <a:r>
              <a:rPr lang="en-US" sz="1700" dirty="0"/>
              <a:t>",expr(" case when age &gt; 50 then 'Senior' else 'Adult' end")).show()</a:t>
            </a:r>
          </a:p>
          <a:p>
            <a:r>
              <a:rPr lang="en-US" sz="1700" dirty="0"/>
              <a:t>      </a:t>
            </a:r>
            <a:r>
              <a:rPr lang="en-US" sz="1700" dirty="0" err="1"/>
              <a:t>df.withColumn</a:t>
            </a:r>
            <a:r>
              <a:rPr lang="en-US" sz="1700" dirty="0"/>
              <a:t>('</a:t>
            </a:r>
            <a:r>
              <a:rPr lang="en-US" sz="1700" dirty="0" err="1"/>
              <a:t>emp-dept</a:t>
            </a:r>
            <a:r>
              <a:rPr lang="en-US" sz="1700" dirty="0"/>
              <a:t>',expr(" </a:t>
            </a:r>
            <a:r>
              <a:rPr lang="en-US" sz="1700" dirty="0" err="1"/>
              <a:t>empname</a:t>
            </a:r>
            <a:r>
              <a:rPr lang="en-US" sz="1700" dirty="0"/>
              <a:t> ||'-'|| </a:t>
            </a:r>
            <a:r>
              <a:rPr lang="en-US" sz="1700" dirty="0" err="1"/>
              <a:t>dept</a:t>
            </a:r>
            <a:r>
              <a:rPr lang="en-US" sz="1700" dirty="0"/>
              <a:t>")).show()</a:t>
            </a:r>
          </a:p>
          <a:p>
            <a:pPr marL="285750" indent="-285750">
              <a:buFont typeface="Arial" panose="020B0604020202020204" pitchFamily="34" charset="0"/>
              <a:buChar char="•"/>
            </a:pPr>
            <a:r>
              <a:rPr lang="en-US" sz="1700" dirty="0" err="1"/>
              <a:t>Arithmatic</a:t>
            </a:r>
            <a:r>
              <a:rPr lang="en-US" sz="1700" dirty="0"/>
              <a:t> Expression</a:t>
            </a:r>
          </a:p>
          <a:p>
            <a:r>
              <a:rPr lang="en-US" sz="1700" dirty="0"/>
              <a:t>      </a:t>
            </a:r>
            <a:r>
              <a:rPr lang="en-US" sz="1700" dirty="0" err="1"/>
              <a:t>df.select</a:t>
            </a:r>
            <a:r>
              <a:rPr lang="en-US" sz="1700" dirty="0"/>
              <a:t>(expr(" age + 10 as age_10 ")).show()</a:t>
            </a:r>
          </a:p>
          <a:p>
            <a:pPr marL="285750" indent="-285750">
              <a:buFont typeface="Arial" panose="020B0604020202020204" pitchFamily="34" charset="0"/>
              <a:buChar char="•"/>
            </a:pPr>
            <a:r>
              <a:rPr lang="en-US" sz="1700" dirty="0"/>
              <a:t>Spark do not check this in the compile type like other DataFrame Operations.</a:t>
            </a:r>
          </a:p>
          <a:p>
            <a:endParaRPr lang="en-US" sz="1700" dirty="0"/>
          </a:p>
          <a:p>
            <a:r>
              <a:rPr lang="en-US" sz="1700" b="1" dirty="0" err="1"/>
              <a:t>spark_partition_id</a:t>
            </a:r>
            <a:r>
              <a:rPr lang="en-US" sz="1700" b="1" dirty="0"/>
              <a:t>(): </a:t>
            </a:r>
          </a:p>
          <a:p>
            <a:pPr marL="285750" indent="-285750">
              <a:buFont typeface="Arial" panose="020B0604020202020204" pitchFamily="34" charset="0"/>
              <a:buChar char="•"/>
            </a:pPr>
            <a:r>
              <a:rPr lang="en-US" sz="1700" dirty="0"/>
              <a:t>Generates a column with partitions ids.</a:t>
            </a:r>
          </a:p>
          <a:p>
            <a:r>
              <a:rPr lang="en-US" sz="1700" dirty="0"/>
              <a:t>      Ex-</a:t>
            </a:r>
          </a:p>
          <a:p>
            <a:r>
              <a:rPr lang="en-US" sz="1700" dirty="0"/>
              <a:t>      df1 = </a:t>
            </a:r>
            <a:r>
              <a:rPr lang="en-US" sz="1700" dirty="0" err="1"/>
              <a:t>spark.range</a:t>
            </a:r>
            <a:r>
              <a:rPr lang="en-US" sz="1700" dirty="0"/>
              <a:t>(10)</a:t>
            </a:r>
          </a:p>
          <a:p>
            <a:r>
              <a:rPr lang="en-US" sz="1700" dirty="0"/>
              <a:t>      df1.repartition(5)</a:t>
            </a:r>
          </a:p>
          <a:p>
            <a:r>
              <a:rPr lang="en-US" sz="1700" dirty="0"/>
              <a:t>      df1=df1.repartition(5)</a:t>
            </a:r>
          </a:p>
          <a:p>
            <a:r>
              <a:rPr lang="en-US" sz="1700" dirty="0"/>
              <a:t>      df1.select("id",</a:t>
            </a:r>
            <a:r>
              <a:rPr lang="en-US" sz="1700" dirty="0" err="1"/>
              <a:t>spark_partition_id</a:t>
            </a:r>
            <a:r>
              <a:rPr lang="en-US" sz="1700" dirty="0"/>
              <a:t>()).show()</a:t>
            </a:r>
          </a:p>
          <a:p>
            <a:endParaRPr lang="en-US" sz="1700" dirty="0"/>
          </a:p>
          <a:p>
            <a:endParaRPr lang="en-US" sz="1700" b="1" dirty="0"/>
          </a:p>
          <a:p>
            <a:endParaRPr lang="en-US" sz="1700" dirty="0"/>
          </a:p>
          <a:p>
            <a:endParaRPr lang="en-US" sz="1700" dirty="0"/>
          </a:p>
        </p:txBody>
      </p:sp>
    </p:spTree>
    <p:extLst>
      <p:ext uri="{BB962C8B-B14F-4D97-AF65-F5344CB8AC3E}">
        <p14:creationId xmlns:p14="http://schemas.microsoft.com/office/powerpoint/2010/main" val="2331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604" y="825237"/>
            <a:ext cx="10536195" cy="2585323"/>
          </a:xfrm>
          <a:prstGeom prst="rect">
            <a:avLst/>
          </a:prstGeom>
        </p:spPr>
        <p:txBody>
          <a:bodyPr wrap="square">
            <a:spAutoFit/>
          </a:bodyPr>
          <a:lstStyle/>
          <a:p>
            <a:r>
              <a:rPr lang="en-US" b="1" dirty="0"/>
              <a:t>rand(seed):</a:t>
            </a:r>
          </a:p>
          <a:p>
            <a:pPr marL="742950" lvl="1" indent="-285750">
              <a:buFont typeface="Arial" panose="020B0604020202020204" pitchFamily="34" charset="0"/>
              <a:buChar char="•"/>
            </a:pPr>
            <a:r>
              <a:rPr lang="en-US" dirty="0"/>
              <a:t>Generates a random column with independent and identically distributed (</a:t>
            </a:r>
            <a:r>
              <a:rPr lang="en-US" dirty="0" err="1"/>
              <a:t>i.i.d</a:t>
            </a:r>
            <a:r>
              <a:rPr lang="en-US" dirty="0"/>
              <a:t>.) samples from uniform distribution.</a:t>
            </a:r>
          </a:p>
          <a:p>
            <a:r>
              <a:rPr lang="en-US" dirty="0"/>
              <a:t>	 </a:t>
            </a:r>
            <a:r>
              <a:rPr lang="en-US" dirty="0" err="1"/>
              <a:t>df.withColumn</a:t>
            </a:r>
            <a:r>
              <a:rPr lang="en-US" dirty="0"/>
              <a:t>('</a:t>
            </a:r>
            <a:r>
              <a:rPr lang="en-US" dirty="0" err="1"/>
              <a:t>random_col',rand</a:t>
            </a:r>
            <a:r>
              <a:rPr lang="en-US" dirty="0"/>
              <a:t>(70)).show(truncate=False)</a:t>
            </a:r>
          </a:p>
          <a:p>
            <a:endParaRPr lang="en-US" dirty="0"/>
          </a:p>
          <a:p>
            <a:r>
              <a:rPr lang="en-US" b="1" dirty="0"/>
              <a:t>randn(seed):</a:t>
            </a:r>
          </a:p>
          <a:p>
            <a:pPr marL="742950" lvl="1" indent="-285750">
              <a:buFont typeface="Arial" panose="020B0604020202020204" pitchFamily="34" charset="0"/>
              <a:buChar char="•"/>
            </a:pPr>
            <a:r>
              <a:rPr lang="en-US" dirty="0"/>
              <a:t>Generates a column with independent and identically distributed (</a:t>
            </a:r>
            <a:r>
              <a:rPr lang="en-US" dirty="0" err="1"/>
              <a:t>i.i.d</a:t>
            </a:r>
            <a:r>
              <a:rPr lang="en-US" dirty="0"/>
              <a:t>.) samples from the standard normal distribution.</a:t>
            </a:r>
          </a:p>
          <a:p>
            <a:endParaRPr lang="en-US" dirty="0"/>
          </a:p>
        </p:txBody>
      </p:sp>
      <p:pic>
        <p:nvPicPr>
          <p:cNvPr id="2" name="Picture 1"/>
          <p:cNvPicPr>
            <a:picLocks noChangeAspect="1"/>
          </p:cNvPicPr>
          <p:nvPr/>
        </p:nvPicPr>
        <p:blipFill rotWithShape="1">
          <a:blip r:embed="rId2"/>
          <a:srcRect t="12754"/>
          <a:stretch/>
        </p:blipFill>
        <p:spPr>
          <a:xfrm>
            <a:off x="6054810" y="3814699"/>
            <a:ext cx="3734315" cy="1861752"/>
          </a:xfrm>
          <a:prstGeom prst="rect">
            <a:avLst/>
          </a:prstGeom>
        </p:spPr>
      </p:pic>
      <p:pic>
        <p:nvPicPr>
          <p:cNvPr id="7" name="Picture 6"/>
          <p:cNvPicPr>
            <a:picLocks noChangeAspect="1"/>
          </p:cNvPicPr>
          <p:nvPr/>
        </p:nvPicPr>
        <p:blipFill>
          <a:blip r:embed="rId3"/>
          <a:stretch>
            <a:fillRect/>
          </a:stretch>
        </p:blipFill>
        <p:spPr>
          <a:xfrm>
            <a:off x="1713084" y="3706640"/>
            <a:ext cx="3724275" cy="2047875"/>
          </a:xfrm>
          <a:prstGeom prst="rect">
            <a:avLst/>
          </a:prstGeom>
        </p:spPr>
      </p:pic>
      <p:sp>
        <p:nvSpPr>
          <p:cNvPr id="8" name="TextBox 7"/>
          <p:cNvSpPr txBox="1"/>
          <p:nvPr/>
        </p:nvSpPr>
        <p:spPr>
          <a:xfrm>
            <a:off x="2582561" y="3383475"/>
            <a:ext cx="1804087" cy="323165"/>
          </a:xfrm>
          <a:prstGeom prst="rect">
            <a:avLst/>
          </a:prstGeom>
          <a:noFill/>
        </p:spPr>
        <p:txBody>
          <a:bodyPr wrap="square" rtlCol="0">
            <a:spAutoFit/>
          </a:bodyPr>
          <a:lstStyle/>
          <a:p>
            <a:r>
              <a:rPr lang="en-US" sz="1500" dirty="0"/>
              <a:t>Uniform Distribution</a:t>
            </a:r>
          </a:p>
        </p:txBody>
      </p:sp>
      <p:sp>
        <p:nvSpPr>
          <p:cNvPr id="9" name="TextBox 8"/>
          <p:cNvSpPr txBox="1"/>
          <p:nvPr/>
        </p:nvSpPr>
        <p:spPr>
          <a:xfrm>
            <a:off x="7191697" y="3359062"/>
            <a:ext cx="2778725" cy="323165"/>
          </a:xfrm>
          <a:prstGeom prst="rect">
            <a:avLst/>
          </a:prstGeom>
          <a:noFill/>
        </p:spPr>
        <p:txBody>
          <a:bodyPr wrap="square" rtlCol="0">
            <a:spAutoFit/>
          </a:bodyPr>
          <a:lstStyle/>
          <a:p>
            <a:r>
              <a:rPr lang="en-US" sz="1500" dirty="0"/>
              <a:t>Standard Distribution</a:t>
            </a:r>
          </a:p>
        </p:txBody>
      </p:sp>
      <p:sp>
        <p:nvSpPr>
          <p:cNvPr id="10"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New Columns Functions:</a:t>
            </a:r>
          </a:p>
        </p:txBody>
      </p:sp>
    </p:spTree>
    <p:extLst>
      <p:ext uri="{BB962C8B-B14F-4D97-AF65-F5344CB8AC3E}">
        <p14:creationId xmlns:p14="http://schemas.microsoft.com/office/powerpoint/2010/main" val="303284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Column Encryption Functions</a:t>
            </a:r>
          </a:p>
        </p:txBody>
      </p:sp>
    </p:spTree>
    <p:extLst>
      <p:ext uri="{BB962C8B-B14F-4D97-AF65-F5344CB8AC3E}">
        <p14:creationId xmlns:p14="http://schemas.microsoft.com/office/powerpoint/2010/main" val="273397131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7177" y="882125"/>
            <a:ext cx="10536195" cy="6740307"/>
          </a:xfrm>
          <a:prstGeom prst="rect">
            <a:avLst/>
          </a:prstGeom>
        </p:spPr>
        <p:txBody>
          <a:bodyPr wrap="square">
            <a:spAutoFit/>
          </a:bodyPr>
          <a:lstStyle/>
          <a:p>
            <a:r>
              <a:rPr lang="en-US" b="1" dirty="0"/>
              <a:t>sha1(col): </a:t>
            </a:r>
          </a:p>
          <a:p>
            <a:pPr marL="742950" lvl="1" indent="-285750">
              <a:buFont typeface="Arial" panose="020B0604020202020204" pitchFamily="34" charset="0"/>
              <a:buChar char="•"/>
            </a:pPr>
            <a:r>
              <a:rPr lang="en-US" dirty="0"/>
              <a:t>Used for Encryption.</a:t>
            </a:r>
          </a:p>
          <a:p>
            <a:pPr marL="742950" lvl="1" indent="-285750">
              <a:buFont typeface="Arial" panose="020B0604020202020204" pitchFamily="34" charset="0"/>
              <a:buChar char="•"/>
            </a:pPr>
            <a:r>
              <a:rPr lang="en-US" dirty="0"/>
              <a:t>Returns the hex string result SHA-1 Family. </a:t>
            </a:r>
          </a:p>
          <a:p>
            <a:pPr marL="742950" lvl="1" indent="-285750">
              <a:buFont typeface="Arial" panose="020B0604020202020204" pitchFamily="34" charset="0"/>
              <a:buChar char="•"/>
            </a:pPr>
            <a:r>
              <a:rPr lang="en-US" dirty="0"/>
              <a:t>Only for string columns. Convert the </a:t>
            </a:r>
            <a:r>
              <a:rPr lang="en-US" dirty="0" err="1"/>
              <a:t>int</a:t>
            </a:r>
            <a:r>
              <a:rPr lang="en-US" dirty="0"/>
              <a:t> column to string.</a:t>
            </a:r>
          </a:p>
          <a:p>
            <a:r>
              <a:rPr lang="en-US" dirty="0"/>
              <a:t>	 </a:t>
            </a:r>
            <a:r>
              <a:rPr lang="en-US" dirty="0" err="1"/>
              <a:t>df.select</a:t>
            </a:r>
            <a:r>
              <a:rPr lang="en-US" dirty="0"/>
              <a:t>(df.age,sha1(</a:t>
            </a:r>
            <a:r>
              <a:rPr lang="en-US" dirty="0" err="1"/>
              <a:t>df.age.cast</a:t>
            </a:r>
            <a:r>
              <a:rPr lang="en-US" dirty="0"/>
              <a:t>('string'))).show(truncate=False)</a:t>
            </a:r>
          </a:p>
          <a:p>
            <a:endParaRPr lang="en-US" dirty="0"/>
          </a:p>
          <a:p>
            <a:r>
              <a:rPr lang="en-US" b="1" dirty="0"/>
              <a:t>sha2(</a:t>
            </a:r>
            <a:r>
              <a:rPr lang="en-US" b="1" dirty="0" err="1"/>
              <a:t>col,numBits</a:t>
            </a:r>
            <a:r>
              <a:rPr lang="en-US" b="1" dirty="0"/>
              <a:t>): </a:t>
            </a:r>
          </a:p>
          <a:p>
            <a:pPr marL="742950" lvl="1" indent="-285750">
              <a:buFont typeface="Arial" panose="020B0604020202020204" pitchFamily="34" charset="0"/>
              <a:buChar char="•"/>
            </a:pPr>
            <a:r>
              <a:rPr lang="en-US" dirty="0"/>
              <a:t>Used for Encryption.</a:t>
            </a:r>
          </a:p>
          <a:p>
            <a:pPr marL="742950" lvl="1" indent="-285750">
              <a:buFont typeface="Arial" panose="020B0604020202020204" pitchFamily="34" charset="0"/>
              <a:buChar char="•"/>
            </a:pPr>
            <a:r>
              <a:rPr lang="en-US" dirty="0"/>
              <a:t>Returns the hex string result of SHA-2 family.</a:t>
            </a:r>
          </a:p>
          <a:p>
            <a:pPr marL="742950" lvl="1" indent="-285750">
              <a:buFont typeface="Arial" panose="020B0604020202020204" pitchFamily="34" charset="0"/>
              <a:buChar char="•"/>
            </a:pPr>
            <a:r>
              <a:rPr lang="en-US" dirty="0" err="1"/>
              <a:t>numBits</a:t>
            </a:r>
            <a:r>
              <a:rPr lang="en-US" dirty="0"/>
              <a:t> : 0, 224, 256, 384, 512</a:t>
            </a:r>
          </a:p>
          <a:p>
            <a:r>
              <a:rPr lang="en-US" dirty="0"/>
              <a:t>                   </a:t>
            </a:r>
            <a:r>
              <a:rPr lang="en-US" dirty="0" err="1"/>
              <a:t>df.select</a:t>
            </a:r>
            <a:r>
              <a:rPr lang="en-US" dirty="0"/>
              <a:t>(df.age,sha2(</a:t>
            </a:r>
            <a:r>
              <a:rPr lang="en-US" dirty="0" err="1"/>
              <a:t>df.age.cast</a:t>
            </a:r>
            <a:r>
              <a:rPr lang="en-US" dirty="0"/>
              <a:t>('string'))).show(truncate=False)</a:t>
            </a:r>
          </a:p>
          <a:p>
            <a:endParaRPr lang="en-US" dirty="0"/>
          </a:p>
          <a:p>
            <a:r>
              <a:rPr lang="en-US" b="1" dirty="0"/>
              <a:t>hash(*cols): </a:t>
            </a:r>
          </a:p>
          <a:p>
            <a:pPr marL="742950" lvl="1" indent="-285750">
              <a:buFont typeface="Arial" panose="020B0604020202020204" pitchFamily="34" charset="0"/>
              <a:buChar char="•"/>
            </a:pPr>
            <a:r>
              <a:rPr lang="en-US" dirty="0"/>
              <a:t>Any type of column or combination of columns.</a:t>
            </a:r>
          </a:p>
          <a:p>
            <a:pPr marL="742950" lvl="1" indent="-285750">
              <a:buFont typeface="Arial" panose="020B0604020202020204" pitchFamily="34" charset="0"/>
              <a:buChar char="•"/>
            </a:pPr>
            <a:r>
              <a:rPr lang="en-US" dirty="0"/>
              <a:t>Calculates the hash code of given columns and return result as </a:t>
            </a:r>
            <a:r>
              <a:rPr lang="en-US" dirty="0" err="1"/>
              <a:t>int</a:t>
            </a:r>
            <a:r>
              <a:rPr lang="en-US" dirty="0"/>
              <a:t> column.</a:t>
            </a:r>
          </a:p>
          <a:p>
            <a:pPr marL="742950" lvl="1" indent="-285750">
              <a:buFont typeface="Arial" panose="020B0604020202020204" pitchFamily="34" charset="0"/>
              <a:buChar char="•"/>
            </a:pPr>
            <a:r>
              <a:rPr lang="en-US" dirty="0"/>
              <a:t>May be used for Encryption.</a:t>
            </a:r>
          </a:p>
          <a:p>
            <a:pPr lvl="1"/>
            <a:r>
              <a:rPr lang="en-US" dirty="0"/>
              <a:t>         </a:t>
            </a:r>
            <a:r>
              <a:rPr lang="en-US" dirty="0" err="1"/>
              <a:t>df.select</a:t>
            </a:r>
            <a:r>
              <a:rPr lang="en-US" dirty="0"/>
              <a:t>(</a:t>
            </a:r>
            <a:r>
              <a:rPr lang="en-US" dirty="0" err="1"/>
              <a:t>df.age,hash</a:t>
            </a:r>
            <a:r>
              <a:rPr lang="en-US" dirty="0"/>
              <a:t>(</a:t>
            </a:r>
            <a:r>
              <a:rPr lang="en-US" dirty="0" err="1"/>
              <a:t>df.age</a:t>
            </a:r>
            <a:r>
              <a:rPr lang="en-US" dirty="0"/>
              <a:t>)).show(truncate=False)</a:t>
            </a:r>
          </a:p>
          <a:p>
            <a:r>
              <a:rPr lang="en-US" b="1" dirty="0"/>
              <a:t>md5(cols): </a:t>
            </a:r>
          </a:p>
          <a:p>
            <a:pPr marL="742950" lvl="1" indent="-285750">
              <a:buFont typeface="Arial" panose="020B0604020202020204" pitchFamily="34" charset="0"/>
              <a:buChar char="•"/>
            </a:pPr>
            <a:r>
              <a:rPr lang="en-US" dirty="0"/>
              <a:t>Calculates the MD5 digest and returns the value as a 32 character hex string.</a:t>
            </a:r>
          </a:p>
          <a:p>
            <a:pPr lvl="1"/>
            <a:r>
              <a:rPr lang="en-US" dirty="0" err="1"/>
              <a:t>df.select</a:t>
            </a:r>
            <a:r>
              <a:rPr lang="en-US" dirty="0"/>
              <a:t>(df.age,md5(</a:t>
            </a:r>
            <a:r>
              <a:rPr lang="en-US" dirty="0" err="1"/>
              <a:t>df.age</a:t>
            </a:r>
            <a:r>
              <a:rPr lang="en-US" dirty="0"/>
              <a:t>)).show(truncate=False)</a:t>
            </a:r>
          </a:p>
          <a:p>
            <a:pPr lvl="1"/>
            <a:endParaRPr lang="en-US" dirty="0"/>
          </a:p>
          <a:p>
            <a:pPr lvl="1"/>
            <a:endParaRPr lang="en-US" dirty="0"/>
          </a:p>
          <a:p>
            <a:pPr marL="742950" lvl="1" indent="-285750">
              <a:buFont typeface="Arial" panose="020B0604020202020204" pitchFamily="34" charset="0"/>
              <a:buChar char="•"/>
            </a:pPr>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Column Encryption Functions</a:t>
            </a:r>
          </a:p>
        </p:txBody>
      </p:sp>
    </p:spTree>
    <p:extLst>
      <p:ext uri="{BB962C8B-B14F-4D97-AF65-F5344CB8AC3E}">
        <p14:creationId xmlns:p14="http://schemas.microsoft.com/office/powerpoint/2010/main" val="44623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String Functions</a:t>
            </a:r>
          </a:p>
        </p:txBody>
      </p:sp>
    </p:spTree>
    <p:extLst>
      <p:ext uri="{BB962C8B-B14F-4D97-AF65-F5344CB8AC3E}">
        <p14:creationId xmlns:p14="http://schemas.microsoft.com/office/powerpoint/2010/main" val="2028541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5355312"/>
          </a:xfrm>
          <a:prstGeom prst="rect">
            <a:avLst/>
          </a:prstGeom>
        </p:spPr>
        <p:txBody>
          <a:bodyPr wrap="square">
            <a:spAutoFit/>
          </a:bodyPr>
          <a:lstStyle/>
          <a:p>
            <a:r>
              <a:rPr lang="en-US" b="1" dirty="0"/>
              <a:t>--conf: </a:t>
            </a:r>
            <a:r>
              <a:rPr lang="en-US" dirty="0"/>
              <a:t>We can provide runtime configurations, shuffle parameters, application configurations using –conf.</a:t>
            </a:r>
          </a:p>
          <a:p>
            <a:r>
              <a:rPr lang="en-US" dirty="0"/>
              <a:t>              Ex: --conf </a:t>
            </a:r>
            <a:r>
              <a:rPr lang="en-US" dirty="0" err="1"/>
              <a:t>spark.sql.shuffle.partitions</a:t>
            </a:r>
            <a:r>
              <a:rPr lang="en-US" dirty="0"/>
              <a:t> = 300</a:t>
            </a:r>
          </a:p>
          <a:p>
            <a:r>
              <a:rPr lang="en-US" dirty="0"/>
              <a:t>This configures the number of partitions that are used when shuffling data for joins or aggregations.</a:t>
            </a:r>
          </a:p>
          <a:p>
            <a:r>
              <a:rPr lang="en-US" dirty="0"/>
              <a:t>                       </a:t>
            </a:r>
            <a:r>
              <a:rPr lang="en-US" i="1" dirty="0">
                <a:hlinkClick r:id="rId3"/>
              </a:rPr>
              <a:t>https://spark.apache.org/docs/latest/sql-performance-tuning.html</a:t>
            </a:r>
            <a:endParaRPr lang="en-US" i="1" dirty="0"/>
          </a:p>
          <a:p>
            <a:endParaRPr lang="en-US" i="1" dirty="0"/>
          </a:p>
          <a:p>
            <a:r>
              <a:rPr lang="en-US" dirty="0"/>
              <a:t>                     --conf </a:t>
            </a:r>
            <a:r>
              <a:rPr lang="en-US" dirty="0" err="1"/>
              <a:t>spark.yarn.appMasterEnv.HDFS_PATH</a:t>
            </a:r>
            <a:r>
              <a:rPr lang="en-US" dirty="0"/>
              <a:t>=“practice/</a:t>
            </a:r>
            <a:r>
              <a:rPr lang="en-US" dirty="0" err="1"/>
              <a:t>retail_db</a:t>
            </a:r>
            <a:r>
              <a:rPr lang="en-US" dirty="0"/>
              <a:t>/orders”</a:t>
            </a:r>
          </a:p>
          <a:p>
            <a:r>
              <a:rPr lang="en-US" dirty="0"/>
              <a:t>                           We can set environment variables like this when spark is running on yarn.          </a:t>
            </a:r>
          </a:p>
          <a:p>
            <a:r>
              <a:rPr lang="en-US" dirty="0"/>
              <a:t>                       </a:t>
            </a:r>
            <a:r>
              <a:rPr lang="en-US" i="1" dirty="0">
                <a:hlinkClick r:id="rId4"/>
              </a:rPr>
              <a:t>https://spark.apache.org/docs/latest/running-on-yarn.html#configuration </a:t>
            </a:r>
            <a:r>
              <a:rPr lang="en-US" dirty="0">
                <a:hlinkClick r:id="rId4"/>
              </a:rPr>
              <a:t>  </a:t>
            </a:r>
            <a:r>
              <a:rPr lang="en-US" dirty="0"/>
              <a:t>                                                                                                    </a:t>
            </a:r>
          </a:p>
          <a:p>
            <a:r>
              <a:rPr lang="en-US" dirty="0"/>
              <a:t>    </a:t>
            </a:r>
          </a:p>
          <a:p>
            <a:r>
              <a:rPr lang="en-US" b="1" dirty="0"/>
              <a:t>Default Spark Properties File (spark-</a:t>
            </a:r>
            <a:r>
              <a:rPr lang="en-US" b="1" dirty="0" err="1"/>
              <a:t>defaults.conf</a:t>
            </a:r>
            <a:r>
              <a:rPr lang="en-US" b="1" dirty="0"/>
              <a:t> )</a:t>
            </a:r>
            <a:r>
              <a:rPr lang="en-US" dirty="0"/>
              <a:t>:</a:t>
            </a:r>
          </a:p>
          <a:p>
            <a:pPr marL="742950" lvl="1" indent="-285750">
              <a:buFont typeface="Arial" panose="020B0604020202020204" pitchFamily="34" charset="0"/>
              <a:buChar char="•"/>
            </a:pPr>
            <a:r>
              <a:rPr lang="en-US" dirty="0"/>
              <a:t>There is a default spark properties file at $SPARK_HOME/conf/spark-</a:t>
            </a:r>
            <a:r>
              <a:rPr lang="en-US" dirty="0" err="1"/>
              <a:t>defaults.conf</a:t>
            </a:r>
            <a:r>
              <a:rPr lang="en-US" dirty="0"/>
              <a:t>. </a:t>
            </a:r>
          </a:p>
          <a:p>
            <a:pPr marL="742950" lvl="1" indent="-285750">
              <a:buFont typeface="Arial" panose="020B0604020202020204" pitchFamily="34" charset="0"/>
              <a:buChar char="•"/>
            </a:pPr>
            <a:r>
              <a:rPr lang="en-US" dirty="0"/>
              <a:t>This could be overridden using spark-</a:t>
            </a:r>
            <a:r>
              <a:rPr lang="en-US" dirty="0" err="1"/>
              <a:t>submit’s</a:t>
            </a:r>
            <a:r>
              <a:rPr lang="en-US" dirty="0"/>
              <a:t> “--properties-file” command-line option.</a:t>
            </a:r>
          </a:p>
          <a:p>
            <a:r>
              <a:rPr lang="en-US" dirty="0"/>
              <a:t>                  For Ex - spark-submit  --properties-file [FILE]</a:t>
            </a:r>
          </a:p>
          <a:p>
            <a:pPr marL="742950" lvl="1" indent="-285750">
              <a:buFont typeface="Arial" panose="020B0604020202020204" pitchFamily="34" charset="0"/>
              <a:buChar char="•"/>
            </a:pPr>
            <a:r>
              <a:rPr lang="en-US" dirty="0"/>
              <a:t>Individual properties of this file can be overridden by spark-</a:t>
            </a:r>
            <a:r>
              <a:rPr lang="en-US" dirty="0" err="1"/>
              <a:t>sumit’s</a:t>
            </a:r>
            <a:r>
              <a:rPr lang="en-US" dirty="0"/>
              <a:t> conf options.</a:t>
            </a:r>
          </a:p>
          <a:p>
            <a:r>
              <a:rPr lang="en-US" dirty="0"/>
              <a:t>                       For Ex- </a:t>
            </a:r>
            <a:r>
              <a:rPr lang="en-US" i="1" dirty="0" err="1"/>
              <a:t>spark.submit.deployMode</a:t>
            </a:r>
            <a:r>
              <a:rPr lang="en-US" i="1" dirty="0"/>
              <a:t>=client</a:t>
            </a:r>
            <a:r>
              <a:rPr lang="en-US" dirty="0"/>
              <a:t> is in the default file. </a:t>
            </a:r>
          </a:p>
          <a:p>
            <a:r>
              <a:rPr lang="en-US" dirty="0"/>
              <a:t>                       We can override this using</a:t>
            </a:r>
          </a:p>
          <a:p>
            <a:r>
              <a:rPr lang="en-US" dirty="0"/>
              <a:t>                                            spark-submit  --deploy-mode </a:t>
            </a:r>
            <a:r>
              <a:rPr lang="en-US" b="1" dirty="0"/>
              <a:t>“cluster”   </a:t>
            </a:r>
          </a:p>
          <a:p>
            <a:r>
              <a:rPr lang="en-US" dirty="0"/>
              <a:t> </a:t>
            </a:r>
          </a:p>
          <a:p>
            <a:endParaRPr lang="en-US" dirty="0"/>
          </a:p>
        </p:txBody>
      </p:sp>
    </p:spTree>
    <p:extLst>
      <p:ext uri="{BB962C8B-B14F-4D97-AF65-F5344CB8AC3E}">
        <p14:creationId xmlns:p14="http://schemas.microsoft.com/office/powerpoint/2010/main" val="228689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547" y="774267"/>
            <a:ext cx="9852523" cy="7294305"/>
          </a:xfrm>
          <a:prstGeom prst="rect">
            <a:avLst/>
          </a:prstGeom>
        </p:spPr>
        <p:txBody>
          <a:bodyPr wrap="square">
            <a:spAutoFit/>
          </a:bodyPr>
          <a:lstStyle/>
          <a:p>
            <a:r>
              <a:rPr lang="en-US" b="1" dirty="0">
                <a:latin typeface="+mj-lt"/>
              </a:rPr>
              <a:t>split</a:t>
            </a:r>
            <a:r>
              <a:rPr lang="en-US" dirty="0">
                <a:latin typeface="+mj-lt"/>
              </a:rPr>
              <a:t>(</a:t>
            </a:r>
            <a:r>
              <a:rPr lang="en-US" i="1" dirty="0" err="1">
                <a:latin typeface="+mj-lt"/>
              </a:rPr>
              <a:t>str</a:t>
            </a:r>
            <a:r>
              <a:rPr lang="en-US" dirty="0">
                <a:latin typeface="+mj-lt"/>
              </a:rPr>
              <a:t>, </a:t>
            </a:r>
            <a:r>
              <a:rPr lang="en-US" i="1" dirty="0">
                <a:latin typeface="+mj-lt"/>
              </a:rPr>
              <a:t>pattern</a:t>
            </a:r>
            <a:r>
              <a:rPr lang="en-US" dirty="0">
                <a:latin typeface="+mj-lt"/>
              </a:rPr>
              <a:t>) : Splits </a:t>
            </a:r>
            <a:r>
              <a:rPr lang="en-US" dirty="0" err="1">
                <a:latin typeface="+mj-lt"/>
              </a:rPr>
              <a:t>str</a:t>
            </a:r>
            <a:r>
              <a:rPr lang="en-US" dirty="0">
                <a:latin typeface="+mj-lt"/>
              </a:rPr>
              <a:t> around pattern (pattern is a regular expression).</a:t>
            </a:r>
          </a:p>
          <a:p>
            <a:r>
              <a:rPr lang="en-US" dirty="0">
                <a:latin typeface="+mj-lt"/>
              </a:rPr>
              <a:t>   Ex-1</a:t>
            </a:r>
          </a:p>
          <a:p>
            <a:r>
              <a:rPr lang="en-US" dirty="0">
                <a:latin typeface="+mj-lt"/>
              </a:rPr>
              <a:t>     </a:t>
            </a:r>
            <a:r>
              <a:rPr lang="en-US" dirty="0" err="1">
                <a:latin typeface="+mj-lt"/>
              </a:rPr>
              <a:t>df</a:t>
            </a:r>
            <a:r>
              <a:rPr lang="en-US" dirty="0">
                <a:latin typeface="+mj-lt"/>
              </a:rPr>
              <a:t> = </a:t>
            </a:r>
            <a:r>
              <a:rPr lang="en-US" dirty="0" err="1">
                <a:latin typeface="+mj-lt"/>
              </a:rPr>
              <a:t>spark.createDataFrame</a:t>
            </a:r>
            <a:r>
              <a:rPr lang="en-US" dirty="0">
                <a:latin typeface="+mj-lt"/>
              </a:rPr>
              <a:t>((('ab12cd23fe27kl',)), ('s',))</a:t>
            </a:r>
          </a:p>
          <a:p>
            <a:r>
              <a:rPr lang="en-US" dirty="0">
                <a:latin typeface="+mj-lt"/>
              </a:rPr>
              <a:t>     </a:t>
            </a:r>
            <a:r>
              <a:rPr lang="en-US" dirty="0" err="1">
                <a:latin typeface="+mj-lt"/>
              </a:rPr>
              <a:t>df.select</a:t>
            </a:r>
            <a:r>
              <a:rPr lang="en-US" dirty="0">
                <a:latin typeface="+mj-lt"/>
              </a:rPr>
              <a:t>(split(</a:t>
            </a:r>
            <a:r>
              <a:rPr lang="en-US" dirty="0" err="1">
                <a:latin typeface="+mj-lt"/>
              </a:rPr>
              <a:t>df.s</a:t>
            </a:r>
            <a:r>
              <a:rPr lang="en-US" dirty="0">
                <a:latin typeface="+mj-lt"/>
              </a:rPr>
              <a:t>,'(0-9)+')).show(truncate=False)</a:t>
            </a:r>
          </a:p>
          <a:p>
            <a:r>
              <a:rPr lang="en-US" dirty="0">
                <a:latin typeface="+mj-lt"/>
              </a:rPr>
              <a:t>   Ex-2</a:t>
            </a:r>
          </a:p>
          <a:p>
            <a:r>
              <a:rPr lang="en-US" dirty="0">
                <a:latin typeface="+mj-lt"/>
              </a:rPr>
              <a:t>     </a:t>
            </a:r>
            <a:r>
              <a:rPr lang="en-US" dirty="0" err="1">
                <a:latin typeface="+mj-lt"/>
              </a:rPr>
              <a:t>ord.select</a:t>
            </a:r>
            <a:r>
              <a:rPr lang="en-US" dirty="0">
                <a:latin typeface="+mj-lt"/>
              </a:rPr>
              <a:t>(split(</a:t>
            </a:r>
            <a:r>
              <a:rPr lang="en-US" dirty="0" err="1">
                <a:latin typeface="+mj-lt"/>
              </a:rPr>
              <a:t>ord.order_date</a:t>
            </a:r>
            <a:r>
              <a:rPr lang="en-US" dirty="0">
                <a:latin typeface="+mj-lt"/>
              </a:rPr>
              <a:t>,'-')).show(truncate=False)</a:t>
            </a:r>
          </a:p>
          <a:p>
            <a:endParaRPr lang="en-US" b="1" dirty="0">
              <a:latin typeface="+mj-lt"/>
            </a:endParaRPr>
          </a:p>
          <a:p>
            <a:r>
              <a:rPr lang="en-US" b="1" dirty="0">
                <a:latin typeface="+mj-lt"/>
              </a:rPr>
              <a:t>length(col): </a:t>
            </a:r>
            <a:r>
              <a:rPr lang="en-US" dirty="0">
                <a:latin typeface="+mj-lt"/>
              </a:rPr>
              <a:t>Computes the character length of string.</a:t>
            </a:r>
          </a:p>
          <a:p>
            <a:r>
              <a:rPr lang="en-US" b="1" dirty="0">
                <a:latin typeface="+mj-lt"/>
                <a:sym typeface="Wingdings" panose="05000000000000000000" pitchFamily="2" charset="2"/>
              </a:rPr>
              <a:t>     </a:t>
            </a:r>
            <a:r>
              <a:rPr lang="en-US" dirty="0" err="1">
                <a:latin typeface="+mj-lt"/>
                <a:sym typeface="Wingdings" panose="05000000000000000000" pitchFamily="2" charset="2"/>
              </a:rPr>
              <a:t>ordDF.select</a:t>
            </a:r>
            <a:r>
              <a:rPr lang="en-US" dirty="0">
                <a:latin typeface="+mj-lt"/>
                <a:sym typeface="Wingdings" panose="05000000000000000000" pitchFamily="2" charset="2"/>
              </a:rPr>
              <a:t>(length(</a:t>
            </a:r>
            <a:r>
              <a:rPr lang="en-US" dirty="0" err="1">
                <a:latin typeface="+mj-lt"/>
                <a:sym typeface="Wingdings" panose="05000000000000000000" pitchFamily="2" charset="2"/>
              </a:rPr>
              <a:t>ordDF.order_status</a:t>
            </a:r>
            <a:r>
              <a:rPr lang="en-US" dirty="0">
                <a:latin typeface="+mj-lt"/>
                <a:sym typeface="Wingdings" panose="05000000000000000000" pitchFamily="2" charset="2"/>
              </a:rPr>
              <a:t>)).distinct().show()</a:t>
            </a:r>
          </a:p>
          <a:p>
            <a:endParaRPr lang="en-US" dirty="0">
              <a:sym typeface="Wingdings" panose="05000000000000000000" pitchFamily="2" charset="2"/>
            </a:endParaRPr>
          </a:p>
          <a:p>
            <a:r>
              <a:rPr lang="en-US" b="1" dirty="0">
                <a:latin typeface="+mj-lt"/>
              </a:rPr>
              <a:t>lower(col), upper(col), </a:t>
            </a:r>
            <a:r>
              <a:rPr lang="en-US" b="1" dirty="0" err="1">
                <a:latin typeface="+mj-lt"/>
              </a:rPr>
              <a:t>initcap</a:t>
            </a:r>
            <a:r>
              <a:rPr lang="en-US" b="1" dirty="0">
                <a:latin typeface="+mj-lt"/>
              </a:rPr>
              <a:t>(col):</a:t>
            </a:r>
          </a:p>
          <a:p>
            <a:endParaRPr lang="en-US" b="1" dirty="0">
              <a:latin typeface="+mj-lt"/>
            </a:endParaRPr>
          </a:p>
          <a:p>
            <a:r>
              <a:rPr lang="en-US" b="1" dirty="0" err="1">
                <a:latin typeface="+mj-lt"/>
              </a:rPr>
              <a:t>ltrim</a:t>
            </a:r>
            <a:r>
              <a:rPr lang="en-US" b="1" dirty="0">
                <a:latin typeface="+mj-lt"/>
              </a:rPr>
              <a:t>(col),</a:t>
            </a:r>
            <a:r>
              <a:rPr lang="en-US" b="1" dirty="0" err="1">
                <a:latin typeface="+mj-lt"/>
              </a:rPr>
              <a:t>rtrim</a:t>
            </a:r>
            <a:r>
              <a:rPr lang="en-US" b="1" dirty="0">
                <a:latin typeface="+mj-lt"/>
              </a:rPr>
              <a:t>(col),trim(col): </a:t>
            </a:r>
          </a:p>
          <a:p>
            <a:endParaRPr lang="en-US" b="1" dirty="0">
              <a:latin typeface="+mj-lt"/>
            </a:endParaRPr>
          </a:p>
          <a:p>
            <a:r>
              <a:rPr lang="en-US" b="1" dirty="0" err="1">
                <a:latin typeface="+mj-lt"/>
              </a:rPr>
              <a:t>lpad</a:t>
            </a:r>
            <a:r>
              <a:rPr lang="en-US" b="1" dirty="0">
                <a:latin typeface="+mj-lt"/>
              </a:rPr>
              <a:t>(</a:t>
            </a:r>
            <a:r>
              <a:rPr lang="en-US" b="1" dirty="0" err="1">
                <a:latin typeface="+mj-lt"/>
              </a:rPr>
              <a:t>col,len,pad</a:t>
            </a:r>
            <a:r>
              <a:rPr lang="en-US" b="1" dirty="0">
                <a:latin typeface="+mj-lt"/>
              </a:rPr>
              <a:t>), </a:t>
            </a:r>
            <a:r>
              <a:rPr lang="en-US" b="1" dirty="0" err="1">
                <a:latin typeface="+mj-lt"/>
              </a:rPr>
              <a:t>rpad</a:t>
            </a:r>
            <a:r>
              <a:rPr lang="en-US" b="1" dirty="0">
                <a:latin typeface="+mj-lt"/>
              </a:rPr>
              <a:t>(</a:t>
            </a:r>
            <a:r>
              <a:rPr lang="en-US" b="1" dirty="0" err="1">
                <a:latin typeface="+mj-lt"/>
              </a:rPr>
              <a:t>col,len,pad</a:t>
            </a:r>
            <a:r>
              <a:rPr lang="en-US" b="1" dirty="0">
                <a:latin typeface="+mj-lt"/>
              </a:rPr>
              <a:t>): </a:t>
            </a:r>
            <a:r>
              <a:rPr lang="en-US" dirty="0">
                <a:latin typeface="+mj-lt"/>
              </a:rPr>
              <a:t>Pad the string column to width `</a:t>
            </a:r>
            <a:r>
              <a:rPr lang="en-US" dirty="0" err="1">
                <a:latin typeface="+mj-lt"/>
              </a:rPr>
              <a:t>len</a:t>
            </a:r>
            <a:r>
              <a:rPr lang="en-US" dirty="0">
                <a:latin typeface="+mj-lt"/>
              </a:rPr>
              <a:t>` with `pad`.</a:t>
            </a:r>
          </a:p>
          <a:p>
            <a:endParaRPr lang="en-US" dirty="0">
              <a:latin typeface="+mj-lt"/>
            </a:endParaRPr>
          </a:p>
          <a:p>
            <a:r>
              <a:rPr lang="en-US" b="1" dirty="0">
                <a:latin typeface="+mj-lt"/>
              </a:rPr>
              <a:t>reverse(col): </a:t>
            </a:r>
            <a:r>
              <a:rPr lang="en-US" dirty="0">
                <a:latin typeface="+mj-lt"/>
              </a:rPr>
              <a:t>Returns a reversed string.</a:t>
            </a:r>
          </a:p>
          <a:p>
            <a:endParaRPr lang="en-US" dirty="0">
              <a:latin typeface="+mj-lt"/>
            </a:endParaRPr>
          </a:p>
          <a:p>
            <a:r>
              <a:rPr lang="en-US" b="1" dirty="0">
                <a:latin typeface="+mj-lt"/>
              </a:rPr>
              <a:t>repeat(col, n): </a:t>
            </a:r>
            <a:r>
              <a:rPr lang="en-US" dirty="0">
                <a:latin typeface="+mj-lt"/>
              </a:rPr>
              <a:t>Repeats a string column n times.</a:t>
            </a:r>
          </a:p>
          <a:p>
            <a:endParaRPr lang="en-US" dirty="0">
              <a:latin typeface="+mj-lt"/>
            </a:endParaRPr>
          </a:p>
          <a:p>
            <a:r>
              <a:rPr lang="en-US" b="1" dirty="0">
                <a:latin typeface="+mj-lt"/>
              </a:rPr>
              <a:t>hex(col): </a:t>
            </a:r>
            <a:r>
              <a:rPr lang="en-US" dirty="0">
                <a:latin typeface="+mj-lt"/>
              </a:rPr>
              <a:t>Computes hex value of the given column.</a:t>
            </a:r>
          </a:p>
          <a:p>
            <a:endParaRPr lang="en-US" dirty="0">
              <a:latin typeface="+mj-lt"/>
            </a:endParaRPr>
          </a:p>
          <a:p>
            <a:endParaRPr lang="en-US" b="1" dirty="0"/>
          </a:p>
          <a:p>
            <a:endParaRPr lang="en-US" b="1" dirty="0"/>
          </a:p>
          <a:p>
            <a:endParaRPr lang="en-US" dirty="0">
              <a:sym typeface="Wingdings" panose="05000000000000000000" pitchFamily="2" charset="2"/>
            </a:endParaRPr>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String Manipulation Functions</a:t>
            </a:r>
          </a:p>
        </p:txBody>
      </p:sp>
    </p:spTree>
    <p:extLst>
      <p:ext uri="{BB962C8B-B14F-4D97-AF65-F5344CB8AC3E}">
        <p14:creationId xmlns:p14="http://schemas.microsoft.com/office/powerpoint/2010/main" val="381042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6498" y="712552"/>
            <a:ext cx="10763003" cy="5632311"/>
          </a:xfrm>
          <a:prstGeom prst="rect">
            <a:avLst/>
          </a:prstGeom>
        </p:spPr>
        <p:txBody>
          <a:bodyPr wrap="square">
            <a:spAutoFit/>
          </a:bodyPr>
          <a:lstStyle/>
          <a:p>
            <a:r>
              <a:rPr lang="en-US" b="1" dirty="0" err="1">
                <a:latin typeface="+mj-lt"/>
              </a:rPr>
              <a:t>concat</a:t>
            </a:r>
            <a:r>
              <a:rPr lang="en-US" b="1" dirty="0">
                <a:latin typeface="+mj-lt"/>
              </a:rPr>
              <a:t>(</a:t>
            </a:r>
            <a:r>
              <a:rPr lang="en-US" dirty="0">
                <a:latin typeface="+mj-lt"/>
              </a:rPr>
              <a:t>*cols</a:t>
            </a:r>
            <a:r>
              <a:rPr lang="en-US" b="1" dirty="0">
                <a:latin typeface="+mj-lt"/>
              </a:rPr>
              <a:t>): </a:t>
            </a:r>
            <a:r>
              <a:rPr lang="en-US" dirty="0">
                <a:latin typeface="+mj-lt"/>
              </a:rPr>
              <a:t>Concatenates multiple input columns together into a single column</a:t>
            </a:r>
          </a:p>
          <a:p>
            <a:r>
              <a:rPr lang="en-US" dirty="0">
                <a:latin typeface="+mj-lt"/>
              </a:rPr>
              <a:t>  	</a:t>
            </a:r>
            <a:r>
              <a:rPr lang="en-US" dirty="0" err="1">
                <a:latin typeface="+mj-lt"/>
              </a:rPr>
              <a:t>ord.withColumn</a:t>
            </a:r>
            <a:r>
              <a:rPr lang="en-US" dirty="0">
                <a:latin typeface="+mj-lt"/>
              </a:rPr>
              <a:t>('</a:t>
            </a:r>
            <a:r>
              <a:rPr lang="en-US" dirty="0" err="1">
                <a:latin typeface="+mj-lt"/>
              </a:rPr>
              <a:t>IDStatus</a:t>
            </a:r>
            <a:r>
              <a:rPr lang="en-US" dirty="0">
                <a:latin typeface="+mj-lt"/>
              </a:rPr>
              <a:t>',</a:t>
            </a:r>
            <a:r>
              <a:rPr lang="en-US" dirty="0" err="1">
                <a:latin typeface="+mj-lt"/>
              </a:rPr>
              <a:t>concat</a:t>
            </a:r>
            <a:r>
              <a:rPr lang="en-US" dirty="0">
                <a:latin typeface="+mj-lt"/>
              </a:rPr>
              <a:t>(</a:t>
            </a:r>
            <a:r>
              <a:rPr lang="en-US" dirty="0" err="1">
                <a:latin typeface="+mj-lt"/>
              </a:rPr>
              <a:t>ord.order_id,ord.order_status</a:t>
            </a:r>
            <a:r>
              <a:rPr lang="en-US" dirty="0">
                <a:latin typeface="+mj-lt"/>
              </a:rPr>
              <a:t>)).show()</a:t>
            </a:r>
          </a:p>
          <a:p>
            <a:endParaRPr lang="en-US" dirty="0">
              <a:latin typeface="+mj-lt"/>
            </a:endParaRPr>
          </a:p>
          <a:p>
            <a:r>
              <a:rPr lang="en-US" b="1" dirty="0" err="1">
                <a:latin typeface="+mj-lt"/>
              </a:rPr>
              <a:t>concat_ws</a:t>
            </a:r>
            <a:r>
              <a:rPr lang="en-US" b="1" dirty="0">
                <a:latin typeface="+mj-lt"/>
              </a:rPr>
              <a:t>(</a:t>
            </a:r>
            <a:r>
              <a:rPr lang="en-US" dirty="0" err="1">
                <a:latin typeface="+mj-lt"/>
              </a:rPr>
              <a:t>sep</a:t>
            </a:r>
            <a:r>
              <a:rPr lang="en-US" dirty="0">
                <a:latin typeface="+mj-lt"/>
              </a:rPr>
              <a:t>, *cols</a:t>
            </a:r>
            <a:r>
              <a:rPr lang="en-US" b="1" dirty="0">
                <a:latin typeface="+mj-lt"/>
              </a:rPr>
              <a:t>): </a:t>
            </a:r>
            <a:r>
              <a:rPr lang="en-US" dirty="0">
                <a:latin typeface="+mj-lt"/>
              </a:rPr>
              <a:t>Concatenates multiple input string columns together into a single string column, using the given separator.</a:t>
            </a:r>
          </a:p>
          <a:p>
            <a:r>
              <a:rPr lang="en-US" dirty="0">
                <a:latin typeface="+mj-lt"/>
              </a:rPr>
              <a:t>  	</a:t>
            </a:r>
            <a:r>
              <a:rPr lang="en-US" dirty="0" err="1">
                <a:latin typeface="+mj-lt"/>
              </a:rPr>
              <a:t>ord.withColumn</a:t>
            </a:r>
            <a:r>
              <a:rPr lang="en-US" dirty="0">
                <a:latin typeface="+mj-lt"/>
              </a:rPr>
              <a:t>('</a:t>
            </a:r>
            <a:r>
              <a:rPr lang="en-US" dirty="0" err="1">
                <a:latin typeface="+mj-lt"/>
              </a:rPr>
              <a:t>IDStatus</a:t>
            </a:r>
            <a:r>
              <a:rPr lang="en-US" dirty="0">
                <a:latin typeface="+mj-lt"/>
              </a:rPr>
              <a:t>',</a:t>
            </a:r>
            <a:r>
              <a:rPr lang="en-US" dirty="0" err="1">
                <a:latin typeface="+mj-lt"/>
              </a:rPr>
              <a:t>concat_ws</a:t>
            </a:r>
            <a:r>
              <a:rPr lang="en-US" dirty="0">
                <a:latin typeface="+mj-lt"/>
              </a:rPr>
              <a:t>('-',</a:t>
            </a:r>
            <a:r>
              <a:rPr lang="en-US" dirty="0" err="1">
                <a:latin typeface="+mj-lt"/>
              </a:rPr>
              <a:t>ord.order_id,ord.order_status</a:t>
            </a:r>
            <a:r>
              <a:rPr lang="en-US" dirty="0">
                <a:latin typeface="+mj-lt"/>
              </a:rPr>
              <a:t>)).show()</a:t>
            </a:r>
          </a:p>
          <a:p>
            <a:endParaRPr lang="en-US" dirty="0">
              <a:latin typeface="+mj-lt"/>
            </a:endParaRPr>
          </a:p>
          <a:p>
            <a:r>
              <a:rPr lang="en-US" b="1" dirty="0">
                <a:latin typeface="+mj-lt"/>
              </a:rPr>
              <a:t>substring(</a:t>
            </a:r>
            <a:r>
              <a:rPr lang="en-US" b="1" dirty="0" err="1">
                <a:latin typeface="+mj-lt"/>
              </a:rPr>
              <a:t>str</a:t>
            </a:r>
            <a:r>
              <a:rPr lang="en-US" b="1" dirty="0">
                <a:latin typeface="+mj-lt"/>
              </a:rPr>
              <a:t>, </a:t>
            </a:r>
            <a:r>
              <a:rPr lang="en-US" b="1" dirty="0" err="1">
                <a:latin typeface="+mj-lt"/>
              </a:rPr>
              <a:t>pos</a:t>
            </a:r>
            <a:r>
              <a:rPr lang="en-US" b="1" dirty="0">
                <a:latin typeface="+mj-lt"/>
              </a:rPr>
              <a:t>, </a:t>
            </a:r>
            <a:r>
              <a:rPr lang="en-US" b="1" dirty="0" err="1">
                <a:latin typeface="+mj-lt"/>
              </a:rPr>
              <a:t>len</a:t>
            </a:r>
            <a:r>
              <a:rPr lang="en-US" b="1" dirty="0">
                <a:latin typeface="+mj-lt"/>
              </a:rPr>
              <a:t>): </a:t>
            </a:r>
            <a:r>
              <a:rPr lang="en-US" dirty="0">
                <a:latin typeface="+mj-lt"/>
              </a:rPr>
              <a:t>Substring starts at `</a:t>
            </a:r>
            <a:r>
              <a:rPr lang="en-US" dirty="0" err="1">
                <a:latin typeface="+mj-lt"/>
              </a:rPr>
              <a:t>pos`</a:t>
            </a:r>
            <a:r>
              <a:rPr lang="en-US" dirty="0">
                <a:latin typeface="+mj-lt"/>
              </a:rPr>
              <a:t> and is of length `</a:t>
            </a:r>
            <a:r>
              <a:rPr lang="en-US" dirty="0" err="1">
                <a:latin typeface="+mj-lt"/>
              </a:rPr>
              <a:t>len</a:t>
            </a:r>
            <a:r>
              <a:rPr lang="en-US" dirty="0">
                <a:latin typeface="+mj-lt"/>
              </a:rPr>
              <a:t>` when </a:t>
            </a:r>
            <a:r>
              <a:rPr lang="en-US" dirty="0" err="1">
                <a:latin typeface="+mj-lt"/>
              </a:rPr>
              <a:t>str</a:t>
            </a:r>
            <a:r>
              <a:rPr lang="en-US" dirty="0">
                <a:latin typeface="+mj-lt"/>
              </a:rPr>
              <a:t> is String type.</a:t>
            </a:r>
          </a:p>
          <a:p>
            <a:r>
              <a:rPr lang="en-US" dirty="0">
                <a:latin typeface="+mj-lt"/>
              </a:rPr>
              <a:t>                 </a:t>
            </a:r>
            <a:r>
              <a:rPr lang="en-US" dirty="0" err="1">
                <a:latin typeface="+mj-lt"/>
              </a:rPr>
              <a:t>ord.withColumn</a:t>
            </a:r>
            <a:r>
              <a:rPr lang="en-US" dirty="0">
                <a:latin typeface="+mj-lt"/>
              </a:rPr>
              <a:t>('</a:t>
            </a:r>
            <a:r>
              <a:rPr lang="en-US" dirty="0" err="1">
                <a:latin typeface="+mj-lt"/>
              </a:rPr>
              <a:t>orderYear</a:t>
            </a:r>
            <a:r>
              <a:rPr lang="en-US" dirty="0">
                <a:latin typeface="+mj-lt"/>
              </a:rPr>
              <a:t>',substring(ord.order_date,1,4)).show()</a:t>
            </a:r>
          </a:p>
          <a:p>
            <a:endParaRPr lang="en-US" b="1" dirty="0">
              <a:latin typeface="+mj-lt"/>
            </a:endParaRPr>
          </a:p>
          <a:p>
            <a:pPr algn="just"/>
            <a:r>
              <a:rPr lang="en-US" b="1" dirty="0" err="1">
                <a:latin typeface="+mj-lt"/>
              </a:rPr>
              <a:t>substring_index</a:t>
            </a:r>
            <a:r>
              <a:rPr lang="en-US" b="1" dirty="0">
                <a:latin typeface="+mj-lt"/>
              </a:rPr>
              <a:t>(</a:t>
            </a:r>
            <a:r>
              <a:rPr lang="en-US" b="1" dirty="0" err="1">
                <a:latin typeface="+mj-lt"/>
              </a:rPr>
              <a:t>str</a:t>
            </a:r>
            <a:r>
              <a:rPr lang="en-US" b="1" dirty="0">
                <a:latin typeface="+mj-lt"/>
              </a:rPr>
              <a:t>, </a:t>
            </a:r>
            <a:r>
              <a:rPr lang="en-US" b="1" dirty="0" err="1">
                <a:latin typeface="+mj-lt"/>
              </a:rPr>
              <a:t>delim</a:t>
            </a:r>
            <a:r>
              <a:rPr lang="en-US" b="1" dirty="0">
                <a:latin typeface="+mj-lt"/>
              </a:rPr>
              <a:t>, count):</a:t>
            </a:r>
            <a:r>
              <a:rPr lang="en-US" dirty="0">
                <a:latin typeface="+mj-lt"/>
              </a:rPr>
              <a:t>Returns the substring from string </a:t>
            </a:r>
            <a:r>
              <a:rPr lang="en-US" dirty="0" err="1">
                <a:latin typeface="+mj-lt"/>
              </a:rPr>
              <a:t>str</a:t>
            </a:r>
            <a:r>
              <a:rPr lang="en-US" dirty="0">
                <a:latin typeface="+mj-lt"/>
              </a:rPr>
              <a:t> before count occurrences of the delimiter </a:t>
            </a:r>
            <a:r>
              <a:rPr lang="en-US" dirty="0" err="1">
                <a:latin typeface="+mj-lt"/>
              </a:rPr>
              <a:t>delim</a:t>
            </a:r>
            <a:r>
              <a:rPr lang="en-US" dirty="0">
                <a:latin typeface="+mj-lt"/>
              </a:rPr>
              <a:t>. If count is positive, everything the left of the final delimiter (counting from left) is  returned. If count is negative, every to the right of the final delimiter (counting from the right) is returned. </a:t>
            </a:r>
            <a:r>
              <a:rPr lang="en-US" dirty="0" err="1">
                <a:latin typeface="+mj-lt"/>
              </a:rPr>
              <a:t>substring_index</a:t>
            </a:r>
            <a:r>
              <a:rPr lang="en-US" dirty="0">
                <a:latin typeface="+mj-lt"/>
              </a:rPr>
              <a:t> performs a case-sensitive match when searching for </a:t>
            </a:r>
            <a:r>
              <a:rPr lang="en-US" dirty="0" err="1">
                <a:latin typeface="+mj-lt"/>
              </a:rPr>
              <a:t>delim</a:t>
            </a:r>
            <a:r>
              <a:rPr lang="en-US" dirty="0">
                <a:latin typeface="+mj-lt"/>
              </a:rPr>
              <a:t>.</a:t>
            </a:r>
          </a:p>
          <a:p>
            <a:r>
              <a:rPr lang="en-US" dirty="0">
                <a:latin typeface="+mj-lt"/>
              </a:rPr>
              <a:t>                  </a:t>
            </a:r>
            <a:r>
              <a:rPr lang="en-US" dirty="0" err="1">
                <a:latin typeface="+mj-lt"/>
              </a:rPr>
              <a:t>ord.withColumn</a:t>
            </a:r>
            <a:r>
              <a:rPr lang="en-US" dirty="0">
                <a:latin typeface="+mj-lt"/>
              </a:rPr>
              <a:t>('sub',</a:t>
            </a:r>
            <a:r>
              <a:rPr lang="en-US" dirty="0" err="1">
                <a:latin typeface="+mj-lt"/>
              </a:rPr>
              <a:t>substring_index</a:t>
            </a:r>
            <a:r>
              <a:rPr lang="en-US" dirty="0">
                <a:latin typeface="+mj-lt"/>
              </a:rPr>
              <a:t>(ord.order_date,'-',1)).show()</a:t>
            </a:r>
          </a:p>
          <a:p>
            <a:endParaRPr lang="en-US" dirty="0">
              <a:latin typeface="+mj-lt"/>
            </a:endParaRPr>
          </a:p>
          <a:p>
            <a:r>
              <a:rPr lang="en-US" b="1" dirty="0" err="1">
                <a:latin typeface="+mj-lt"/>
              </a:rPr>
              <a:t>instr</a:t>
            </a:r>
            <a:r>
              <a:rPr lang="en-US" b="1" dirty="0">
                <a:latin typeface="+mj-lt"/>
              </a:rPr>
              <a:t>(</a:t>
            </a:r>
            <a:r>
              <a:rPr lang="en-US" b="1" dirty="0" err="1">
                <a:latin typeface="+mj-lt"/>
              </a:rPr>
              <a:t>str</a:t>
            </a:r>
            <a:r>
              <a:rPr lang="en-US" b="1" dirty="0">
                <a:latin typeface="+mj-lt"/>
              </a:rPr>
              <a:t>, </a:t>
            </a:r>
            <a:r>
              <a:rPr lang="en-US" b="1" dirty="0" err="1">
                <a:latin typeface="+mj-lt"/>
              </a:rPr>
              <a:t>substr</a:t>
            </a:r>
            <a:r>
              <a:rPr lang="en-US" b="1" dirty="0">
                <a:latin typeface="+mj-lt"/>
              </a:rPr>
              <a:t>): </a:t>
            </a:r>
            <a:r>
              <a:rPr lang="en-US" dirty="0">
                <a:latin typeface="+mj-lt"/>
              </a:rPr>
              <a:t>Locate the position of the first occurrence of </a:t>
            </a:r>
            <a:r>
              <a:rPr lang="en-US" dirty="0" err="1">
                <a:latin typeface="+mj-lt"/>
              </a:rPr>
              <a:t>substr</a:t>
            </a:r>
            <a:r>
              <a:rPr lang="en-US" dirty="0">
                <a:latin typeface="+mj-lt"/>
              </a:rPr>
              <a:t> column in the given string.</a:t>
            </a:r>
          </a:p>
          <a:p>
            <a:r>
              <a:rPr lang="en-US" dirty="0">
                <a:latin typeface="+mj-lt"/>
              </a:rPr>
              <a:t>    Returns null if either of the arguments are null.</a:t>
            </a:r>
          </a:p>
          <a:p>
            <a:r>
              <a:rPr lang="en-US" dirty="0">
                <a:latin typeface="+mj-lt"/>
              </a:rPr>
              <a:t>                  </a:t>
            </a:r>
            <a:r>
              <a:rPr lang="en-US" dirty="0" err="1">
                <a:latin typeface="+mj-lt"/>
              </a:rPr>
              <a:t>ord.withColumn</a:t>
            </a:r>
            <a:r>
              <a:rPr lang="en-US" dirty="0">
                <a:latin typeface="+mj-lt"/>
              </a:rPr>
              <a:t>('</a:t>
            </a:r>
            <a:r>
              <a:rPr lang="en-US" dirty="0" err="1">
                <a:latin typeface="+mj-lt"/>
              </a:rPr>
              <a:t>instr</a:t>
            </a:r>
            <a:r>
              <a:rPr lang="en-US" dirty="0">
                <a:latin typeface="+mj-lt"/>
              </a:rPr>
              <a:t>',</a:t>
            </a:r>
            <a:r>
              <a:rPr lang="en-US" dirty="0" err="1">
                <a:latin typeface="+mj-lt"/>
              </a:rPr>
              <a:t>instr</a:t>
            </a:r>
            <a:r>
              <a:rPr lang="en-US" dirty="0">
                <a:latin typeface="+mj-lt"/>
              </a:rPr>
              <a:t>(</a:t>
            </a:r>
            <a:r>
              <a:rPr lang="en-US" dirty="0" err="1">
                <a:latin typeface="+mj-lt"/>
              </a:rPr>
              <a:t>ord.order_status,'LO</a:t>
            </a:r>
            <a:r>
              <a:rPr lang="en-US" dirty="0">
                <a:latin typeface="+mj-lt"/>
              </a:rPr>
              <a:t>')).show()</a:t>
            </a:r>
          </a:p>
          <a:p>
            <a:endParaRPr lang="en-US" dirty="0">
              <a:latin typeface="+mj-lt"/>
            </a:endParaRPr>
          </a:p>
        </p:txBody>
      </p:sp>
      <p:sp>
        <p:nvSpPr>
          <p:cNvPr id="6"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String Manipulation Functions</a:t>
            </a:r>
          </a:p>
        </p:txBody>
      </p:sp>
    </p:spTree>
    <p:extLst>
      <p:ext uri="{BB962C8B-B14F-4D97-AF65-F5344CB8AC3E}">
        <p14:creationId xmlns:p14="http://schemas.microsoft.com/office/powerpoint/2010/main" val="346847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8148" y="720791"/>
            <a:ext cx="10763003" cy="2031325"/>
          </a:xfrm>
          <a:prstGeom prst="rect">
            <a:avLst/>
          </a:prstGeom>
        </p:spPr>
        <p:txBody>
          <a:bodyPr wrap="square">
            <a:spAutoFit/>
          </a:bodyPr>
          <a:lstStyle/>
          <a:p>
            <a:r>
              <a:rPr lang="en-US" b="1" dirty="0">
                <a:latin typeface="+mj-lt"/>
              </a:rPr>
              <a:t>locate</a:t>
            </a:r>
            <a:r>
              <a:rPr lang="en-US" dirty="0">
                <a:latin typeface="+mj-lt"/>
              </a:rPr>
              <a:t>(</a:t>
            </a:r>
            <a:r>
              <a:rPr lang="en-US" dirty="0" err="1">
                <a:latin typeface="+mj-lt"/>
              </a:rPr>
              <a:t>substr</a:t>
            </a:r>
            <a:r>
              <a:rPr lang="en-US" dirty="0">
                <a:latin typeface="+mj-lt"/>
              </a:rPr>
              <a:t>, </a:t>
            </a:r>
            <a:r>
              <a:rPr lang="en-US" dirty="0" err="1">
                <a:latin typeface="+mj-lt"/>
              </a:rPr>
              <a:t>str</a:t>
            </a:r>
            <a:r>
              <a:rPr lang="en-US" dirty="0">
                <a:latin typeface="+mj-lt"/>
              </a:rPr>
              <a:t>, </a:t>
            </a:r>
            <a:r>
              <a:rPr lang="en-US" dirty="0" err="1">
                <a:latin typeface="+mj-lt"/>
              </a:rPr>
              <a:t>pos</a:t>
            </a:r>
            <a:r>
              <a:rPr lang="en-US" dirty="0">
                <a:latin typeface="+mj-lt"/>
              </a:rPr>
              <a:t>=1): Locate the position of the first occurrence of </a:t>
            </a:r>
            <a:r>
              <a:rPr lang="en-US" dirty="0" err="1">
                <a:latin typeface="+mj-lt"/>
              </a:rPr>
              <a:t>substr</a:t>
            </a:r>
            <a:r>
              <a:rPr lang="en-US" dirty="0">
                <a:latin typeface="+mj-lt"/>
              </a:rPr>
              <a:t> in a string column, after position pos. The position is not zero based, but 1 based index. Returns 0 if </a:t>
            </a:r>
            <a:r>
              <a:rPr lang="en-US" dirty="0" err="1">
                <a:latin typeface="+mj-lt"/>
              </a:rPr>
              <a:t>substr</a:t>
            </a:r>
            <a:r>
              <a:rPr lang="en-US" dirty="0">
                <a:latin typeface="+mj-lt"/>
              </a:rPr>
              <a:t>  could not be found in str.</a:t>
            </a:r>
          </a:p>
          <a:p>
            <a:r>
              <a:rPr lang="en-US" dirty="0">
                <a:latin typeface="+mj-lt"/>
              </a:rPr>
              <a:t>      </a:t>
            </a:r>
            <a:r>
              <a:rPr lang="en-US" dirty="0" err="1">
                <a:latin typeface="+mj-lt"/>
              </a:rPr>
              <a:t>ord.withColumn</a:t>
            </a:r>
            <a:r>
              <a:rPr lang="en-US" dirty="0">
                <a:latin typeface="+mj-lt"/>
              </a:rPr>
              <a:t>('</a:t>
            </a:r>
            <a:r>
              <a:rPr lang="en-US" dirty="0" err="1">
                <a:latin typeface="+mj-lt"/>
              </a:rPr>
              <a:t>instr</a:t>
            </a:r>
            <a:r>
              <a:rPr lang="en-US" dirty="0">
                <a:latin typeface="+mj-lt"/>
              </a:rPr>
              <a:t>',locate('00',ord.order_date,2)).show()</a:t>
            </a:r>
          </a:p>
          <a:p>
            <a:endParaRPr lang="en-US" dirty="0">
              <a:latin typeface="+mj-lt"/>
            </a:endParaRPr>
          </a:p>
          <a:p>
            <a:r>
              <a:rPr lang="en-US" b="1" dirty="0">
                <a:latin typeface="+mj-lt"/>
              </a:rPr>
              <a:t>translate</a:t>
            </a:r>
            <a:r>
              <a:rPr lang="en-US" dirty="0">
                <a:latin typeface="+mj-lt"/>
              </a:rPr>
              <a:t>(</a:t>
            </a:r>
            <a:r>
              <a:rPr lang="en-US" dirty="0" err="1">
                <a:latin typeface="+mj-lt"/>
              </a:rPr>
              <a:t>srcCol</a:t>
            </a:r>
            <a:r>
              <a:rPr lang="en-US" dirty="0">
                <a:latin typeface="+mj-lt"/>
              </a:rPr>
              <a:t>, matching, replace): Translate any character in the `</a:t>
            </a:r>
            <a:r>
              <a:rPr lang="en-US" dirty="0" err="1">
                <a:latin typeface="+mj-lt"/>
              </a:rPr>
              <a:t>srcCol</a:t>
            </a:r>
            <a:r>
              <a:rPr lang="en-US" dirty="0">
                <a:latin typeface="+mj-lt"/>
              </a:rPr>
              <a:t>` by a character in `matching`.</a:t>
            </a:r>
          </a:p>
          <a:p>
            <a:r>
              <a:rPr lang="en-US" dirty="0">
                <a:latin typeface="+mj-lt"/>
              </a:rPr>
              <a:t>      </a:t>
            </a:r>
            <a:r>
              <a:rPr lang="en-US" dirty="0" err="1">
                <a:latin typeface="+mj-lt"/>
              </a:rPr>
              <a:t>df</a:t>
            </a:r>
            <a:r>
              <a:rPr lang="en-US" dirty="0">
                <a:latin typeface="+mj-lt"/>
              </a:rPr>
              <a:t> = </a:t>
            </a:r>
            <a:r>
              <a:rPr lang="en-US" dirty="0" err="1">
                <a:latin typeface="+mj-lt"/>
              </a:rPr>
              <a:t>spark.createDataFrame</a:t>
            </a:r>
            <a:r>
              <a:rPr lang="en-US" dirty="0">
                <a:latin typeface="+mj-lt"/>
              </a:rPr>
              <a:t>((('translate',)), ('col'))</a:t>
            </a:r>
          </a:p>
          <a:p>
            <a:r>
              <a:rPr lang="en-US" dirty="0">
                <a:latin typeface="+mj-lt"/>
              </a:rPr>
              <a:t>      </a:t>
            </a:r>
            <a:r>
              <a:rPr lang="en-US" dirty="0" err="1">
                <a:latin typeface="+mj-lt"/>
              </a:rPr>
              <a:t>df.select</a:t>
            </a:r>
            <a:r>
              <a:rPr lang="en-US" dirty="0">
                <a:latin typeface="+mj-lt"/>
              </a:rPr>
              <a:t>(translate(</a:t>
            </a:r>
            <a:r>
              <a:rPr lang="en-US" dirty="0" err="1">
                <a:latin typeface="+mj-lt"/>
              </a:rPr>
              <a:t>df.col</a:t>
            </a:r>
            <a:r>
              <a:rPr lang="en-US" dirty="0">
                <a:latin typeface="+mj-lt"/>
              </a:rPr>
              <a:t>, "</a:t>
            </a:r>
            <a:r>
              <a:rPr lang="en-US" dirty="0" err="1">
                <a:latin typeface="+mj-lt"/>
              </a:rPr>
              <a:t>rnlt</a:t>
            </a:r>
            <a:r>
              <a:rPr lang="en-US" dirty="0">
                <a:latin typeface="+mj-lt"/>
              </a:rPr>
              <a:t>", "123")).show()</a:t>
            </a:r>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String Manipulation Functions</a:t>
            </a:r>
          </a:p>
        </p:txBody>
      </p:sp>
    </p:spTree>
    <p:extLst>
      <p:ext uri="{BB962C8B-B14F-4D97-AF65-F5344CB8AC3E}">
        <p14:creationId xmlns:p14="http://schemas.microsoft.com/office/powerpoint/2010/main" val="289962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0607" y="841565"/>
            <a:ext cx="10854047" cy="646331"/>
          </a:xfrm>
          <a:prstGeom prst="rect">
            <a:avLst/>
          </a:prstGeom>
          <a:noFill/>
        </p:spPr>
        <p:txBody>
          <a:bodyPr wrap="square" rtlCol="0">
            <a:spAutoFit/>
          </a:bodyPr>
          <a:lstStyle/>
          <a:p>
            <a:r>
              <a:rPr lang="en-US" b="1" dirty="0">
                <a:latin typeface="+mj-lt"/>
              </a:rPr>
              <a:t>overlay</a:t>
            </a:r>
            <a:r>
              <a:rPr lang="en-US" dirty="0">
                <a:latin typeface="+mj-lt"/>
              </a:rPr>
              <a:t>(</a:t>
            </a:r>
            <a:r>
              <a:rPr lang="en-US" dirty="0" err="1">
                <a:latin typeface="+mj-lt"/>
              </a:rPr>
              <a:t>src,replace,pos,len</a:t>
            </a:r>
            <a:r>
              <a:rPr lang="en-US" dirty="0">
                <a:latin typeface="+mj-lt"/>
              </a:rPr>
              <a:t>): </a:t>
            </a:r>
            <a:r>
              <a:rPr lang="en-US" i="1" dirty="0">
                <a:latin typeface="+mj-lt"/>
              </a:rPr>
              <a:t>New in version 3.0. </a:t>
            </a:r>
            <a:r>
              <a:rPr lang="en-US" dirty="0">
                <a:latin typeface="+mj-lt"/>
              </a:rPr>
              <a:t>Overlay the specified portion of </a:t>
            </a:r>
            <a:r>
              <a:rPr lang="en-US" i="1" dirty="0" err="1">
                <a:latin typeface="+mj-lt"/>
              </a:rPr>
              <a:t>src</a:t>
            </a:r>
            <a:r>
              <a:rPr lang="en-US" i="1" dirty="0">
                <a:latin typeface="+mj-lt"/>
              </a:rPr>
              <a:t> </a:t>
            </a:r>
            <a:r>
              <a:rPr lang="en-US" dirty="0">
                <a:latin typeface="+mj-lt"/>
              </a:rPr>
              <a:t> with </a:t>
            </a:r>
            <a:r>
              <a:rPr lang="en-US" i="1" dirty="0">
                <a:latin typeface="+mj-lt"/>
              </a:rPr>
              <a:t>replace </a:t>
            </a:r>
            <a:r>
              <a:rPr lang="en-US" dirty="0">
                <a:latin typeface="+mj-lt"/>
              </a:rPr>
              <a:t>starting from the byte position </a:t>
            </a:r>
            <a:r>
              <a:rPr lang="en-US" i="1" dirty="0" err="1">
                <a:latin typeface="+mj-lt"/>
              </a:rPr>
              <a:t>pos</a:t>
            </a:r>
            <a:r>
              <a:rPr lang="en-US" i="1" dirty="0">
                <a:latin typeface="+mj-lt"/>
              </a:rPr>
              <a:t> </a:t>
            </a:r>
            <a:r>
              <a:rPr lang="en-US" dirty="0">
                <a:latin typeface="+mj-lt"/>
              </a:rPr>
              <a:t>of </a:t>
            </a:r>
            <a:r>
              <a:rPr lang="en-US" i="1" dirty="0" err="1">
                <a:latin typeface="+mj-lt"/>
              </a:rPr>
              <a:t>src</a:t>
            </a:r>
            <a:r>
              <a:rPr lang="en-US" i="1" dirty="0">
                <a:latin typeface="+mj-lt"/>
              </a:rPr>
              <a:t> </a:t>
            </a:r>
            <a:r>
              <a:rPr lang="en-US" dirty="0">
                <a:latin typeface="+mj-lt"/>
              </a:rPr>
              <a:t> and proceeding for </a:t>
            </a:r>
            <a:r>
              <a:rPr lang="en-US" i="1" dirty="0" err="1">
                <a:latin typeface="+mj-lt"/>
              </a:rPr>
              <a:t>len</a:t>
            </a:r>
            <a:r>
              <a:rPr lang="en-US" i="1" dirty="0">
                <a:latin typeface="+mj-lt"/>
              </a:rPr>
              <a:t> </a:t>
            </a:r>
            <a:r>
              <a:rPr lang="en-US" dirty="0">
                <a:latin typeface="+mj-lt"/>
              </a:rPr>
              <a:t>bytes.</a:t>
            </a:r>
            <a:endParaRPr lang="en-US" b="1" dirty="0">
              <a:latin typeface="+mj-lt"/>
            </a:endParaRPr>
          </a:p>
        </p:txBody>
      </p:sp>
      <p:pic>
        <p:nvPicPr>
          <p:cNvPr id="5" name="Picture 4"/>
          <p:cNvPicPr>
            <a:picLocks noChangeAspect="1"/>
          </p:cNvPicPr>
          <p:nvPr/>
        </p:nvPicPr>
        <p:blipFill>
          <a:blip r:embed="rId2"/>
          <a:stretch>
            <a:fillRect/>
          </a:stretch>
        </p:blipFill>
        <p:spPr>
          <a:xfrm>
            <a:off x="1261547" y="1847765"/>
            <a:ext cx="8943975" cy="1866900"/>
          </a:xfrm>
          <a:prstGeom prst="rect">
            <a:avLst/>
          </a:prstGeom>
        </p:spPr>
      </p:pic>
      <p:pic>
        <p:nvPicPr>
          <p:cNvPr id="9" name="Picture 8"/>
          <p:cNvPicPr>
            <a:picLocks noChangeAspect="1"/>
          </p:cNvPicPr>
          <p:nvPr/>
        </p:nvPicPr>
        <p:blipFill>
          <a:blip r:embed="rId3"/>
          <a:stretch>
            <a:fillRect/>
          </a:stretch>
        </p:blipFill>
        <p:spPr>
          <a:xfrm>
            <a:off x="1261547" y="3714665"/>
            <a:ext cx="8201025" cy="371475"/>
          </a:xfrm>
          <a:prstGeom prst="rect">
            <a:avLst/>
          </a:prstGeom>
        </p:spPr>
      </p:pic>
      <p:pic>
        <p:nvPicPr>
          <p:cNvPr id="10" name="Picture 9"/>
          <p:cNvPicPr>
            <a:picLocks noChangeAspect="1"/>
          </p:cNvPicPr>
          <p:nvPr/>
        </p:nvPicPr>
        <p:blipFill>
          <a:blip r:embed="rId4"/>
          <a:stretch>
            <a:fillRect/>
          </a:stretch>
        </p:blipFill>
        <p:spPr>
          <a:xfrm>
            <a:off x="1261547" y="4086140"/>
            <a:ext cx="1666875" cy="1219200"/>
          </a:xfrm>
          <a:prstGeom prst="rect">
            <a:avLst/>
          </a:prstGeom>
        </p:spPr>
      </p:pic>
      <p:sp>
        <p:nvSpPr>
          <p:cNvPr id="12"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String Manipulation Functions</a:t>
            </a:r>
          </a:p>
        </p:txBody>
      </p:sp>
    </p:spTree>
    <p:extLst>
      <p:ext uri="{BB962C8B-B14F-4D97-AF65-F5344CB8AC3E}">
        <p14:creationId xmlns:p14="http://schemas.microsoft.com/office/powerpoint/2010/main" val="343696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a:t>
            </a:r>
            <a:r>
              <a:rPr lang="en-US" sz="3100" dirty="0" err="1">
                <a:solidFill>
                  <a:schemeClr val="tx1"/>
                </a:solidFill>
              </a:rPr>
              <a:t>RegExp</a:t>
            </a:r>
            <a:r>
              <a:rPr lang="en-US" sz="3100" dirty="0">
                <a:solidFill>
                  <a:schemeClr val="tx1"/>
                </a:solidFill>
              </a:rPr>
              <a:t> Functions</a:t>
            </a:r>
          </a:p>
        </p:txBody>
      </p:sp>
    </p:spTree>
    <p:extLst>
      <p:ext uri="{BB962C8B-B14F-4D97-AF65-F5344CB8AC3E}">
        <p14:creationId xmlns:p14="http://schemas.microsoft.com/office/powerpoint/2010/main" val="100429857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672" y="168856"/>
            <a:ext cx="10763003" cy="646331"/>
          </a:xfrm>
          <a:prstGeom prst="rect">
            <a:avLst/>
          </a:prstGeom>
        </p:spPr>
        <p:txBody>
          <a:bodyPr wrap="square">
            <a:spAutoFit/>
          </a:bodyPr>
          <a:lstStyle/>
          <a:p>
            <a:endParaRPr lang="en-US" dirty="0"/>
          </a:p>
          <a:p>
            <a:endParaRPr lang="en-US" dirty="0"/>
          </a:p>
        </p:txBody>
      </p:sp>
      <p:sp>
        <p:nvSpPr>
          <p:cNvPr id="3" name="TextBox 2"/>
          <p:cNvSpPr txBox="1"/>
          <p:nvPr/>
        </p:nvSpPr>
        <p:spPr>
          <a:xfrm>
            <a:off x="312288" y="168856"/>
            <a:ext cx="11303063" cy="6463308"/>
          </a:xfrm>
          <a:prstGeom prst="rect">
            <a:avLst/>
          </a:prstGeom>
          <a:noFill/>
        </p:spPr>
        <p:txBody>
          <a:bodyPr wrap="square" rtlCol="0">
            <a:spAutoFit/>
          </a:bodyPr>
          <a:lstStyle/>
          <a:p>
            <a:r>
              <a:rPr lang="en-US" b="1" dirty="0" err="1">
                <a:latin typeface="+mj-lt"/>
              </a:rPr>
              <a:t>regexp_extract</a:t>
            </a:r>
            <a:r>
              <a:rPr lang="en-US" b="1" dirty="0">
                <a:latin typeface="+mj-lt"/>
              </a:rPr>
              <a:t>(</a:t>
            </a:r>
            <a:r>
              <a:rPr lang="en-US" b="1" dirty="0" err="1">
                <a:latin typeface="+mj-lt"/>
              </a:rPr>
              <a:t>str</a:t>
            </a:r>
            <a:r>
              <a:rPr lang="en-US" b="1" dirty="0">
                <a:latin typeface="+mj-lt"/>
              </a:rPr>
              <a:t>, pattern, </a:t>
            </a:r>
            <a:r>
              <a:rPr lang="en-US" b="1" dirty="0" err="1">
                <a:latin typeface="+mj-lt"/>
              </a:rPr>
              <a:t>idx</a:t>
            </a:r>
            <a:r>
              <a:rPr lang="en-US" b="1" dirty="0">
                <a:latin typeface="+mj-lt"/>
              </a:rPr>
              <a:t>):</a:t>
            </a:r>
          </a:p>
          <a:p>
            <a:r>
              <a:rPr lang="en-US" dirty="0">
                <a:latin typeface="+mj-lt"/>
              </a:rPr>
              <a:t>We can extract a pattern.</a:t>
            </a:r>
          </a:p>
          <a:p>
            <a:r>
              <a:rPr lang="en-US" dirty="0">
                <a:latin typeface="+mj-lt"/>
              </a:rPr>
              <a:t>   </a:t>
            </a:r>
            <a:r>
              <a:rPr lang="en-US" dirty="0" err="1">
                <a:latin typeface="+mj-lt"/>
              </a:rPr>
              <a:t>str</a:t>
            </a:r>
            <a:r>
              <a:rPr lang="en-US" dirty="0">
                <a:latin typeface="+mj-lt"/>
              </a:rPr>
              <a:t>: string or column from which we want to extract data.</a:t>
            </a:r>
          </a:p>
          <a:p>
            <a:r>
              <a:rPr lang="en-US" dirty="0">
                <a:latin typeface="+mj-lt"/>
              </a:rPr>
              <a:t>   pattern: pattern-regex pattern.</a:t>
            </a:r>
          </a:p>
          <a:p>
            <a:r>
              <a:rPr lang="en-US" dirty="0">
                <a:latin typeface="+mj-lt"/>
              </a:rPr>
              <a:t>   </a:t>
            </a:r>
            <a:r>
              <a:rPr lang="en-US" dirty="0" err="1">
                <a:latin typeface="+mj-lt"/>
              </a:rPr>
              <a:t>idx</a:t>
            </a:r>
            <a:r>
              <a:rPr lang="en-US" dirty="0">
                <a:latin typeface="+mj-lt"/>
              </a:rPr>
              <a:t>: Group Number to extract</a:t>
            </a:r>
          </a:p>
          <a:p>
            <a:r>
              <a:rPr lang="en-US" i="1" dirty="0" err="1">
                <a:latin typeface="+mj-lt"/>
              </a:rPr>
              <a:t>df</a:t>
            </a:r>
            <a:r>
              <a:rPr lang="en-US" i="1" dirty="0">
                <a:latin typeface="+mj-lt"/>
              </a:rPr>
              <a:t>=</a:t>
            </a:r>
            <a:r>
              <a:rPr lang="en-US" i="1" dirty="0" err="1">
                <a:latin typeface="+mj-lt"/>
              </a:rPr>
              <a:t>spark.createDataFrame</a:t>
            </a:r>
            <a:r>
              <a:rPr lang="en-US" i="1" dirty="0">
                <a:latin typeface="+mj-lt"/>
              </a:rPr>
              <a:t>(data=(('11ss1 ab',)),schema=('</a:t>
            </a:r>
            <a:r>
              <a:rPr lang="en-US" i="1" dirty="0" err="1">
                <a:latin typeface="+mj-lt"/>
              </a:rPr>
              <a:t>str</a:t>
            </a:r>
            <a:r>
              <a:rPr lang="en-US" i="1" dirty="0">
                <a:latin typeface="+mj-lt"/>
              </a:rPr>
              <a:t>'))   </a:t>
            </a:r>
          </a:p>
          <a:p>
            <a:r>
              <a:rPr lang="en-US" i="1" dirty="0" err="1">
                <a:latin typeface="+mj-lt"/>
              </a:rPr>
              <a:t>df.select</a:t>
            </a:r>
            <a:r>
              <a:rPr lang="en-US" i="1" dirty="0">
                <a:latin typeface="+mj-lt"/>
              </a:rPr>
              <a:t>(</a:t>
            </a:r>
            <a:r>
              <a:rPr lang="en-US" i="1" dirty="0" err="1">
                <a:latin typeface="+mj-lt"/>
              </a:rPr>
              <a:t>df.str,regexp_extract</a:t>
            </a:r>
            <a:r>
              <a:rPr lang="en-US" i="1" dirty="0">
                <a:latin typeface="+mj-lt"/>
              </a:rPr>
              <a:t>(</a:t>
            </a:r>
            <a:r>
              <a:rPr lang="en-US" i="1" dirty="0" err="1">
                <a:latin typeface="+mj-lt"/>
              </a:rPr>
              <a:t>df.str</a:t>
            </a:r>
            <a:r>
              <a:rPr lang="en-US" i="1" dirty="0">
                <a:latin typeface="+mj-lt"/>
              </a:rPr>
              <a:t>,'(\d+)(\w+)(\s)((a-z)+)',1).alias('op')).show()</a:t>
            </a:r>
          </a:p>
          <a:p>
            <a:endParaRPr lang="en-US" dirty="0">
              <a:latin typeface="+mj-lt"/>
            </a:endParaRPr>
          </a:p>
          <a:p>
            <a:r>
              <a:rPr lang="en-US" b="1" dirty="0" err="1">
                <a:latin typeface="+mj-lt"/>
              </a:rPr>
              <a:t>regexp_replace</a:t>
            </a:r>
            <a:r>
              <a:rPr lang="en-US" b="1" dirty="0">
                <a:latin typeface="+mj-lt"/>
              </a:rPr>
              <a:t>(</a:t>
            </a:r>
            <a:r>
              <a:rPr lang="en-US" b="1" dirty="0" err="1">
                <a:latin typeface="+mj-lt"/>
              </a:rPr>
              <a:t>str</a:t>
            </a:r>
            <a:r>
              <a:rPr lang="en-US" b="1" dirty="0">
                <a:latin typeface="+mj-lt"/>
              </a:rPr>
              <a:t>, pattern, replacement): </a:t>
            </a:r>
          </a:p>
          <a:p>
            <a:r>
              <a:rPr lang="en-US" dirty="0">
                <a:latin typeface="+mj-lt"/>
              </a:rPr>
              <a:t>We can replace a column  value with a string for another string or substring.</a:t>
            </a:r>
          </a:p>
          <a:p>
            <a:r>
              <a:rPr lang="en-US" dirty="0">
                <a:latin typeface="+mj-lt"/>
              </a:rPr>
              <a:t>Returns empty string if does not match.</a:t>
            </a:r>
          </a:p>
          <a:p>
            <a:r>
              <a:rPr lang="en-US" i="1" dirty="0" err="1">
                <a:latin typeface="+mj-lt"/>
              </a:rPr>
              <a:t>df.select</a:t>
            </a:r>
            <a:r>
              <a:rPr lang="en-US" i="1" dirty="0">
                <a:latin typeface="+mj-lt"/>
              </a:rPr>
              <a:t>(</a:t>
            </a:r>
            <a:r>
              <a:rPr lang="en-US" i="1" dirty="0" err="1">
                <a:latin typeface="+mj-lt"/>
              </a:rPr>
              <a:t>regexp_replace</a:t>
            </a:r>
            <a:r>
              <a:rPr lang="en-US" i="1" dirty="0">
                <a:latin typeface="+mj-lt"/>
              </a:rPr>
              <a:t>(lit('11ss1 ab'),'(\d+)','xx').alias('op')).show()</a:t>
            </a:r>
          </a:p>
          <a:p>
            <a:endParaRPr lang="en-US" i="1" dirty="0">
              <a:latin typeface="+mj-lt"/>
            </a:endParaRPr>
          </a:p>
          <a:p>
            <a:r>
              <a:rPr lang="en-US" i="1" dirty="0">
                <a:latin typeface="+mj-lt"/>
              </a:rPr>
              <a:t>Use when() for conditional replace.</a:t>
            </a:r>
          </a:p>
          <a:p>
            <a:r>
              <a:rPr lang="en-US" i="1" dirty="0" err="1">
                <a:latin typeface="+mj-lt"/>
              </a:rPr>
              <a:t>addr</a:t>
            </a:r>
            <a:r>
              <a:rPr lang="en-US" i="1" dirty="0">
                <a:latin typeface="+mj-lt"/>
              </a:rPr>
              <a:t> = ((1,"2625 Indian School </a:t>
            </a:r>
            <a:r>
              <a:rPr lang="en-US" i="1" dirty="0" err="1">
                <a:latin typeface="+mj-lt"/>
              </a:rPr>
              <a:t>Rd","Phoenix</a:t>
            </a:r>
            <a:r>
              <a:rPr lang="en-US" i="1" dirty="0">
                <a:latin typeface="+mj-lt"/>
              </a:rPr>
              <a:t>"),</a:t>
            </a:r>
          </a:p>
          <a:p>
            <a:r>
              <a:rPr lang="en-US" i="1" dirty="0">
                <a:latin typeface="+mj-lt"/>
              </a:rPr>
              <a:t>    (2,"1234 Thomas  </a:t>
            </a:r>
            <a:r>
              <a:rPr lang="en-US" i="1" dirty="0" err="1">
                <a:latin typeface="+mj-lt"/>
              </a:rPr>
              <a:t>St","Glendale</a:t>
            </a:r>
            <a:r>
              <a:rPr lang="en-US" i="1" dirty="0">
                <a:latin typeface="+mj-lt"/>
              </a:rPr>
              <a:t>"))</a:t>
            </a:r>
          </a:p>
          <a:p>
            <a:r>
              <a:rPr lang="en-US" i="1" dirty="0" err="1">
                <a:latin typeface="+mj-lt"/>
              </a:rPr>
              <a:t>df</a:t>
            </a:r>
            <a:r>
              <a:rPr lang="en-US" i="1" dirty="0">
                <a:latin typeface="+mj-lt"/>
              </a:rPr>
              <a:t> =</a:t>
            </a:r>
            <a:r>
              <a:rPr lang="en-US" i="1" dirty="0" err="1">
                <a:latin typeface="+mj-lt"/>
              </a:rPr>
              <a:t>spark.createDataFrame</a:t>
            </a:r>
            <a:r>
              <a:rPr lang="en-US" i="1" dirty="0">
                <a:latin typeface="+mj-lt"/>
              </a:rPr>
              <a:t>(address,("id","</a:t>
            </a:r>
            <a:r>
              <a:rPr lang="en-US" i="1" dirty="0" err="1">
                <a:latin typeface="+mj-lt"/>
              </a:rPr>
              <a:t>addr</a:t>
            </a:r>
            <a:r>
              <a:rPr lang="en-US" i="1" dirty="0">
                <a:latin typeface="+mj-lt"/>
              </a:rPr>
              <a:t>","city"))</a:t>
            </a:r>
          </a:p>
          <a:p>
            <a:r>
              <a:rPr lang="en-US" i="1" dirty="0" err="1">
                <a:latin typeface="+mj-lt"/>
              </a:rPr>
              <a:t>df.withColumn</a:t>
            </a:r>
            <a:r>
              <a:rPr lang="en-US" i="1" dirty="0">
                <a:latin typeface="+mj-lt"/>
              </a:rPr>
              <a:t>('</a:t>
            </a:r>
            <a:r>
              <a:rPr lang="en-US" i="1" dirty="0" err="1">
                <a:latin typeface="+mj-lt"/>
              </a:rPr>
              <a:t>new_addr</a:t>
            </a:r>
            <a:r>
              <a:rPr lang="en-US" i="1" dirty="0">
                <a:latin typeface="+mj-lt"/>
              </a:rPr>
              <a:t>', </a:t>
            </a:r>
          </a:p>
          <a:p>
            <a:r>
              <a:rPr lang="en-US" i="1" dirty="0">
                <a:latin typeface="+mj-lt"/>
              </a:rPr>
              <a:t>    when(</a:t>
            </a:r>
            <a:r>
              <a:rPr lang="en-US" i="1" dirty="0" err="1">
                <a:latin typeface="+mj-lt"/>
              </a:rPr>
              <a:t>df.addr.endswith</a:t>
            </a:r>
            <a:r>
              <a:rPr lang="en-US" i="1" dirty="0">
                <a:latin typeface="+mj-lt"/>
              </a:rPr>
              <a:t>('Rd'),</a:t>
            </a:r>
            <a:r>
              <a:rPr lang="en-US" i="1" dirty="0" err="1">
                <a:latin typeface="+mj-lt"/>
              </a:rPr>
              <a:t>regexp_replace</a:t>
            </a:r>
            <a:r>
              <a:rPr lang="en-US" i="1" dirty="0">
                <a:latin typeface="+mj-lt"/>
              </a:rPr>
              <a:t>(df.</a:t>
            </a:r>
            <a:r>
              <a:rPr lang="en-US" i="1" dirty="0" err="1">
                <a:latin typeface="+mj-lt"/>
              </a:rPr>
              <a:t>addr</a:t>
            </a:r>
            <a:r>
              <a:rPr lang="en-US" i="1" dirty="0">
                <a:latin typeface="+mj-lt"/>
              </a:rPr>
              <a:t>,'</a:t>
            </a:r>
            <a:r>
              <a:rPr lang="en-US" i="1" dirty="0" err="1">
                <a:latin typeface="+mj-lt"/>
              </a:rPr>
              <a:t>Rd','Road</a:t>
            </a:r>
            <a:r>
              <a:rPr lang="en-US" i="1" dirty="0">
                <a:latin typeface="+mj-lt"/>
              </a:rPr>
              <a:t>')) \</a:t>
            </a:r>
          </a:p>
          <a:p>
            <a:r>
              <a:rPr lang="en-US" i="1" dirty="0">
                <a:latin typeface="+mj-lt"/>
              </a:rPr>
              <a:t>   .when(</a:t>
            </a:r>
            <a:r>
              <a:rPr lang="en-US" i="1" dirty="0" err="1">
                <a:latin typeface="+mj-lt"/>
              </a:rPr>
              <a:t>df.addr.endswith</a:t>
            </a:r>
            <a:r>
              <a:rPr lang="en-US" i="1" dirty="0">
                <a:latin typeface="+mj-lt"/>
              </a:rPr>
              <a:t>('St'),</a:t>
            </a:r>
            <a:r>
              <a:rPr lang="en-US" i="1" dirty="0" err="1">
                <a:latin typeface="+mj-lt"/>
              </a:rPr>
              <a:t>regexp_replace</a:t>
            </a:r>
            <a:r>
              <a:rPr lang="en-US" i="1" dirty="0">
                <a:latin typeface="+mj-lt"/>
              </a:rPr>
              <a:t>(df.</a:t>
            </a:r>
            <a:r>
              <a:rPr lang="en-US" i="1" dirty="0" err="1">
                <a:latin typeface="+mj-lt"/>
              </a:rPr>
              <a:t>addr</a:t>
            </a:r>
            <a:r>
              <a:rPr lang="en-US" i="1" dirty="0">
                <a:latin typeface="+mj-lt"/>
              </a:rPr>
              <a:t>,'</a:t>
            </a:r>
            <a:r>
              <a:rPr lang="en-US" i="1" dirty="0" err="1">
                <a:latin typeface="+mj-lt"/>
              </a:rPr>
              <a:t>St','Street</a:t>
            </a:r>
            <a:r>
              <a:rPr lang="en-US" i="1" dirty="0">
                <a:latin typeface="+mj-lt"/>
              </a:rPr>
              <a:t>')) \</a:t>
            </a:r>
          </a:p>
          <a:p>
            <a:r>
              <a:rPr lang="en-US" i="1" dirty="0">
                <a:latin typeface="+mj-lt"/>
              </a:rPr>
              <a:t>   .otherwise(</a:t>
            </a:r>
            <a:r>
              <a:rPr lang="en-US" i="1" dirty="0" err="1">
                <a:latin typeface="+mj-lt"/>
              </a:rPr>
              <a:t>df.addr</a:t>
            </a:r>
            <a:r>
              <a:rPr lang="en-US" i="1" dirty="0">
                <a:latin typeface="+mj-lt"/>
              </a:rPr>
              <a:t>)) \</a:t>
            </a:r>
          </a:p>
          <a:p>
            <a:r>
              <a:rPr lang="en-US" i="1" dirty="0">
                <a:latin typeface="+mj-lt"/>
              </a:rPr>
              <a:t>   .show(truncate=False)</a:t>
            </a:r>
          </a:p>
          <a:p>
            <a:endParaRPr lang="en-US" dirty="0">
              <a:latin typeface="+mj-lt"/>
            </a:endParaRPr>
          </a:p>
        </p:txBody>
      </p:sp>
      <p:graphicFrame>
        <p:nvGraphicFramePr>
          <p:cNvPr id="7" name="Table 6"/>
          <p:cNvGraphicFramePr>
            <a:graphicFrameLocks noGrp="1"/>
          </p:cNvGraphicFramePr>
          <p:nvPr/>
        </p:nvGraphicFramePr>
        <p:xfrm>
          <a:off x="8056605" y="1051489"/>
          <a:ext cx="3558746" cy="2660886"/>
        </p:xfrm>
        <a:graphic>
          <a:graphicData uri="http://schemas.openxmlformats.org/drawingml/2006/table">
            <a:tbl>
              <a:tblPr firstRow="1" bandRow="1">
                <a:tableStyleId>{5C22544A-7EE6-4342-B048-85BDC9FD1C3A}</a:tableStyleId>
              </a:tblPr>
              <a:tblGrid>
                <a:gridCol w="988541">
                  <a:extLst>
                    <a:ext uri="{9D8B030D-6E8A-4147-A177-3AD203B41FA5}">
                      <a16:colId xmlns:a16="http://schemas.microsoft.com/office/drawing/2014/main" val="20000"/>
                    </a:ext>
                  </a:extLst>
                </a:gridCol>
                <a:gridCol w="2570205">
                  <a:extLst>
                    <a:ext uri="{9D8B030D-6E8A-4147-A177-3AD203B41FA5}">
                      <a16:colId xmlns:a16="http://schemas.microsoft.com/office/drawing/2014/main" val="20001"/>
                    </a:ext>
                  </a:extLst>
                </a:gridCol>
              </a:tblGrid>
              <a:tr h="310458">
                <a:tc>
                  <a:txBody>
                    <a:bodyPr/>
                    <a:lstStyle/>
                    <a:p>
                      <a:r>
                        <a:rPr lang="en-US" sz="1300" dirty="0"/>
                        <a:t>Quantifier</a:t>
                      </a:r>
                    </a:p>
                  </a:txBody>
                  <a:tcPr/>
                </a:tc>
                <a:tc>
                  <a:txBody>
                    <a:bodyPr/>
                    <a:lstStyle/>
                    <a:p>
                      <a:r>
                        <a:rPr lang="en-US" sz="1300" dirty="0"/>
                        <a:t>Meaning</a:t>
                      </a:r>
                    </a:p>
                  </a:txBody>
                  <a:tcPr/>
                </a:tc>
                <a:extLst>
                  <a:ext uri="{0D108BD9-81ED-4DB2-BD59-A6C34878D82A}">
                    <a16:rowId xmlns:a16="http://schemas.microsoft.com/office/drawing/2014/main" val="10000"/>
                  </a:ext>
                </a:extLst>
              </a:tr>
              <a:tr h="310458">
                <a:tc>
                  <a:txBody>
                    <a:bodyPr/>
                    <a:lstStyle/>
                    <a:p>
                      <a:r>
                        <a:rPr lang="en-US" sz="1300" dirty="0"/>
                        <a:t>\d</a:t>
                      </a:r>
                    </a:p>
                  </a:txBody>
                  <a:tcPr/>
                </a:tc>
                <a:tc>
                  <a:txBody>
                    <a:bodyPr/>
                    <a:lstStyle/>
                    <a:p>
                      <a:r>
                        <a:rPr lang="en-US" sz="1300" dirty="0"/>
                        <a:t>Matches</a:t>
                      </a:r>
                      <a:r>
                        <a:rPr lang="en-US" sz="1300" baseline="0" dirty="0"/>
                        <a:t> digits 0-9.</a:t>
                      </a:r>
                      <a:endParaRPr lang="en-US" sz="1300" dirty="0"/>
                    </a:p>
                  </a:txBody>
                  <a:tcPr/>
                </a:tc>
                <a:extLst>
                  <a:ext uri="{0D108BD9-81ED-4DB2-BD59-A6C34878D82A}">
                    <a16:rowId xmlns:a16="http://schemas.microsoft.com/office/drawing/2014/main" val="10001"/>
                  </a:ext>
                </a:extLst>
              </a:tr>
              <a:tr h="310458">
                <a:tc>
                  <a:txBody>
                    <a:bodyPr/>
                    <a:lstStyle/>
                    <a:p>
                      <a:r>
                        <a:rPr lang="en-US" sz="1300" dirty="0"/>
                        <a:t>\w</a:t>
                      </a:r>
                    </a:p>
                  </a:txBody>
                  <a:tcPr/>
                </a:tc>
                <a:tc>
                  <a:txBody>
                    <a:bodyPr/>
                    <a:lstStyle/>
                    <a:p>
                      <a:r>
                        <a:rPr lang="en-US" sz="1300" dirty="0"/>
                        <a:t>Matches alphabets and digits.</a:t>
                      </a:r>
                    </a:p>
                  </a:txBody>
                  <a:tcPr/>
                </a:tc>
                <a:extLst>
                  <a:ext uri="{0D108BD9-81ED-4DB2-BD59-A6C34878D82A}">
                    <a16:rowId xmlns:a16="http://schemas.microsoft.com/office/drawing/2014/main" val="10002"/>
                  </a:ext>
                </a:extLst>
              </a:tr>
              <a:tr h="310458">
                <a:tc>
                  <a:txBody>
                    <a:bodyPr/>
                    <a:lstStyle/>
                    <a:p>
                      <a:r>
                        <a:rPr lang="en-US" sz="1300" dirty="0"/>
                        <a:t>\s</a:t>
                      </a:r>
                    </a:p>
                  </a:txBody>
                  <a:tcPr/>
                </a:tc>
                <a:tc>
                  <a:txBody>
                    <a:bodyPr/>
                    <a:lstStyle/>
                    <a:p>
                      <a:r>
                        <a:rPr lang="en-US" sz="1300" dirty="0"/>
                        <a:t>Matches</a:t>
                      </a:r>
                      <a:r>
                        <a:rPr lang="en-US" sz="1300" baseline="0" dirty="0"/>
                        <a:t> space.</a:t>
                      </a:r>
                      <a:endParaRPr lang="en-US" sz="1300" dirty="0"/>
                    </a:p>
                  </a:txBody>
                  <a:tcPr/>
                </a:tc>
                <a:extLst>
                  <a:ext uri="{0D108BD9-81ED-4DB2-BD59-A6C34878D82A}">
                    <a16:rowId xmlns:a16="http://schemas.microsoft.com/office/drawing/2014/main" val="10003"/>
                  </a:ext>
                </a:extLst>
              </a:tr>
              <a:tr h="310458">
                <a:tc>
                  <a:txBody>
                    <a:bodyPr/>
                    <a:lstStyle/>
                    <a:p>
                      <a:r>
                        <a:rPr lang="en-US" sz="1300" dirty="0"/>
                        <a:t>.</a:t>
                      </a:r>
                    </a:p>
                  </a:txBody>
                  <a:tcPr/>
                </a:tc>
                <a:tc>
                  <a:txBody>
                    <a:bodyPr/>
                    <a:lstStyle/>
                    <a:p>
                      <a:r>
                        <a:rPr lang="en-US" sz="1300" dirty="0"/>
                        <a:t>Matches any character except newline.</a:t>
                      </a:r>
                    </a:p>
                  </a:txBody>
                  <a:tcPr/>
                </a:tc>
                <a:extLst>
                  <a:ext uri="{0D108BD9-81ED-4DB2-BD59-A6C34878D82A}">
                    <a16:rowId xmlns:a16="http://schemas.microsoft.com/office/drawing/2014/main" val="10004"/>
                  </a:ext>
                </a:extLst>
              </a:tr>
              <a:tr h="310458">
                <a:tc>
                  <a:txBody>
                    <a:bodyPr/>
                    <a:lstStyle/>
                    <a:p>
                      <a:r>
                        <a:rPr lang="en-US" sz="1300" dirty="0"/>
                        <a:t>?</a:t>
                      </a:r>
                    </a:p>
                  </a:txBody>
                  <a:tcPr/>
                </a:tc>
                <a:tc>
                  <a:txBody>
                    <a:bodyPr/>
                    <a:lstStyle/>
                    <a:p>
                      <a:r>
                        <a:rPr lang="en-US" sz="1300" dirty="0"/>
                        <a:t>0 or more character.</a:t>
                      </a:r>
                    </a:p>
                  </a:txBody>
                  <a:tcPr/>
                </a:tc>
                <a:extLst>
                  <a:ext uri="{0D108BD9-81ED-4DB2-BD59-A6C34878D82A}">
                    <a16:rowId xmlns:a16="http://schemas.microsoft.com/office/drawing/2014/main" val="10005"/>
                  </a:ext>
                </a:extLst>
              </a:tr>
              <a:tr h="310458">
                <a:tc>
                  <a:txBody>
                    <a:bodyPr/>
                    <a:lstStyle/>
                    <a:p>
                      <a:r>
                        <a:rPr lang="en-US" sz="1300" dirty="0"/>
                        <a:t>+</a:t>
                      </a:r>
                    </a:p>
                  </a:txBody>
                  <a:tcPr/>
                </a:tc>
                <a:tc>
                  <a:txBody>
                    <a:bodyPr/>
                    <a:lstStyle/>
                    <a:p>
                      <a:r>
                        <a:rPr lang="en-US" sz="1300" dirty="0"/>
                        <a:t>1 or more character.</a:t>
                      </a:r>
                    </a:p>
                  </a:txBody>
                  <a:tcPr/>
                </a:tc>
                <a:extLst>
                  <a:ext uri="{0D108BD9-81ED-4DB2-BD59-A6C34878D82A}">
                    <a16:rowId xmlns:a16="http://schemas.microsoft.com/office/drawing/2014/main" val="10006"/>
                  </a:ext>
                </a:extLst>
              </a:tr>
              <a:tr h="310458">
                <a:tc>
                  <a:txBody>
                    <a:bodyPr/>
                    <a:lstStyle/>
                    <a:p>
                      <a:r>
                        <a:rPr lang="en-US" sz="1300" dirty="0"/>
                        <a:t>(a-</a:t>
                      </a:r>
                      <a:r>
                        <a:rPr lang="en-US" sz="1300" dirty="0" err="1"/>
                        <a:t>z</a:t>
                      </a:r>
                      <a:r>
                        <a:rPr lang="en-US" sz="1300" baseline="0" dirty="0" err="1"/>
                        <a:t>A</a:t>
                      </a:r>
                      <a:r>
                        <a:rPr lang="en-US" sz="1300" baseline="0" dirty="0"/>
                        <a:t>-Z</a:t>
                      </a:r>
                      <a:r>
                        <a:rPr lang="en-US" sz="1300" dirty="0"/>
                        <a:t>)</a:t>
                      </a:r>
                    </a:p>
                  </a:txBody>
                  <a:tcPr/>
                </a:tc>
                <a:tc>
                  <a:txBody>
                    <a:bodyPr/>
                    <a:lstStyle/>
                    <a:p>
                      <a:r>
                        <a:rPr lang="en-US" sz="1300" dirty="0"/>
                        <a:t>Anything in range a-z and A-Z.</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1718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672" y="168856"/>
            <a:ext cx="10763003" cy="646331"/>
          </a:xfrm>
          <a:prstGeom prst="rect">
            <a:avLst/>
          </a:prstGeom>
        </p:spPr>
        <p:txBody>
          <a:bodyPr wrap="square">
            <a:spAutoFit/>
          </a:bodyPr>
          <a:lstStyle/>
          <a:p>
            <a:endParaRPr lang="en-US" dirty="0"/>
          </a:p>
          <a:p>
            <a:endParaRPr lang="en-US" dirty="0"/>
          </a:p>
        </p:txBody>
      </p:sp>
      <p:sp>
        <p:nvSpPr>
          <p:cNvPr id="3" name="TextBox 2"/>
          <p:cNvSpPr txBox="1"/>
          <p:nvPr/>
        </p:nvSpPr>
        <p:spPr>
          <a:xfrm>
            <a:off x="312288" y="492021"/>
            <a:ext cx="11303063" cy="1477328"/>
          </a:xfrm>
          <a:prstGeom prst="rect">
            <a:avLst/>
          </a:prstGeom>
          <a:noFill/>
        </p:spPr>
        <p:txBody>
          <a:bodyPr wrap="square" rtlCol="0">
            <a:spAutoFit/>
          </a:bodyPr>
          <a:lstStyle/>
          <a:p>
            <a:endParaRPr lang="en-US" dirty="0">
              <a:latin typeface="+mj-lt"/>
            </a:endParaRPr>
          </a:p>
          <a:p>
            <a:r>
              <a:rPr lang="en-US" b="1" dirty="0" err="1">
                <a:latin typeface="+mj-lt"/>
              </a:rPr>
              <a:t>rlike</a:t>
            </a:r>
            <a:r>
              <a:rPr lang="en-US" b="1" dirty="0">
                <a:latin typeface="+mj-lt"/>
              </a:rPr>
              <a:t>(): </a:t>
            </a:r>
          </a:p>
          <a:p>
            <a:r>
              <a:rPr lang="en-US" dirty="0">
                <a:latin typeface="+mj-lt"/>
              </a:rPr>
              <a:t>Not a </a:t>
            </a:r>
            <a:r>
              <a:rPr lang="en-US" dirty="0" err="1">
                <a:latin typeface="+mj-lt"/>
              </a:rPr>
              <a:t>dataframe</a:t>
            </a:r>
            <a:r>
              <a:rPr lang="en-US" dirty="0">
                <a:latin typeface="+mj-lt"/>
              </a:rPr>
              <a:t> function but  a column function we can use to check if a pattern is found or not.</a:t>
            </a:r>
          </a:p>
          <a:p>
            <a:r>
              <a:rPr lang="en-US" i="1" dirty="0" err="1">
                <a:latin typeface="+mj-lt"/>
              </a:rPr>
              <a:t>df.select</a:t>
            </a:r>
            <a:r>
              <a:rPr lang="en-US" i="1" dirty="0">
                <a:latin typeface="+mj-lt"/>
              </a:rPr>
              <a:t>(</a:t>
            </a:r>
            <a:r>
              <a:rPr lang="en-US" i="1" dirty="0" err="1">
                <a:latin typeface="+mj-lt"/>
              </a:rPr>
              <a:t>df.str.rlike</a:t>
            </a:r>
            <a:r>
              <a:rPr lang="en-US" i="1" dirty="0">
                <a:latin typeface="+mj-lt"/>
              </a:rPr>
              <a:t>('(\d+)')).show()</a:t>
            </a:r>
          </a:p>
          <a:p>
            <a:endParaRPr lang="en-US" dirty="0">
              <a:latin typeface="+mj-lt"/>
            </a:endParaRPr>
          </a:p>
        </p:txBody>
      </p:sp>
    </p:spTree>
    <p:extLst>
      <p:ext uri="{BB962C8B-B14F-4D97-AF65-F5344CB8AC3E}">
        <p14:creationId xmlns:p14="http://schemas.microsoft.com/office/powerpoint/2010/main" val="260959958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Date Functions</a:t>
            </a:r>
          </a:p>
        </p:txBody>
      </p:sp>
    </p:spTree>
    <p:extLst>
      <p:ext uri="{BB962C8B-B14F-4D97-AF65-F5344CB8AC3E}">
        <p14:creationId xmlns:p14="http://schemas.microsoft.com/office/powerpoint/2010/main" val="345702497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4842" y="629334"/>
            <a:ext cx="10873947" cy="1477328"/>
          </a:xfrm>
          <a:prstGeom prst="rect">
            <a:avLst/>
          </a:prstGeom>
        </p:spPr>
        <p:txBody>
          <a:bodyPr wrap="square">
            <a:spAutoFit/>
          </a:bodyPr>
          <a:lstStyle/>
          <a:p>
            <a:r>
              <a:rPr lang="en-US" dirty="0"/>
              <a:t>### Prepare Data</a:t>
            </a:r>
          </a:p>
          <a:p>
            <a:r>
              <a:rPr lang="en-US" dirty="0" err="1"/>
              <a:t>ord</a:t>
            </a:r>
            <a:r>
              <a:rPr lang="en-US" dirty="0"/>
              <a:t> = </a:t>
            </a:r>
            <a:r>
              <a:rPr lang="en-US" dirty="0" err="1"/>
              <a:t>spark.read.load</a:t>
            </a:r>
            <a:r>
              <a:rPr lang="en-US" dirty="0"/>
              <a:t>('</a:t>
            </a:r>
            <a:r>
              <a:rPr lang="en-US" dirty="0" err="1"/>
              <a:t>retail_db</a:t>
            </a:r>
            <a:r>
              <a:rPr lang="en-US" dirty="0"/>
              <a:t>/orders',</a:t>
            </a:r>
            <a:r>
              <a:rPr lang="en-US" dirty="0" err="1"/>
              <a:t>sep</a:t>
            </a:r>
            <a:r>
              <a:rPr lang="en-US" dirty="0"/>
              <a:t>=',',format='</a:t>
            </a:r>
            <a:r>
              <a:rPr lang="en-US" dirty="0" err="1"/>
              <a:t>csv',schema</a:t>
            </a:r>
            <a:r>
              <a:rPr lang="en-US" dirty="0"/>
              <a:t>=('</a:t>
            </a:r>
            <a:r>
              <a:rPr lang="en-US" dirty="0" err="1"/>
              <a:t>order_id</a:t>
            </a:r>
            <a:r>
              <a:rPr lang="en-US" dirty="0"/>
              <a:t> </a:t>
            </a:r>
            <a:r>
              <a:rPr lang="en-US" dirty="0" err="1"/>
              <a:t>int,order_date</a:t>
            </a:r>
            <a:r>
              <a:rPr lang="en-US" dirty="0"/>
              <a:t> timestamp, </a:t>
            </a:r>
            <a:r>
              <a:rPr lang="en-US" dirty="0" err="1"/>
              <a:t>order_customer_id</a:t>
            </a:r>
            <a:r>
              <a:rPr lang="en-US" dirty="0"/>
              <a:t> </a:t>
            </a:r>
            <a:r>
              <a:rPr lang="en-US" dirty="0" err="1"/>
              <a:t>int,order_status</a:t>
            </a:r>
            <a:r>
              <a:rPr lang="en-US" dirty="0"/>
              <a:t> string'))</a:t>
            </a:r>
          </a:p>
          <a:p>
            <a:endParaRPr lang="en-US" dirty="0"/>
          </a:p>
          <a:p>
            <a:r>
              <a:rPr lang="en-US" dirty="0" err="1"/>
              <a:t>ord_new</a:t>
            </a:r>
            <a:r>
              <a:rPr lang="en-US" dirty="0"/>
              <a:t> = </a:t>
            </a:r>
            <a:r>
              <a:rPr lang="en-US" dirty="0" err="1"/>
              <a:t>ord.withColumn</a:t>
            </a:r>
            <a:r>
              <a:rPr lang="en-US" dirty="0"/>
              <a:t>('new_order_date',</a:t>
            </a:r>
            <a:r>
              <a:rPr lang="en-US" dirty="0" err="1"/>
              <a:t>date_add</a:t>
            </a:r>
            <a:r>
              <a:rPr lang="en-US" dirty="0"/>
              <a:t>(ord.order_date,50))</a:t>
            </a:r>
          </a:p>
        </p:txBody>
      </p:sp>
    </p:spTree>
    <p:extLst>
      <p:ext uri="{BB962C8B-B14F-4D97-AF65-F5344CB8AC3E}">
        <p14:creationId xmlns:p14="http://schemas.microsoft.com/office/powerpoint/2010/main" val="255243025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3560" y="221405"/>
            <a:ext cx="9134050" cy="5186035"/>
          </a:xfrm>
          <a:prstGeom prst="rect">
            <a:avLst/>
          </a:prstGeom>
        </p:spPr>
        <p:txBody>
          <a:bodyPr wrap="square">
            <a:spAutoFit/>
          </a:bodyPr>
          <a:lstStyle/>
          <a:p>
            <a:r>
              <a:rPr lang="en-US" sz="1700" b="1" dirty="0" err="1">
                <a:latin typeface="+mj-lt"/>
              </a:rPr>
              <a:t>current_date</a:t>
            </a:r>
            <a:r>
              <a:rPr lang="en-US" sz="1700" b="1" dirty="0">
                <a:latin typeface="+mj-lt"/>
              </a:rPr>
              <a:t>():</a:t>
            </a:r>
          </a:p>
          <a:p>
            <a:r>
              <a:rPr lang="en-US" sz="1700" dirty="0">
                <a:latin typeface="+mj-lt"/>
              </a:rPr>
              <a:t>Returns the current date.</a:t>
            </a:r>
          </a:p>
          <a:p>
            <a:r>
              <a:rPr lang="en-US" sz="1700" i="1" dirty="0" err="1">
                <a:latin typeface="+mj-lt"/>
              </a:rPr>
              <a:t>df.select</a:t>
            </a:r>
            <a:r>
              <a:rPr lang="en-US" sz="1700" i="1" dirty="0">
                <a:latin typeface="+mj-lt"/>
              </a:rPr>
              <a:t>(</a:t>
            </a:r>
            <a:r>
              <a:rPr lang="en-US" sz="1700" i="1" dirty="0" err="1">
                <a:latin typeface="+mj-lt"/>
              </a:rPr>
              <a:t>current_date</a:t>
            </a:r>
            <a:r>
              <a:rPr lang="en-US" sz="1700" i="1" dirty="0">
                <a:latin typeface="+mj-lt"/>
              </a:rPr>
              <a:t>()).show()</a:t>
            </a:r>
          </a:p>
          <a:p>
            <a:endParaRPr lang="en-US" sz="1700" dirty="0">
              <a:latin typeface="+mj-lt"/>
            </a:endParaRPr>
          </a:p>
          <a:p>
            <a:r>
              <a:rPr lang="en-US" sz="1700" b="1" dirty="0" err="1">
                <a:latin typeface="+mj-lt"/>
              </a:rPr>
              <a:t>current_timestamp</a:t>
            </a:r>
            <a:r>
              <a:rPr lang="en-US" sz="1700" b="1" dirty="0">
                <a:latin typeface="+mj-lt"/>
              </a:rPr>
              <a:t>():</a:t>
            </a:r>
          </a:p>
          <a:p>
            <a:endParaRPr lang="en-US" sz="1700" dirty="0"/>
          </a:p>
          <a:p>
            <a:r>
              <a:rPr lang="en-US" sz="1700" dirty="0" err="1"/>
              <a:t>next_day</a:t>
            </a:r>
            <a:r>
              <a:rPr lang="en-US" sz="1700" dirty="0"/>
              <a:t>(date, </a:t>
            </a:r>
            <a:r>
              <a:rPr lang="en-US" sz="1700" dirty="0" err="1"/>
              <a:t>dayOfWeek</a:t>
            </a:r>
            <a:r>
              <a:rPr lang="en-US" sz="1700" dirty="0"/>
              <a:t>):</a:t>
            </a:r>
          </a:p>
          <a:p>
            <a:r>
              <a:rPr lang="en-US" sz="1700" dirty="0">
                <a:latin typeface="+mj-lt"/>
              </a:rPr>
              <a:t>Returns the first date which is later than the value of the date column.</a:t>
            </a:r>
          </a:p>
          <a:p>
            <a:r>
              <a:rPr lang="en-US" sz="1700" dirty="0" err="1">
                <a:latin typeface="+mj-lt"/>
              </a:rPr>
              <a:t>dayOfWeek</a:t>
            </a:r>
            <a:r>
              <a:rPr lang="en-US" sz="1700" dirty="0">
                <a:latin typeface="+mj-lt"/>
              </a:rPr>
              <a:t> - "Mon", "Tue", "Wed", "Thu", "Fri", "Sat", "Sun“.</a:t>
            </a:r>
          </a:p>
          <a:p>
            <a:r>
              <a:rPr lang="en-US" sz="1700" i="1" dirty="0" err="1">
                <a:latin typeface="+mj-lt"/>
              </a:rPr>
              <a:t>ord.select</a:t>
            </a:r>
            <a:r>
              <a:rPr lang="en-US" sz="1700" i="1" dirty="0">
                <a:latin typeface="+mj-lt"/>
              </a:rPr>
              <a:t>(</a:t>
            </a:r>
            <a:r>
              <a:rPr lang="en-US" sz="1700" i="1" dirty="0" err="1">
                <a:latin typeface="+mj-lt"/>
              </a:rPr>
              <a:t>ord.order_date,next_day</a:t>
            </a:r>
            <a:r>
              <a:rPr lang="en-US" sz="1700" i="1" dirty="0">
                <a:latin typeface="+mj-lt"/>
              </a:rPr>
              <a:t>(</a:t>
            </a:r>
            <a:r>
              <a:rPr lang="en-US" sz="1700" i="1" dirty="0" err="1">
                <a:latin typeface="+mj-lt"/>
              </a:rPr>
              <a:t>ord.order_date,'Fri</a:t>
            </a:r>
            <a:r>
              <a:rPr lang="en-US" sz="1700" i="1" dirty="0">
                <a:latin typeface="+mj-lt"/>
              </a:rPr>
              <a:t>')).distinct().show()</a:t>
            </a:r>
          </a:p>
          <a:p>
            <a:endParaRPr lang="en-US" sz="1700" dirty="0"/>
          </a:p>
          <a:p>
            <a:r>
              <a:rPr lang="en-US" sz="1700" dirty="0" err="1"/>
              <a:t>last_day</a:t>
            </a:r>
            <a:r>
              <a:rPr lang="en-US" sz="1700" dirty="0"/>
              <a:t>(date):</a:t>
            </a:r>
          </a:p>
          <a:p>
            <a:r>
              <a:rPr lang="en-US" sz="1700" dirty="0">
                <a:latin typeface="+mj-lt"/>
              </a:rPr>
              <a:t>Returns the last day of the month which the given date belongs to.</a:t>
            </a:r>
          </a:p>
          <a:p>
            <a:r>
              <a:rPr lang="en-US" sz="1700" i="1" dirty="0" err="1">
                <a:latin typeface="+mj-lt"/>
              </a:rPr>
              <a:t>ord.select</a:t>
            </a:r>
            <a:r>
              <a:rPr lang="en-US" sz="1700" i="1" dirty="0">
                <a:latin typeface="+mj-lt"/>
              </a:rPr>
              <a:t>(</a:t>
            </a:r>
            <a:r>
              <a:rPr lang="en-US" sz="1700" i="1" dirty="0" err="1">
                <a:latin typeface="+mj-lt"/>
              </a:rPr>
              <a:t>ord.order_date,last_day</a:t>
            </a:r>
            <a:r>
              <a:rPr lang="en-US" sz="1700" i="1" dirty="0">
                <a:latin typeface="+mj-lt"/>
              </a:rPr>
              <a:t>(</a:t>
            </a:r>
            <a:r>
              <a:rPr lang="en-US" sz="1700" i="1" dirty="0" err="1">
                <a:latin typeface="+mj-lt"/>
              </a:rPr>
              <a:t>ord.order_date</a:t>
            </a:r>
            <a:r>
              <a:rPr lang="en-US" sz="1700" i="1" dirty="0">
                <a:latin typeface="+mj-lt"/>
              </a:rPr>
              <a:t>)).distinct().show()</a:t>
            </a:r>
          </a:p>
          <a:p>
            <a:endParaRPr lang="en-US" sz="1700" dirty="0">
              <a:latin typeface="+mj-lt"/>
            </a:endParaRPr>
          </a:p>
          <a:p>
            <a:r>
              <a:rPr lang="en-US" sz="1900" b="1" dirty="0" err="1">
                <a:latin typeface="+mj-lt"/>
              </a:rPr>
              <a:t>dayofweek</a:t>
            </a:r>
            <a:r>
              <a:rPr lang="en-US" sz="1900" b="1" dirty="0">
                <a:latin typeface="+mj-lt"/>
              </a:rPr>
              <a:t>(col):</a:t>
            </a:r>
          </a:p>
          <a:p>
            <a:r>
              <a:rPr lang="en-US" sz="1900" b="1" dirty="0" err="1">
                <a:latin typeface="+mj-lt"/>
              </a:rPr>
              <a:t>dayofmonth</a:t>
            </a:r>
            <a:r>
              <a:rPr lang="en-US" sz="1900" b="1" dirty="0">
                <a:latin typeface="+mj-lt"/>
              </a:rPr>
              <a:t>(col):</a:t>
            </a:r>
          </a:p>
          <a:p>
            <a:r>
              <a:rPr lang="en-US" b="1" dirty="0" err="1">
                <a:latin typeface="+mj-lt"/>
              </a:rPr>
              <a:t>dayofyear</a:t>
            </a:r>
            <a:r>
              <a:rPr lang="en-US" b="1" dirty="0">
                <a:latin typeface="+mj-lt"/>
              </a:rPr>
              <a:t>(col):</a:t>
            </a:r>
          </a:p>
          <a:p>
            <a:r>
              <a:rPr lang="en-US" b="1" dirty="0" err="1">
                <a:latin typeface="+mj-lt"/>
              </a:rPr>
              <a:t>weekofyear</a:t>
            </a:r>
            <a:r>
              <a:rPr lang="en-US" b="1" dirty="0">
                <a:latin typeface="+mj-lt"/>
              </a:rPr>
              <a:t>(col):</a:t>
            </a:r>
          </a:p>
        </p:txBody>
      </p:sp>
    </p:spTree>
    <p:extLst>
      <p:ext uri="{BB962C8B-B14F-4D97-AF65-F5344CB8AC3E}">
        <p14:creationId xmlns:p14="http://schemas.microsoft.com/office/powerpoint/2010/main" val="352572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2308324"/>
          </a:xfrm>
          <a:prstGeom prst="rect">
            <a:avLst/>
          </a:prstGeom>
        </p:spPr>
        <p:txBody>
          <a:bodyPr wrap="square">
            <a:spAutoFit/>
          </a:bodyPr>
          <a:lstStyle/>
          <a:p>
            <a:r>
              <a:rPr lang="en-US" b="1" dirty="0"/>
              <a:t>--driver-memory : </a:t>
            </a:r>
            <a:r>
              <a:rPr lang="en-US" dirty="0"/>
              <a:t>Amount of memory to allocate for a driver (Default: 1024M).</a:t>
            </a:r>
          </a:p>
          <a:p>
            <a:endParaRPr lang="en-US" dirty="0"/>
          </a:p>
          <a:p>
            <a:r>
              <a:rPr lang="en-US" b="1" dirty="0"/>
              <a:t>--executor-memory : </a:t>
            </a:r>
            <a:r>
              <a:rPr lang="en-US" dirty="0"/>
              <a:t>Amount of memory to use for the executor process.</a:t>
            </a:r>
          </a:p>
          <a:p>
            <a:endParaRPr lang="en-US" dirty="0"/>
          </a:p>
          <a:p>
            <a:r>
              <a:rPr lang="en-US" b="1" dirty="0"/>
              <a:t>--executor cores : </a:t>
            </a:r>
            <a:r>
              <a:rPr lang="en-US" dirty="0"/>
              <a:t>Number of CPU cores to use for the executor process.</a:t>
            </a:r>
            <a:endParaRPr lang="en-US" b="1" dirty="0"/>
          </a:p>
          <a:p>
            <a:endParaRPr lang="en-US" dirty="0"/>
          </a:p>
          <a:p>
            <a:endParaRPr lang="en-US" dirty="0"/>
          </a:p>
          <a:p>
            <a:r>
              <a:rPr lang="en-US" dirty="0"/>
              <a:t>    </a:t>
            </a:r>
          </a:p>
        </p:txBody>
      </p:sp>
    </p:spTree>
    <p:extLst>
      <p:ext uri="{BB962C8B-B14F-4D97-AF65-F5344CB8AC3E}">
        <p14:creationId xmlns:p14="http://schemas.microsoft.com/office/powerpoint/2010/main" val="138058835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3383" y="107092"/>
            <a:ext cx="11771043" cy="6894195"/>
          </a:xfrm>
          <a:prstGeom prst="rect">
            <a:avLst/>
          </a:prstGeom>
        </p:spPr>
        <p:txBody>
          <a:bodyPr wrap="square">
            <a:spAutoFit/>
          </a:bodyPr>
          <a:lstStyle/>
          <a:p>
            <a:r>
              <a:rPr lang="en-US" sz="1700" b="1" dirty="0">
                <a:latin typeface="+mj-lt"/>
              </a:rPr>
              <a:t>second(col): </a:t>
            </a:r>
          </a:p>
          <a:p>
            <a:r>
              <a:rPr lang="en-US" sz="1700" dirty="0">
                <a:latin typeface="+mj-lt"/>
              </a:rPr>
              <a:t>Extract the seconds of a given date as integer.</a:t>
            </a:r>
          </a:p>
          <a:p>
            <a:r>
              <a:rPr lang="en-US" sz="1700" i="1" dirty="0" err="1">
                <a:latin typeface="+mj-lt"/>
              </a:rPr>
              <a:t>ord.select</a:t>
            </a:r>
            <a:r>
              <a:rPr lang="en-US" sz="1700" i="1" dirty="0">
                <a:latin typeface="+mj-lt"/>
              </a:rPr>
              <a:t>(</a:t>
            </a:r>
            <a:r>
              <a:rPr lang="en-US" sz="1700" i="1" dirty="0" err="1">
                <a:latin typeface="+mj-lt"/>
              </a:rPr>
              <a:t>current_timestamp</a:t>
            </a:r>
            <a:r>
              <a:rPr lang="en-US" sz="1700" i="1" dirty="0">
                <a:latin typeface="+mj-lt"/>
              </a:rPr>
              <a:t>(),second(</a:t>
            </a:r>
            <a:r>
              <a:rPr lang="en-US" sz="1700" i="1" dirty="0" err="1">
                <a:latin typeface="+mj-lt"/>
              </a:rPr>
              <a:t>current_timestamp</a:t>
            </a:r>
            <a:r>
              <a:rPr lang="en-US" sz="1700" i="1" dirty="0">
                <a:latin typeface="+mj-lt"/>
              </a:rPr>
              <a:t>())).distinct().show(truncate=False) </a:t>
            </a:r>
          </a:p>
          <a:p>
            <a:r>
              <a:rPr lang="en-US" sz="1700" b="1" dirty="0">
                <a:latin typeface="+mj-lt"/>
              </a:rPr>
              <a:t>minute(col):</a:t>
            </a:r>
          </a:p>
          <a:p>
            <a:r>
              <a:rPr lang="en-US" sz="1700" b="1" dirty="0">
                <a:latin typeface="+mj-lt"/>
              </a:rPr>
              <a:t>hour(col):</a:t>
            </a:r>
          </a:p>
          <a:p>
            <a:r>
              <a:rPr lang="en-US" sz="1700" b="1" dirty="0">
                <a:latin typeface="+mj-lt"/>
              </a:rPr>
              <a:t>month(col):</a:t>
            </a:r>
          </a:p>
          <a:p>
            <a:r>
              <a:rPr lang="en-US" sz="1700" b="1" dirty="0">
                <a:latin typeface="+mj-lt"/>
              </a:rPr>
              <a:t>quarter(col):</a:t>
            </a:r>
          </a:p>
          <a:p>
            <a:r>
              <a:rPr lang="en-US" sz="1700" b="1" dirty="0">
                <a:latin typeface="+mj-lt"/>
              </a:rPr>
              <a:t>year(col):</a:t>
            </a:r>
          </a:p>
          <a:p>
            <a:endParaRPr lang="en-US" sz="1700" b="1" dirty="0">
              <a:latin typeface="+mj-lt"/>
            </a:endParaRPr>
          </a:p>
          <a:p>
            <a:r>
              <a:rPr lang="en-US" sz="1700" b="1" dirty="0" err="1">
                <a:latin typeface="+mj-lt"/>
              </a:rPr>
              <a:t>months_between</a:t>
            </a:r>
            <a:r>
              <a:rPr lang="en-US" sz="1700" b="1" dirty="0">
                <a:latin typeface="+mj-lt"/>
              </a:rPr>
              <a:t>(date1, date2, </a:t>
            </a:r>
            <a:r>
              <a:rPr lang="en-US" sz="1700" b="1" dirty="0" err="1">
                <a:latin typeface="+mj-lt"/>
              </a:rPr>
              <a:t>roundOff</a:t>
            </a:r>
            <a:r>
              <a:rPr lang="en-US" sz="1700" b="1" dirty="0">
                <a:latin typeface="+mj-lt"/>
              </a:rPr>
              <a:t>=True)</a:t>
            </a:r>
          </a:p>
          <a:p>
            <a:r>
              <a:rPr lang="en-US" sz="1700" dirty="0">
                <a:latin typeface="+mj-lt"/>
              </a:rPr>
              <a:t>The result is rounded off to 8 digits unless `</a:t>
            </a:r>
            <a:r>
              <a:rPr lang="en-US" sz="1700" dirty="0" err="1">
                <a:latin typeface="+mj-lt"/>
              </a:rPr>
              <a:t>roundOff</a:t>
            </a:r>
            <a:r>
              <a:rPr lang="en-US" sz="1700" dirty="0">
                <a:latin typeface="+mj-lt"/>
              </a:rPr>
              <a:t>` is set to `False`.</a:t>
            </a:r>
          </a:p>
          <a:p>
            <a:r>
              <a:rPr lang="en-US" sz="1700" i="1" dirty="0" err="1">
                <a:latin typeface="+mj-lt"/>
              </a:rPr>
              <a:t>ord_new.select</a:t>
            </a:r>
            <a:r>
              <a:rPr lang="en-US" sz="1700" i="1" dirty="0">
                <a:latin typeface="+mj-lt"/>
              </a:rPr>
              <a:t>(</a:t>
            </a:r>
            <a:r>
              <a:rPr lang="en-US" sz="1700" i="1" dirty="0" err="1">
                <a:latin typeface="+mj-lt"/>
              </a:rPr>
              <a:t>ord_new.order_date,ord_new.new_order_date,months_between</a:t>
            </a:r>
            <a:r>
              <a:rPr lang="en-US" sz="1700" i="1" dirty="0">
                <a:latin typeface="+mj-lt"/>
              </a:rPr>
              <a:t>(</a:t>
            </a:r>
            <a:r>
              <a:rPr lang="en-US" sz="1700" i="1" dirty="0" err="1">
                <a:latin typeface="+mj-lt"/>
              </a:rPr>
              <a:t>ord_new.order_date,ord_new.new_order_date,roundOff</a:t>
            </a:r>
            <a:r>
              <a:rPr lang="en-US" sz="1700" i="1" dirty="0">
                <a:latin typeface="+mj-lt"/>
              </a:rPr>
              <a:t>=False)).show()</a:t>
            </a:r>
          </a:p>
          <a:p>
            <a:endParaRPr lang="en-US" sz="1700" dirty="0">
              <a:latin typeface="+mj-lt"/>
            </a:endParaRPr>
          </a:p>
          <a:p>
            <a:r>
              <a:rPr lang="en-US" sz="1700" b="1" dirty="0" err="1">
                <a:latin typeface="+mj-lt"/>
              </a:rPr>
              <a:t>date_add</a:t>
            </a:r>
            <a:r>
              <a:rPr lang="en-US" sz="1700" b="1" dirty="0">
                <a:latin typeface="+mj-lt"/>
              </a:rPr>
              <a:t>(start, days) :  </a:t>
            </a:r>
            <a:r>
              <a:rPr lang="en-US" sz="1700" dirty="0">
                <a:latin typeface="+mj-lt"/>
              </a:rPr>
              <a:t>Add Number Of Days.</a:t>
            </a:r>
          </a:p>
          <a:p>
            <a:r>
              <a:rPr lang="en-US" sz="1700" i="1" dirty="0" err="1">
                <a:latin typeface="+mj-lt"/>
              </a:rPr>
              <a:t>ord.withColumn</a:t>
            </a:r>
            <a:r>
              <a:rPr lang="en-US" sz="1700" i="1" dirty="0">
                <a:latin typeface="+mj-lt"/>
              </a:rPr>
              <a:t>('new_order_date',</a:t>
            </a:r>
            <a:r>
              <a:rPr lang="en-US" sz="1700" i="1" dirty="0" err="1">
                <a:latin typeface="+mj-lt"/>
              </a:rPr>
              <a:t>date_add</a:t>
            </a:r>
            <a:r>
              <a:rPr lang="en-US" sz="1700" i="1" dirty="0">
                <a:latin typeface="+mj-lt"/>
              </a:rPr>
              <a:t>(ord.order_date,50)).show()</a:t>
            </a:r>
          </a:p>
          <a:p>
            <a:endParaRPr lang="en-US" sz="1700" dirty="0">
              <a:latin typeface="+mj-lt"/>
            </a:endParaRPr>
          </a:p>
          <a:p>
            <a:r>
              <a:rPr lang="en-US" sz="1700" b="1" dirty="0" err="1">
                <a:latin typeface="+mj-lt"/>
              </a:rPr>
              <a:t>date_sub</a:t>
            </a:r>
            <a:r>
              <a:rPr lang="en-US" sz="1700" b="1" dirty="0">
                <a:latin typeface="+mj-lt"/>
              </a:rPr>
              <a:t>(start, days) : </a:t>
            </a:r>
            <a:r>
              <a:rPr lang="en-US" sz="1700" dirty="0">
                <a:latin typeface="+mj-lt"/>
              </a:rPr>
              <a:t>Subtract Number Of Days.</a:t>
            </a:r>
          </a:p>
          <a:p>
            <a:r>
              <a:rPr lang="en-US" sz="1700" i="1" dirty="0" err="1">
                <a:latin typeface="+mj-lt"/>
              </a:rPr>
              <a:t>ord.withColumn</a:t>
            </a:r>
            <a:r>
              <a:rPr lang="en-US" sz="1700" i="1" dirty="0">
                <a:latin typeface="+mj-lt"/>
              </a:rPr>
              <a:t>('new_order_date',</a:t>
            </a:r>
            <a:r>
              <a:rPr lang="en-US" sz="1700" i="1" dirty="0" err="1">
                <a:latin typeface="+mj-lt"/>
              </a:rPr>
              <a:t>date_sub</a:t>
            </a:r>
            <a:r>
              <a:rPr lang="en-US" sz="1700" i="1" dirty="0">
                <a:latin typeface="+mj-lt"/>
              </a:rPr>
              <a:t>(ord.order_date,50)).show()</a:t>
            </a:r>
          </a:p>
          <a:p>
            <a:endParaRPr lang="en-US" sz="1700" dirty="0">
              <a:latin typeface="+mj-lt"/>
            </a:endParaRPr>
          </a:p>
          <a:p>
            <a:r>
              <a:rPr lang="en-US" sz="1700" b="1" dirty="0" err="1">
                <a:latin typeface="+mj-lt"/>
              </a:rPr>
              <a:t>add_months</a:t>
            </a:r>
            <a:r>
              <a:rPr lang="en-US" sz="1700" b="1" dirty="0">
                <a:latin typeface="+mj-lt"/>
              </a:rPr>
              <a:t>(start, months): </a:t>
            </a:r>
            <a:r>
              <a:rPr lang="en-US" sz="1700" dirty="0">
                <a:latin typeface="+mj-lt"/>
              </a:rPr>
              <a:t>Add Number of months.</a:t>
            </a:r>
          </a:p>
          <a:p>
            <a:r>
              <a:rPr lang="en-US" sz="1700" i="1" dirty="0" err="1">
                <a:latin typeface="+mj-lt"/>
              </a:rPr>
              <a:t>ord.withColumn</a:t>
            </a:r>
            <a:r>
              <a:rPr lang="en-US" sz="1700" i="1" dirty="0">
                <a:latin typeface="+mj-lt"/>
              </a:rPr>
              <a:t>('new_order_date',</a:t>
            </a:r>
            <a:r>
              <a:rPr lang="en-US" sz="1700" i="1" dirty="0" err="1">
                <a:latin typeface="+mj-lt"/>
              </a:rPr>
              <a:t>add_months</a:t>
            </a:r>
            <a:r>
              <a:rPr lang="en-US" sz="1700" i="1" dirty="0">
                <a:latin typeface="+mj-lt"/>
              </a:rPr>
              <a:t>(ord.order_date,3)).show()</a:t>
            </a:r>
          </a:p>
          <a:p>
            <a:endParaRPr lang="en-US" sz="1700" b="1" dirty="0">
              <a:latin typeface="+mj-lt"/>
            </a:endParaRPr>
          </a:p>
          <a:p>
            <a:r>
              <a:rPr lang="en-US" sz="1700" b="1" dirty="0" err="1">
                <a:latin typeface="+mj-lt"/>
              </a:rPr>
              <a:t>datediff</a:t>
            </a:r>
            <a:r>
              <a:rPr lang="en-US" sz="1700" b="1" dirty="0">
                <a:latin typeface="+mj-lt"/>
              </a:rPr>
              <a:t>(end, start): </a:t>
            </a:r>
            <a:r>
              <a:rPr lang="en-US" sz="1700" dirty="0">
                <a:latin typeface="+mj-lt"/>
              </a:rPr>
              <a:t>Returns the number of days from `start` to `end`.</a:t>
            </a:r>
          </a:p>
          <a:p>
            <a:r>
              <a:rPr lang="en-US" sz="1700" i="1" dirty="0" err="1">
                <a:latin typeface="+mj-lt"/>
              </a:rPr>
              <a:t>ord_new.select</a:t>
            </a:r>
            <a:r>
              <a:rPr lang="en-US" sz="1700" i="1" dirty="0">
                <a:latin typeface="+mj-lt"/>
              </a:rPr>
              <a:t>(</a:t>
            </a:r>
            <a:r>
              <a:rPr lang="en-US" sz="1700" i="1" dirty="0" err="1">
                <a:latin typeface="+mj-lt"/>
              </a:rPr>
              <a:t>datediff</a:t>
            </a:r>
            <a:r>
              <a:rPr lang="en-US" sz="1700" i="1" dirty="0">
                <a:latin typeface="+mj-lt"/>
              </a:rPr>
              <a:t>(</a:t>
            </a:r>
            <a:r>
              <a:rPr lang="en-US" sz="1700" i="1" dirty="0" err="1">
                <a:latin typeface="+mj-lt"/>
              </a:rPr>
              <a:t>ord_new.new_order_date,ord_new.order_date</a:t>
            </a:r>
            <a:r>
              <a:rPr lang="en-US" sz="1700" i="1" dirty="0">
                <a:latin typeface="+mj-lt"/>
              </a:rPr>
              <a:t>)).show()</a:t>
            </a:r>
          </a:p>
          <a:p>
            <a:endParaRPr lang="en-US" sz="1700" dirty="0">
              <a:latin typeface="+mj-lt"/>
            </a:endParaRPr>
          </a:p>
        </p:txBody>
      </p:sp>
    </p:spTree>
    <p:extLst>
      <p:ext uri="{BB962C8B-B14F-4D97-AF65-F5344CB8AC3E}">
        <p14:creationId xmlns:p14="http://schemas.microsoft.com/office/powerpoint/2010/main" val="376116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2" end="2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2427" y="338638"/>
            <a:ext cx="10774878" cy="5062924"/>
          </a:xfrm>
          <a:prstGeom prst="rect">
            <a:avLst/>
          </a:prstGeom>
        </p:spPr>
        <p:txBody>
          <a:bodyPr wrap="square">
            <a:spAutoFit/>
          </a:bodyPr>
          <a:lstStyle/>
          <a:p>
            <a:r>
              <a:rPr lang="en-US" sz="1700" b="1" dirty="0" err="1">
                <a:latin typeface="+mj-lt"/>
              </a:rPr>
              <a:t>date_trunc</a:t>
            </a:r>
            <a:r>
              <a:rPr lang="en-US" sz="1700" b="1" dirty="0">
                <a:latin typeface="+mj-lt"/>
              </a:rPr>
              <a:t>(format, timestamp)</a:t>
            </a:r>
          </a:p>
          <a:p>
            <a:r>
              <a:rPr lang="en-US" sz="1700" dirty="0">
                <a:latin typeface="+mj-lt"/>
              </a:rPr>
              <a:t>Returns timestamp truncated to the unit specified by the format.</a:t>
            </a:r>
          </a:p>
          <a:p>
            <a:r>
              <a:rPr lang="en-US" sz="1700" dirty="0">
                <a:latin typeface="+mj-lt"/>
              </a:rPr>
              <a:t>format: 'year', 'yyyy', '</a:t>
            </a:r>
            <a:r>
              <a:rPr lang="en-US" sz="1700" dirty="0" err="1">
                <a:latin typeface="+mj-lt"/>
              </a:rPr>
              <a:t>yy</a:t>
            </a:r>
            <a:r>
              <a:rPr lang="en-US" sz="1700" dirty="0">
                <a:latin typeface="+mj-lt"/>
              </a:rPr>
              <a:t>', 'month', '</a:t>
            </a:r>
            <a:r>
              <a:rPr lang="en-US" sz="1700" dirty="0" err="1">
                <a:latin typeface="+mj-lt"/>
              </a:rPr>
              <a:t>mon</a:t>
            </a:r>
            <a:r>
              <a:rPr lang="en-US" sz="1700" dirty="0">
                <a:latin typeface="+mj-lt"/>
              </a:rPr>
              <a:t>', 'mm', 'day', 'dd', 'hour', 'minute', 'second', 'week', 'quarter' .</a:t>
            </a:r>
          </a:p>
          <a:p>
            <a:r>
              <a:rPr lang="en-US" sz="1700" i="1" dirty="0" err="1">
                <a:latin typeface="+mj-lt"/>
              </a:rPr>
              <a:t>ord.withColumn</a:t>
            </a:r>
            <a:r>
              <a:rPr lang="en-US" sz="1700" i="1" dirty="0">
                <a:latin typeface="+mj-lt"/>
              </a:rPr>
              <a:t>('new_order_date',</a:t>
            </a:r>
            <a:r>
              <a:rPr lang="en-US" sz="1700" i="1" dirty="0" err="1">
                <a:latin typeface="+mj-lt"/>
              </a:rPr>
              <a:t>date_trunc</a:t>
            </a:r>
            <a:r>
              <a:rPr lang="en-US" sz="1700" i="1" dirty="0">
                <a:latin typeface="+mj-lt"/>
              </a:rPr>
              <a:t>('yyyy',</a:t>
            </a:r>
            <a:r>
              <a:rPr lang="en-US" sz="1700" i="1" dirty="0" err="1">
                <a:latin typeface="+mj-lt"/>
              </a:rPr>
              <a:t>ord.order_date</a:t>
            </a:r>
            <a:r>
              <a:rPr lang="en-US" sz="1700" i="1" dirty="0">
                <a:latin typeface="+mj-lt"/>
              </a:rPr>
              <a:t>)).show()</a:t>
            </a:r>
          </a:p>
          <a:p>
            <a:endParaRPr lang="en-US" sz="1700" dirty="0">
              <a:latin typeface="+mj-lt"/>
            </a:endParaRPr>
          </a:p>
          <a:p>
            <a:r>
              <a:rPr lang="en-US" sz="1700" b="1" dirty="0" err="1">
                <a:latin typeface="+mj-lt"/>
              </a:rPr>
              <a:t>date_format</a:t>
            </a:r>
            <a:r>
              <a:rPr lang="en-US" sz="1700" b="1" dirty="0">
                <a:latin typeface="+mj-lt"/>
              </a:rPr>
              <a:t>(date, format):</a:t>
            </a:r>
          </a:p>
          <a:p>
            <a:r>
              <a:rPr lang="en-US" sz="1700" dirty="0">
                <a:latin typeface="+mj-lt"/>
              </a:rPr>
              <a:t>Converts a date/timestamp/string to a value of string in the format specified by the date.</a:t>
            </a:r>
          </a:p>
          <a:p>
            <a:r>
              <a:rPr lang="en-US" sz="1700" i="1" dirty="0" err="1">
                <a:latin typeface="+mj-lt"/>
              </a:rPr>
              <a:t>ord.withColumn</a:t>
            </a:r>
            <a:r>
              <a:rPr lang="en-US" sz="1700" i="1" dirty="0">
                <a:latin typeface="+mj-lt"/>
              </a:rPr>
              <a:t>('new_order_date',</a:t>
            </a:r>
            <a:r>
              <a:rPr lang="en-US" sz="1700" i="1" dirty="0" err="1">
                <a:latin typeface="+mj-lt"/>
              </a:rPr>
              <a:t>date_format</a:t>
            </a:r>
            <a:r>
              <a:rPr lang="en-US" sz="1700" i="1" dirty="0">
                <a:latin typeface="+mj-lt"/>
              </a:rPr>
              <a:t>(</a:t>
            </a:r>
            <a:r>
              <a:rPr lang="en-US" sz="1700" i="1" dirty="0" err="1">
                <a:latin typeface="+mj-lt"/>
              </a:rPr>
              <a:t>ord.order_date,'yyyy</a:t>
            </a:r>
            <a:r>
              <a:rPr lang="en-US" sz="1700" i="1" dirty="0">
                <a:latin typeface="+mj-lt"/>
              </a:rPr>
              <a:t>/MM/dd')).show(5)</a:t>
            </a:r>
          </a:p>
          <a:p>
            <a:endParaRPr lang="en-US" sz="1700" b="1" dirty="0">
              <a:latin typeface="+mj-lt"/>
            </a:endParaRPr>
          </a:p>
          <a:p>
            <a:r>
              <a:rPr lang="en-US" sz="1700" b="1" dirty="0" err="1">
                <a:latin typeface="+mj-lt"/>
              </a:rPr>
              <a:t>unix_timestamp</a:t>
            </a:r>
            <a:r>
              <a:rPr lang="en-US" sz="1700" b="1" dirty="0">
                <a:latin typeface="+mj-lt"/>
              </a:rPr>
              <a:t>(timestamp=None, format='yyyy-MM-dd </a:t>
            </a:r>
            <a:r>
              <a:rPr lang="en-US" sz="1700" b="1" dirty="0" err="1">
                <a:latin typeface="+mj-lt"/>
              </a:rPr>
              <a:t>HH:mm:ss</a:t>
            </a:r>
            <a:r>
              <a:rPr lang="en-US" sz="1700" b="1" dirty="0">
                <a:latin typeface="+mj-lt"/>
              </a:rPr>
              <a:t>'):</a:t>
            </a:r>
          </a:p>
          <a:p>
            <a:r>
              <a:rPr lang="en-US" sz="1700" dirty="0">
                <a:latin typeface="+mj-lt"/>
              </a:rPr>
              <a:t>Convert time string with given pattern ('yyyy-MM-dd </a:t>
            </a:r>
            <a:r>
              <a:rPr lang="en-US" sz="1700" dirty="0" err="1">
                <a:latin typeface="+mj-lt"/>
              </a:rPr>
              <a:t>HH:mm:ss</a:t>
            </a:r>
            <a:r>
              <a:rPr lang="en-US" sz="1700" dirty="0">
                <a:latin typeface="+mj-lt"/>
              </a:rPr>
              <a:t>', by default)  to Unix time stamp (in seconds), using the default </a:t>
            </a:r>
            <a:r>
              <a:rPr lang="en-US" sz="1700" dirty="0" err="1">
                <a:latin typeface="+mj-lt"/>
              </a:rPr>
              <a:t>timezone</a:t>
            </a:r>
            <a:r>
              <a:rPr lang="en-US" sz="1700" dirty="0">
                <a:latin typeface="+mj-lt"/>
              </a:rPr>
              <a:t> and the default locale, return null if fail. </a:t>
            </a:r>
          </a:p>
          <a:p>
            <a:r>
              <a:rPr lang="en-US" sz="1700" i="1" dirty="0" err="1">
                <a:latin typeface="+mj-lt"/>
              </a:rPr>
              <a:t>ord.withColumn</a:t>
            </a:r>
            <a:r>
              <a:rPr lang="en-US" sz="1700" i="1" dirty="0">
                <a:latin typeface="+mj-lt"/>
              </a:rPr>
              <a:t>('new_order_date',</a:t>
            </a:r>
            <a:r>
              <a:rPr lang="en-US" sz="1700" i="1" dirty="0" err="1">
                <a:latin typeface="+mj-lt"/>
              </a:rPr>
              <a:t>unix_timestamp</a:t>
            </a:r>
            <a:r>
              <a:rPr lang="en-US" sz="1700" i="1" dirty="0">
                <a:latin typeface="+mj-lt"/>
              </a:rPr>
              <a:t>(</a:t>
            </a:r>
            <a:r>
              <a:rPr lang="en-US" sz="1700" i="1" dirty="0" err="1">
                <a:latin typeface="+mj-lt"/>
              </a:rPr>
              <a:t>ord.order_date</a:t>
            </a:r>
            <a:r>
              <a:rPr lang="en-US" sz="1700" i="1" dirty="0">
                <a:latin typeface="+mj-lt"/>
              </a:rPr>
              <a:t>)).show(5)</a:t>
            </a:r>
          </a:p>
          <a:p>
            <a:r>
              <a:rPr lang="en-US" sz="1700" dirty="0"/>
              <a:t>	</a:t>
            </a:r>
          </a:p>
          <a:p>
            <a:r>
              <a:rPr lang="en-US" sz="1700" b="1" dirty="0" err="1">
                <a:latin typeface="+mj-lt"/>
              </a:rPr>
              <a:t>to_timestamp</a:t>
            </a:r>
            <a:r>
              <a:rPr lang="en-US" sz="1700" b="1" dirty="0">
                <a:latin typeface="+mj-lt"/>
              </a:rPr>
              <a:t>(col, format=None): </a:t>
            </a:r>
            <a:r>
              <a:rPr lang="en-US" sz="1700" dirty="0">
                <a:latin typeface="+mj-lt"/>
              </a:rPr>
              <a:t>Converts a Column into timestamp type.</a:t>
            </a:r>
          </a:p>
          <a:p>
            <a:r>
              <a:rPr lang="en-US" sz="1700" i="1" dirty="0" err="1">
                <a:latin typeface="+mj-lt"/>
              </a:rPr>
              <a:t>df</a:t>
            </a:r>
            <a:r>
              <a:rPr lang="en-US" sz="1700" i="1" dirty="0">
                <a:latin typeface="+mj-lt"/>
              </a:rPr>
              <a:t> = </a:t>
            </a:r>
            <a:r>
              <a:rPr lang="en-US" sz="1700" i="1" dirty="0" err="1">
                <a:latin typeface="+mj-lt"/>
              </a:rPr>
              <a:t>spark.createDataFrame</a:t>
            </a:r>
            <a:r>
              <a:rPr lang="en-US" sz="1700" i="1" dirty="0">
                <a:latin typeface="+mj-lt"/>
              </a:rPr>
              <a:t>((('1997-02-28 10:30:00',)), ('t'))</a:t>
            </a:r>
          </a:p>
          <a:p>
            <a:r>
              <a:rPr lang="en-US" sz="1700" i="1" dirty="0" err="1">
                <a:latin typeface="+mj-lt"/>
              </a:rPr>
              <a:t>df.select</a:t>
            </a:r>
            <a:r>
              <a:rPr lang="en-US" sz="1700" i="1" dirty="0">
                <a:latin typeface="+mj-lt"/>
              </a:rPr>
              <a:t>(</a:t>
            </a:r>
            <a:r>
              <a:rPr lang="en-US" sz="1700" i="1" dirty="0" err="1">
                <a:latin typeface="+mj-lt"/>
              </a:rPr>
              <a:t>to_timestamp</a:t>
            </a:r>
            <a:r>
              <a:rPr lang="en-US" sz="1700" i="1" dirty="0">
                <a:latin typeface="+mj-lt"/>
              </a:rPr>
              <a:t>(df.t).alias('</a:t>
            </a:r>
            <a:r>
              <a:rPr lang="en-US" sz="1700" i="1" dirty="0" err="1">
                <a:latin typeface="+mj-lt"/>
              </a:rPr>
              <a:t>dt</a:t>
            </a:r>
            <a:r>
              <a:rPr lang="en-US" sz="1700" i="1" dirty="0">
                <a:latin typeface="+mj-lt"/>
              </a:rPr>
              <a:t>')).show()</a:t>
            </a:r>
          </a:p>
          <a:p>
            <a:r>
              <a:rPr lang="en-US" sz="1700" dirty="0"/>
              <a:t>	</a:t>
            </a:r>
          </a:p>
          <a:p>
            <a:r>
              <a:rPr lang="en-US" sz="1700" dirty="0"/>
              <a:t>	</a:t>
            </a:r>
          </a:p>
        </p:txBody>
      </p:sp>
    </p:spTree>
    <p:extLst>
      <p:ext uri="{BB962C8B-B14F-4D97-AF65-F5344CB8AC3E}">
        <p14:creationId xmlns:p14="http://schemas.microsoft.com/office/powerpoint/2010/main" val="150650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951" y="388065"/>
            <a:ext cx="10774878" cy="4539704"/>
          </a:xfrm>
          <a:prstGeom prst="rect">
            <a:avLst/>
          </a:prstGeom>
        </p:spPr>
        <p:txBody>
          <a:bodyPr wrap="square">
            <a:spAutoFit/>
          </a:bodyPr>
          <a:lstStyle/>
          <a:p>
            <a:r>
              <a:rPr lang="en-US" sz="1700" b="1" dirty="0" err="1">
                <a:latin typeface="+mj-lt"/>
              </a:rPr>
              <a:t>from_unixtime</a:t>
            </a:r>
            <a:r>
              <a:rPr lang="en-US" sz="1700" b="1" dirty="0">
                <a:latin typeface="+mj-lt"/>
              </a:rPr>
              <a:t>(timestamp, format='yyyy-MM-dd </a:t>
            </a:r>
            <a:r>
              <a:rPr lang="en-US" sz="1700" b="1" dirty="0" err="1">
                <a:latin typeface="+mj-lt"/>
              </a:rPr>
              <a:t>HH:mm:ss</a:t>
            </a:r>
            <a:r>
              <a:rPr lang="en-US" sz="1700" b="1" dirty="0">
                <a:latin typeface="+mj-lt"/>
              </a:rPr>
              <a:t>'):</a:t>
            </a:r>
          </a:p>
          <a:p>
            <a:pPr algn="just"/>
            <a:r>
              <a:rPr lang="en-US" sz="1700" dirty="0">
                <a:latin typeface="+mj-lt"/>
              </a:rPr>
              <a:t>Converts the number of seconds from </a:t>
            </a:r>
            <a:r>
              <a:rPr lang="en-US" sz="1700" dirty="0" err="1">
                <a:latin typeface="+mj-lt"/>
              </a:rPr>
              <a:t>unix</a:t>
            </a:r>
            <a:r>
              <a:rPr lang="en-US" sz="1700" dirty="0">
                <a:latin typeface="+mj-lt"/>
              </a:rPr>
              <a:t> epoch (1970-01-01 00:00:00 UTC) to a string representing the timestamp of that moment in the current system time zone in the given format.</a:t>
            </a:r>
          </a:p>
          <a:p>
            <a:r>
              <a:rPr lang="en-US" sz="1700" i="1" dirty="0" err="1">
                <a:latin typeface="+mj-lt"/>
              </a:rPr>
              <a:t>time_df</a:t>
            </a:r>
            <a:r>
              <a:rPr lang="en-US" sz="1700" i="1" dirty="0">
                <a:latin typeface="+mj-lt"/>
              </a:rPr>
              <a:t> = </a:t>
            </a:r>
            <a:r>
              <a:rPr lang="en-US" sz="1700" i="1" dirty="0" err="1">
                <a:latin typeface="+mj-lt"/>
              </a:rPr>
              <a:t>spark.createDataFrame</a:t>
            </a:r>
            <a:r>
              <a:rPr lang="en-US" sz="1700" i="1" dirty="0">
                <a:latin typeface="+mj-lt"/>
              </a:rPr>
              <a:t>(((1428476400,)), ('</a:t>
            </a:r>
            <a:r>
              <a:rPr lang="en-US" sz="1700" i="1" dirty="0" err="1">
                <a:latin typeface="+mj-lt"/>
              </a:rPr>
              <a:t>unix_time</a:t>
            </a:r>
            <a:r>
              <a:rPr lang="en-US" sz="1700" i="1" dirty="0">
                <a:latin typeface="+mj-lt"/>
              </a:rPr>
              <a:t>'))</a:t>
            </a:r>
          </a:p>
          <a:p>
            <a:r>
              <a:rPr lang="en-US" sz="1700" i="1" dirty="0" err="1">
                <a:latin typeface="+mj-lt"/>
              </a:rPr>
              <a:t>time_df.select</a:t>
            </a:r>
            <a:r>
              <a:rPr lang="en-US" sz="1700" i="1" dirty="0">
                <a:latin typeface="+mj-lt"/>
              </a:rPr>
              <a:t>(</a:t>
            </a:r>
            <a:r>
              <a:rPr lang="en-US" sz="1700" i="1" dirty="0" err="1">
                <a:latin typeface="+mj-lt"/>
              </a:rPr>
              <a:t>from_unixtime</a:t>
            </a:r>
            <a:r>
              <a:rPr lang="en-US" sz="1700" i="1" dirty="0">
                <a:latin typeface="+mj-lt"/>
              </a:rPr>
              <a:t>('</a:t>
            </a:r>
            <a:r>
              <a:rPr lang="en-US" sz="1700" i="1" dirty="0" err="1">
                <a:latin typeface="+mj-lt"/>
              </a:rPr>
              <a:t>unix_time</a:t>
            </a:r>
            <a:r>
              <a:rPr lang="en-US" sz="1700" i="1" dirty="0">
                <a:latin typeface="+mj-lt"/>
              </a:rPr>
              <a:t>').alias('</a:t>
            </a:r>
            <a:r>
              <a:rPr lang="en-US" sz="1700" i="1" dirty="0" err="1">
                <a:latin typeface="+mj-lt"/>
              </a:rPr>
              <a:t>ts</a:t>
            </a:r>
            <a:r>
              <a:rPr lang="en-US" sz="1700" i="1" dirty="0">
                <a:latin typeface="+mj-lt"/>
              </a:rPr>
              <a:t>')).collect()</a:t>
            </a:r>
          </a:p>
          <a:p>
            <a:endParaRPr lang="en-US" sz="1700" dirty="0">
              <a:latin typeface="+mj-lt"/>
            </a:endParaRPr>
          </a:p>
          <a:p>
            <a:r>
              <a:rPr lang="en-US" sz="1700" b="1" dirty="0" err="1">
                <a:latin typeface="+mj-lt"/>
              </a:rPr>
              <a:t>from_utc_timestamp</a:t>
            </a:r>
            <a:r>
              <a:rPr lang="en-US" sz="1700" b="1" dirty="0">
                <a:latin typeface="+mj-lt"/>
              </a:rPr>
              <a:t>(timestamp, </a:t>
            </a:r>
            <a:r>
              <a:rPr lang="en-US" sz="1700" b="1" dirty="0" err="1">
                <a:latin typeface="+mj-lt"/>
              </a:rPr>
              <a:t>tz</a:t>
            </a:r>
            <a:r>
              <a:rPr lang="en-US" sz="1700" b="1" dirty="0">
                <a:latin typeface="+mj-lt"/>
              </a:rPr>
              <a:t>):</a:t>
            </a:r>
          </a:p>
          <a:p>
            <a:r>
              <a:rPr lang="en-US" sz="1700" dirty="0">
                <a:latin typeface="+mj-lt"/>
              </a:rPr>
              <a:t>This is a common function for databases supporting TIMESTAMP WITHOUT TIMEZONE. This function takes a timestamp which is </a:t>
            </a:r>
            <a:r>
              <a:rPr lang="en-US" sz="1700" dirty="0" err="1">
                <a:latin typeface="+mj-lt"/>
              </a:rPr>
              <a:t>timezone</a:t>
            </a:r>
            <a:r>
              <a:rPr lang="en-US" sz="1700" dirty="0">
                <a:latin typeface="+mj-lt"/>
              </a:rPr>
              <a:t>-agnostic, and interprets it as a timestamp in UTC, and renders that timestamp as a timestamp in the given time zone.</a:t>
            </a:r>
          </a:p>
          <a:p>
            <a:endParaRPr lang="en-US" sz="1700" dirty="0">
              <a:latin typeface="+mj-lt"/>
            </a:endParaRPr>
          </a:p>
          <a:p>
            <a:r>
              <a:rPr lang="en-US" sz="1700" i="1" dirty="0" err="1">
                <a:latin typeface="+mj-lt"/>
              </a:rPr>
              <a:t>df</a:t>
            </a:r>
            <a:r>
              <a:rPr lang="en-US" sz="1700" i="1" dirty="0">
                <a:latin typeface="+mj-lt"/>
              </a:rPr>
              <a:t> = </a:t>
            </a:r>
            <a:r>
              <a:rPr lang="en-US" sz="1700" i="1" dirty="0" err="1">
                <a:latin typeface="+mj-lt"/>
              </a:rPr>
              <a:t>spark.createDataFrame</a:t>
            </a:r>
            <a:r>
              <a:rPr lang="en-US" sz="1700" i="1" dirty="0">
                <a:latin typeface="+mj-lt"/>
              </a:rPr>
              <a:t>((('1997-02-28 10:30:00', 'JST')), ('</a:t>
            </a:r>
            <a:r>
              <a:rPr lang="en-US" sz="1700" i="1" dirty="0" err="1">
                <a:latin typeface="+mj-lt"/>
              </a:rPr>
              <a:t>ts</a:t>
            </a:r>
            <a:r>
              <a:rPr lang="en-US" sz="1700" i="1" dirty="0">
                <a:latin typeface="+mj-lt"/>
              </a:rPr>
              <a:t>', '</a:t>
            </a:r>
            <a:r>
              <a:rPr lang="en-US" sz="1700" i="1" dirty="0" err="1">
                <a:latin typeface="+mj-lt"/>
              </a:rPr>
              <a:t>tz</a:t>
            </a:r>
            <a:r>
              <a:rPr lang="en-US" sz="1700" i="1" dirty="0">
                <a:latin typeface="+mj-lt"/>
              </a:rPr>
              <a:t>'))</a:t>
            </a:r>
          </a:p>
          <a:p>
            <a:r>
              <a:rPr lang="en-US" sz="1700" i="1" dirty="0" err="1">
                <a:latin typeface="+mj-lt"/>
              </a:rPr>
              <a:t>df.select</a:t>
            </a:r>
            <a:r>
              <a:rPr lang="en-US" sz="1700" i="1" dirty="0">
                <a:latin typeface="+mj-lt"/>
              </a:rPr>
              <a:t>(</a:t>
            </a:r>
            <a:r>
              <a:rPr lang="en-US" sz="1700" i="1" dirty="0" err="1">
                <a:latin typeface="+mj-lt"/>
              </a:rPr>
              <a:t>from_utc_timestamp</a:t>
            </a:r>
            <a:r>
              <a:rPr lang="en-US" sz="1700" i="1" dirty="0">
                <a:latin typeface="+mj-lt"/>
              </a:rPr>
              <a:t>(</a:t>
            </a:r>
            <a:r>
              <a:rPr lang="en-US" sz="1700" i="1" dirty="0" err="1">
                <a:latin typeface="+mj-lt"/>
              </a:rPr>
              <a:t>df.ts</a:t>
            </a:r>
            <a:r>
              <a:rPr lang="en-US" sz="1700" i="1" dirty="0">
                <a:latin typeface="+mj-lt"/>
              </a:rPr>
              <a:t>, "PST").alias('</a:t>
            </a:r>
            <a:r>
              <a:rPr lang="en-US" sz="1700" i="1" dirty="0" err="1">
                <a:latin typeface="+mj-lt"/>
              </a:rPr>
              <a:t>local_time</a:t>
            </a:r>
            <a:r>
              <a:rPr lang="en-US" sz="1700" i="1" dirty="0">
                <a:latin typeface="+mj-lt"/>
              </a:rPr>
              <a:t>')).collect()</a:t>
            </a:r>
          </a:p>
          <a:p>
            <a:r>
              <a:rPr lang="en-US" sz="1700" i="1" dirty="0" err="1">
                <a:latin typeface="+mj-lt"/>
              </a:rPr>
              <a:t>df.select</a:t>
            </a:r>
            <a:r>
              <a:rPr lang="en-US" sz="1700" i="1" dirty="0">
                <a:latin typeface="+mj-lt"/>
              </a:rPr>
              <a:t>(</a:t>
            </a:r>
            <a:r>
              <a:rPr lang="en-US" sz="1700" i="1" dirty="0" err="1">
                <a:latin typeface="+mj-lt"/>
              </a:rPr>
              <a:t>from_utc_timestamp</a:t>
            </a:r>
            <a:r>
              <a:rPr lang="en-US" sz="1700" i="1" dirty="0">
                <a:latin typeface="+mj-lt"/>
              </a:rPr>
              <a:t>(</a:t>
            </a:r>
            <a:r>
              <a:rPr lang="en-US" sz="1700" i="1" dirty="0" err="1">
                <a:latin typeface="+mj-lt"/>
              </a:rPr>
              <a:t>df.ts</a:t>
            </a:r>
            <a:r>
              <a:rPr lang="en-US" sz="1700" i="1" dirty="0">
                <a:latin typeface="+mj-lt"/>
              </a:rPr>
              <a:t>, df.tz).alias('</a:t>
            </a:r>
            <a:r>
              <a:rPr lang="en-US" sz="1700" i="1" dirty="0" err="1">
                <a:latin typeface="+mj-lt"/>
              </a:rPr>
              <a:t>local_time</a:t>
            </a:r>
            <a:r>
              <a:rPr lang="en-US" sz="1700" i="1" dirty="0">
                <a:latin typeface="+mj-lt"/>
              </a:rPr>
              <a:t>')).collect()</a:t>
            </a:r>
          </a:p>
          <a:p>
            <a:endParaRPr lang="en-US" sz="1700" dirty="0">
              <a:latin typeface="+mj-lt"/>
            </a:endParaRPr>
          </a:p>
          <a:p>
            <a:r>
              <a:rPr lang="en-US" sz="1700" dirty="0">
                <a:latin typeface="+mj-lt"/>
              </a:rPr>
              <a:t>	</a:t>
            </a:r>
          </a:p>
          <a:p>
            <a:r>
              <a:rPr lang="en-US" sz="1700" dirty="0">
                <a:latin typeface="+mj-lt"/>
              </a:rPr>
              <a:t>	</a:t>
            </a:r>
          </a:p>
        </p:txBody>
      </p:sp>
    </p:spTree>
    <p:extLst>
      <p:ext uri="{BB962C8B-B14F-4D97-AF65-F5344CB8AC3E}">
        <p14:creationId xmlns:p14="http://schemas.microsoft.com/office/powerpoint/2010/main" val="79495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902" y="440387"/>
            <a:ext cx="11588206" cy="4524315"/>
          </a:xfrm>
          <a:prstGeom prst="rect">
            <a:avLst/>
          </a:prstGeom>
          <a:noFill/>
        </p:spPr>
        <p:txBody>
          <a:bodyPr wrap="square" rtlCol="0">
            <a:spAutoFit/>
          </a:bodyPr>
          <a:lstStyle/>
          <a:p>
            <a:r>
              <a:rPr lang="en-US" b="1" dirty="0" err="1">
                <a:latin typeface="+mj-lt"/>
              </a:rPr>
              <a:t>to_date</a:t>
            </a:r>
            <a:r>
              <a:rPr lang="en-US" b="1" dirty="0">
                <a:latin typeface="+mj-lt"/>
              </a:rPr>
              <a:t>(col, format=None): </a:t>
            </a:r>
          </a:p>
          <a:p>
            <a:r>
              <a:rPr lang="en-US" dirty="0">
                <a:latin typeface="+mj-lt"/>
              </a:rPr>
              <a:t>Converts a string type or timestamp type into date type using the optionally specified format.</a:t>
            </a:r>
          </a:p>
          <a:p>
            <a:r>
              <a:rPr lang="en-US" i="1" dirty="0" err="1">
                <a:latin typeface="+mj-lt"/>
              </a:rPr>
              <a:t>ord.select</a:t>
            </a:r>
            <a:r>
              <a:rPr lang="en-US" i="1" dirty="0">
                <a:latin typeface="+mj-lt"/>
              </a:rPr>
              <a:t>(</a:t>
            </a:r>
            <a:r>
              <a:rPr lang="en-US" i="1" dirty="0" err="1">
                <a:latin typeface="+mj-lt"/>
              </a:rPr>
              <a:t>ord.order_date,to_date</a:t>
            </a:r>
            <a:r>
              <a:rPr lang="en-US" i="1" dirty="0">
                <a:latin typeface="+mj-lt"/>
              </a:rPr>
              <a:t>(</a:t>
            </a:r>
            <a:r>
              <a:rPr lang="en-US" i="1" dirty="0" err="1">
                <a:latin typeface="+mj-lt"/>
              </a:rPr>
              <a:t>ord.order_date,'yyyy</a:t>
            </a:r>
            <a:r>
              <a:rPr lang="en-US" i="1" dirty="0">
                <a:latin typeface="+mj-lt"/>
              </a:rPr>
              <a:t>-mm-dd')).show()</a:t>
            </a:r>
          </a:p>
          <a:p>
            <a:endParaRPr lang="en-US" b="1" dirty="0">
              <a:latin typeface="+mj-lt"/>
            </a:endParaRPr>
          </a:p>
          <a:p>
            <a:r>
              <a:rPr lang="en-US" b="1" dirty="0" err="1">
                <a:latin typeface="+mj-lt"/>
              </a:rPr>
              <a:t>to_timestamp</a:t>
            </a:r>
            <a:r>
              <a:rPr lang="en-US" b="1" dirty="0">
                <a:latin typeface="+mj-lt"/>
              </a:rPr>
              <a:t>(col, format=None):</a:t>
            </a:r>
          </a:p>
          <a:p>
            <a:r>
              <a:rPr lang="en-US" i="1" dirty="0" err="1">
                <a:latin typeface="+mj-lt"/>
              </a:rPr>
              <a:t>df.select</a:t>
            </a:r>
            <a:r>
              <a:rPr lang="en-US" i="1" dirty="0">
                <a:latin typeface="+mj-lt"/>
              </a:rPr>
              <a:t>(</a:t>
            </a:r>
            <a:r>
              <a:rPr lang="en-US" i="1" dirty="0" err="1">
                <a:latin typeface="+mj-lt"/>
              </a:rPr>
              <a:t>df.t,to_timestamp</a:t>
            </a:r>
            <a:r>
              <a:rPr lang="en-US" i="1" dirty="0">
                <a:latin typeface="+mj-lt"/>
              </a:rPr>
              <a:t>(df.t).alias('</a:t>
            </a:r>
            <a:r>
              <a:rPr lang="en-US" i="1" dirty="0" err="1">
                <a:latin typeface="+mj-lt"/>
              </a:rPr>
              <a:t>dt</a:t>
            </a:r>
            <a:r>
              <a:rPr lang="en-US" i="1" dirty="0">
                <a:latin typeface="+mj-lt"/>
              </a:rPr>
              <a:t>')).show()</a:t>
            </a:r>
          </a:p>
          <a:p>
            <a:endParaRPr lang="en-US" b="1" dirty="0">
              <a:latin typeface="+mj-lt"/>
            </a:endParaRPr>
          </a:p>
          <a:p>
            <a:endParaRPr lang="en-US" b="1" dirty="0">
              <a:latin typeface="+mj-lt"/>
            </a:endParaRPr>
          </a:p>
          <a:p>
            <a:pPr fontAlgn="base"/>
            <a:endParaRPr lang="en-US" dirty="0">
              <a:latin typeface="+mj-lt"/>
            </a:endParaRP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p:txBody>
      </p:sp>
    </p:spTree>
    <p:extLst>
      <p:ext uri="{BB962C8B-B14F-4D97-AF65-F5344CB8AC3E}">
        <p14:creationId xmlns:p14="http://schemas.microsoft.com/office/powerpoint/2010/main" val="142678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23070" y="1540475"/>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Null Functions</a:t>
            </a:r>
          </a:p>
        </p:txBody>
      </p:sp>
    </p:spTree>
    <p:extLst>
      <p:ext uri="{BB962C8B-B14F-4D97-AF65-F5344CB8AC3E}">
        <p14:creationId xmlns:p14="http://schemas.microsoft.com/office/powerpoint/2010/main" val="385555953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903" y="272507"/>
            <a:ext cx="10313720" cy="5555367"/>
          </a:xfrm>
          <a:prstGeom prst="rect">
            <a:avLst/>
          </a:prstGeom>
        </p:spPr>
        <p:txBody>
          <a:bodyPr wrap="square">
            <a:spAutoFit/>
          </a:bodyPr>
          <a:lstStyle/>
          <a:p>
            <a:r>
              <a:rPr lang="en-US" sz="1600" b="1" dirty="0">
                <a:latin typeface="+mj-lt"/>
              </a:rPr>
              <a:t>###Prepare Data</a:t>
            </a:r>
          </a:p>
          <a:p>
            <a:r>
              <a:rPr lang="en-US" sz="1600" i="1" dirty="0" err="1">
                <a:latin typeface="+mj-lt"/>
              </a:rPr>
              <a:t>df</a:t>
            </a:r>
            <a:r>
              <a:rPr lang="en-US" sz="1600" i="1" dirty="0">
                <a:latin typeface="+mj-lt"/>
              </a:rPr>
              <a:t> = </a:t>
            </a:r>
            <a:r>
              <a:rPr lang="en-US" sz="1600" i="1" dirty="0" err="1">
                <a:latin typeface="+mj-lt"/>
              </a:rPr>
              <a:t>spark.createDataFrame</a:t>
            </a:r>
            <a:r>
              <a:rPr lang="en-US" sz="1600" i="1" dirty="0">
                <a:latin typeface="+mj-lt"/>
              </a:rPr>
              <a:t>((('Robert',1, None,114.0), ('</a:t>
            </a:r>
            <a:r>
              <a:rPr lang="en-US" sz="1600" i="1" dirty="0" err="1">
                <a:latin typeface="+mj-lt"/>
              </a:rPr>
              <a:t>John',None</a:t>
            </a:r>
            <a:r>
              <a:rPr lang="en-US" sz="1600" i="1" dirty="0">
                <a:latin typeface="+mj-lt"/>
              </a:rPr>
              <a:t>, 2577,float('nan'))), ("name", "id","phone","</a:t>
            </a:r>
            <a:r>
              <a:rPr lang="en-US" sz="1600" i="1" dirty="0" err="1">
                <a:latin typeface="+mj-lt"/>
              </a:rPr>
              <a:t>stAdd</a:t>
            </a:r>
            <a:r>
              <a:rPr lang="en-US" sz="1600" i="1" dirty="0">
                <a:latin typeface="+mj-lt"/>
              </a:rPr>
              <a:t>"))</a:t>
            </a:r>
          </a:p>
          <a:p>
            <a:endParaRPr lang="en-US" sz="1700" dirty="0">
              <a:latin typeface="+mj-lt"/>
            </a:endParaRPr>
          </a:p>
          <a:p>
            <a:r>
              <a:rPr lang="en-US" sz="1700" b="1" dirty="0" err="1">
                <a:latin typeface="+mj-lt"/>
              </a:rPr>
              <a:t>Isnull</a:t>
            </a:r>
            <a:r>
              <a:rPr lang="en-US" sz="1700" b="1" dirty="0">
                <a:latin typeface="+mj-lt"/>
              </a:rPr>
              <a:t>(col): </a:t>
            </a:r>
            <a:r>
              <a:rPr lang="en-US" sz="1700" dirty="0">
                <a:latin typeface="+mj-lt"/>
              </a:rPr>
              <a:t>Returns true if the column is null.</a:t>
            </a:r>
          </a:p>
          <a:p>
            <a:r>
              <a:rPr lang="en-US" sz="1700" i="1" dirty="0" err="1">
                <a:latin typeface="+mj-lt"/>
              </a:rPr>
              <a:t>df.select</a:t>
            </a:r>
            <a:r>
              <a:rPr lang="en-US" sz="1700" i="1" dirty="0">
                <a:latin typeface="+mj-lt"/>
              </a:rPr>
              <a:t>(</a:t>
            </a:r>
            <a:r>
              <a:rPr lang="en-US" sz="1700" i="1" dirty="0" err="1">
                <a:latin typeface="+mj-lt"/>
              </a:rPr>
              <a:t>isnull</a:t>
            </a:r>
            <a:r>
              <a:rPr lang="en-US" sz="1700" i="1" dirty="0">
                <a:latin typeface="+mj-lt"/>
              </a:rPr>
              <a:t>(df.id)).show()</a:t>
            </a:r>
          </a:p>
          <a:p>
            <a:endParaRPr lang="en-US" sz="1700" dirty="0">
              <a:latin typeface="+mj-lt"/>
            </a:endParaRPr>
          </a:p>
          <a:p>
            <a:r>
              <a:rPr lang="en-US" sz="1700" b="1" dirty="0" err="1">
                <a:latin typeface="+mj-lt"/>
              </a:rPr>
              <a:t>Isnan</a:t>
            </a:r>
            <a:r>
              <a:rPr lang="en-US" sz="1700" b="1" dirty="0">
                <a:latin typeface="+mj-lt"/>
              </a:rPr>
              <a:t>(col): </a:t>
            </a:r>
            <a:r>
              <a:rPr lang="en-US" sz="1700" dirty="0">
                <a:latin typeface="+mj-lt"/>
              </a:rPr>
              <a:t>Returns true if the column is </a:t>
            </a:r>
            <a:r>
              <a:rPr lang="en-US" sz="1700" dirty="0" err="1">
                <a:latin typeface="+mj-lt"/>
              </a:rPr>
              <a:t>NaN</a:t>
            </a:r>
            <a:r>
              <a:rPr lang="en-US" sz="1700" dirty="0">
                <a:latin typeface="+mj-lt"/>
              </a:rPr>
              <a:t>.</a:t>
            </a:r>
          </a:p>
          <a:p>
            <a:r>
              <a:rPr lang="en-US" sz="1700" i="1" dirty="0" err="1">
                <a:latin typeface="+mj-lt"/>
              </a:rPr>
              <a:t>df.select</a:t>
            </a:r>
            <a:r>
              <a:rPr lang="en-US" sz="1700" i="1" dirty="0">
                <a:latin typeface="+mj-lt"/>
              </a:rPr>
              <a:t>(</a:t>
            </a:r>
            <a:r>
              <a:rPr lang="en-US" sz="1700" i="1" dirty="0" err="1">
                <a:latin typeface="+mj-lt"/>
              </a:rPr>
              <a:t>isnan</a:t>
            </a:r>
            <a:r>
              <a:rPr lang="en-US" sz="1700" i="1" dirty="0">
                <a:latin typeface="+mj-lt"/>
              </a:rPr>
              <a:t>(</a:t>
            </a:r>
            <a:r>
              <a:rPr lang="en-US" sz="1700" i="1" dirty="0" err="1">
                <a:latin typeface="+mj-lt"/>
              </a:rPr>
              <a:t>df.stAdd</a:t>
            </a:r>
            <a:r>
              <a:rPr lang="en-US" sz="1700" i="1" dirty="0">
                <a:latin typeface="+mj-lt"/>
              </a:rPr>
              <a:t>)).show()</a:t>
            </a:r>
          </a:p>
          <a:p>
            <a:endParaRPr lang="en-US" sz="1700" dirty="0">
              <a:latin typeface="+mj-lt"/>
            </a:endParaRPr>
          </a:p>
          <a:p>
            <a:r>
              <a:rPr lang="en-US" sz="1700" b="1" dirty="0" err="1">
                <a:latin typeface="+mj-lt"/>
              </a:rPr>
              <a:t>nanvl</a:t>
            </a:r>
            <a:r>
              <a:rPr lang="en-US" sz="1700" b="1" dirty="0">
                <a:latin typeface="+mj-lt"/>
              </a:rPr>
              <a:t>(col1, col2): </a:t>
            </a:r>
            <a:r>
              <a:rPr lang="en-US" sz="1700" dirty="0">
                <a:latin typeface="+mj-lt"/>
              </a:rPr>
              <a:t>Returns col1 if it is not </a:t>
            </a:r>
            <a:r>
              <a:rPr lang="en-US" sz="1700" dirty="0" err="1">
                <a:latin typeface="+mj-lt"/>
              </a:rPr>
              <a:t>NaN</a:t>
            </a:r>
            <a:r>
              <a:rPr lang="en-US" sz="1700" dirty="0">
                <a:latin typeface="+mj-lt"/>
              </a:rPr>
              <a:t>, or col2 if col1 is </a:t>
            </a:r>
            <a:r>
              <a:rPr lang="en-US" sz="1700" dirty="0" err="1">
                <a:latin typeface="+mj-lt"/>
              </a:rPr>
              <a:t>NaN</a:t>
            </a:r>
            <a:r>
              <a:rPr lang="en-US" sz="1700" dirty="0">
                <a:latin typeface="+mj-lt"/>
              </a:rPr>
              <a:t>.</a:t>
            </a:r>
          </a:p>
          <a:p>
            <a:r>
              <a:rPr lang="en-US" sz="1700" i="1" dirty="0" err="1">
                <a:latin typeface="+mj-lt"/>
              </a:rPr>
              <a:t>df.select</a:t>
            </a:r>
            <a:r>
              <a:rPr lang="en-US" sz="1700" i="1" dirty="0">
                <a:latin typeface="+mj-lt"/>
              </a:rPr>
              <a:t>(</a:t>
            </a:r>
            <a:r>
              <a:rPr lang="en-US" sz="1700" i="1" dirty="0" err="1">
                <a:latin typeface="+mj-lt"/>
              </a:rPr>
              <a:t>df.stAdd,df.phone,nanvl</a:t>
            </a:r>
            <a:r>
              <a:rPr lang="en-US" sz="1700" i="1" dirty="0">
                <a:latin typeface="+mj-lt"/>
              </a:rPr>
              <a:t>(</a:t>
            </a:r>
            <a:r>
              <a:rPr lang="en-US" sz="1700" i="1" dirty="0" err="1">
                <a:latin typeface="+mj-lt"/>
              </a:rPr>
              <a:t>df.stAdd,df.phone</a:t>
            </a:r>
            <a:r>
              <a:rPr lang="en-US" sz="1700" i="1" dirty="0">
                <a:latin typeface="+mj-lt"/>
              </a:rPr>
              <a:t>)).show()</a:t>
            </a:r>
          </a:p>
          <a:p>
            <a:endParaRPr lang="en-US" sz="1700" dirty="0">
              <a:latin typeface="+mj-lt"/>
            </a:endParaRPr>
          </a:p>
          <a:p>
            <a:r>
              <a:rPr lang="en-US" sz="1700" b="1" dirty="0">
                <a:latin typeface="+mj-lt"/>
              </a:rPr>
              <a:t>coalesce(*cols): </a:t>
            </a:r>
            <a:r>
              <a:rPr lang="en-US" sz="1700" dirty="0">
                <a:latin typeface="+mj-lt"/>
              </a:rPr>
              <a:t>Returns the first column that is not null.</a:t>
            </a:r>
          </a:p>
          <a:p>
            <a:r>
              <a:rPr lang="en-US" sz="1700" i="1" dirty="0" err="1">
                <a:latin typeface="+mj-lt"/>
              </a:rPr>
              <a:t>df.select</a:t>
            </a:r>
            <a:r>
              <a:rPr lang="en-US" sz="1700" i="1" dirty="0">
                <a:latin typeface="+mj-lt"/>
              </a:rPr>
              <a:t>(</a:t>
            </a:r>
            <a:r>
              <a:rPr lang="en-US" sz="1700" i="1" dirty="0" err="1">
                <a:latin typeface="+mj-lt"/>
              </a:rPr>
              <a:t>df.phone,df.stAdd,coalesce</a:t>
            </a:r>
            <a:r>
              <a:rPr lang="en-US" sz="1700" i="1" dirty="0">
                <a:latin typeface="+mj-lt"/>
              </a:rPr>
              <a:t>(</a:t>
            </a:r>
            <a:r>
              <a:rPr lang="en-US" sz="1700" i="1" dirty="0" err="1">
                <a:latin typeface="+mj-lt"/>
              </a:rPr>
              <a:t>df.phone,df.stAdd</a:t>
            </a:r>
            <a:r>
              <a:rPr lang="en-US" sz="1700" i="1" dirty="0">
                <a:latin typeface="+mj-lt"/>
              </a:rPr>
              <a:t>)).show()</a:t>
            </a: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p:txBody>
      </p:sp>
    </p:spTree>
    <p:extLst>
      <p:ext uri="{BB962C8B-B14F-4D97-AF65-F5344CB8AC3E}">
        <p14:creationId xmlns:p14="http://schemas.microsoft.com/office/powerpoint/2010/main" val="136467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Collection Functions</a:t>
            </a:r>
          </a:p>
        </p:txBody>
      </p:sp>
    </p:spTree>
    <p:extLst>
      <p:ext uri="{BB962C8B-B14F-4D97-AF65-F5344CB8AC3E}">
        <p14:creationId xmlns:p14="http://schemas.microsoft.com/office/powerpoint/2010/main" val="191344190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2378" y="105595"/>
            <a:ext cx="12109622" cy="6370975"/>
          </a:xfrm>
          <a:prstGeom prst="rect">
            <a:avLst/>
          </a:prstGeom>
          <a:noFill/>
        </p:spPr>
        <p:txBody>
          <a:bodyPr wrap="square" rtlCol="0">
            <a:spAutoFit/>
          </a:bodyPr>
          <a:lstStyle/>
          <a:p>
            <a:r>
              <a:rPr lang="en-US" sz="1700" b="1" dirty="0">
                <a:latin typeface="+mj-lt"/>
              </a:rPr>
              <a:t>### emp1 DataFrame</a:t>
            </a:r>
          </a:p>
          <a:p>
            <a:r>
              <a:rPr lang="en-US" sz="1700" dirty="0">
                <a:latin typeface="+mj-lt"/>
              </a:rPr>
              <a:t>data =(('</a:t>
            </a:r>
            <a:r>
              <a:rPr lang="en-US" sz="1700" dirty="0" err="1">
                <a:latin typeface="+mj-lt"/>
              </a:rPr>
              <a:t>Alicia','Joseph</a:t>
            </a:r>
            <a:r>
              <a:rPr lang="en-US" sz="1700" dirty="0">
                <a:latin typeface="+mj-lt"/>
              </a:rPr>
              <a:t>',('</a:t>
            </a:r>
            <a:r>
              <a:rPr lang="en-US" sz="1700" dirty="0" err="1">
                <a:latin typeface="+mj-lt"/>
              </a:rPr>
              <a:t>Java','Scala','Spark</a:t>
            </a:r>
            <a:r>
              <a:rPr lang="en-US" sz="1700" dirty="0">
                <a:latin typeface="+mj-lt"/>
              </a:rPr>
              <a:t>'),{'</a:t>
            </a:r>
            <a:r>
              <a:rPr lang="en-US" sz="1700" dirty="0" err="1">
                <a:latin typeface="+mj-lt"/>
              </a:rPr>
              <a:t>hair':'black','eye':'brown</a:t>
            </a:r>
            <a:r>
              <a:rPr lang="en-US" sz="1700" dirty="0">
                <a:latin typeface="+mj-lt"/>
              </a:rPr>
              <a:t>'}), \</a:t>
            </a:r>
          </a:p>
          <a:p>
            <a:r>
              <a:rPr lang="en-US" sz="1700" dirty="0">
                <a:latin typeface="+mj-lt"/>
              </a:rPr>
              <a:t>       ('</a:t>
            </a:r>
            <a:r>
              <a:rPr lang="en-US" sz="1700" dirty="0" err="1">
                <a:latin typeface="+mj-lt"/>
              </a:rPr>
              <a:t>Robert','Gee</a:t>
            </a:r>
            <a:r>
              <a:rPr lang="en-US" sz="1700" dirty="0">
                <a:latin typeface="+mj-lt"/>
              </a:rPr>
              <a:t>',('</a:t>
            </a:r>
            <a:r>
              <a:rPr lang="en-US" sz="1700" dirty="0" err="1">
                <a:latin typeface="+mj-lt"/>
              </a:rPr>
              <a:t>Spark','Java</a:t>
            </a:r>
            <a:r>
              <a:rPr lang="en-US" sz="1700" dirty="0">
                <a:latin typeface="+mj-lt"/>
              </a:rPr>
              <a:t>'),{'</a:t>
            </a:r>
            <a:r>
              <a:rPr lang="en-US" sz="1700" dirty="0" err="1">
                <a:latin typeface="+mj-lt"/>
              </a:rPr>
              <a:t>hair':'brown','eye':None</a:t>
            </a:r>
            <a:r>
              <a:rPr lang="en-US" sz="1700" dirty="0">
                <a:latin typeface="+mj-lt"/>
              </a:rPr>
              <a:t>}), \</a:t>
            </a:r>
          </a:p>
          <a:p>
            <a:r>
              <a:rPr lang="en-US" sz="1700" dirty="0">
                <a:latin typeface="+mj-lt"/>
              </a:rPr>
              <a:t>       ('</a:t>
            </a:r>
            <a:r>
              <a:rPr lang="en-US" sz="1700" dirty="0" err="1">
                <a:latin typeface="+mj-lt"/>
              </a:rPr>
              <a:t>Mike','Bianca</a:t>
            </a:r>
            <a:r>
              <a:rPr lang="en-US" sz="1700" dirty="0">
                <a:latin typeface="+mj-lt"/>
              </a:rPr>
              <a:t>',('</a:t>
            </a:r>
            <a:r>
              <a:rPr lang="en-US" sz="1700" dirty="0" err="1">
                <a:latin typeface="+mj-lt"/>
              </a:rPr>
              <a:t>CSharp</a:t>
            </a:r>
            <a:r>
              <a:rPr lang="en-US" sz="1700" dirty="0">
                <a:latin typeface="+mj-lt"/>
              </a:rPr>
              <a:t>',''),{'</a:t>
            </a:r>
            <a:r>
              <a:rPr lang="en-US" sz="1700" dirty="0" err="1">
                <a:latin typeface="+mj-lt"/>
              </a:rPr>
              <a:t>hair':'red','eye</a:t>
            </a:r>
            <a:r>
              <a:rPr lang="en-US" sz="1700" dirty="0">
                <a:latin typeface="+mj-lt"/>
              </a:rPr>
              <a:t>':''}), \</a:t>
            </a:r>
          </a:p>
          <a:p>
            <a:r>
              <a:rPr lang="en-US" sz="1700" dirty="0">
                <a:latin typeface="+mj-lt"/>
              </a:rPr>
              <a:t>       ('John','Kumar',</a:t>
            </a:r>
            <a:r>
              <a:rPr lang="en-US" sz="1700" dirty="0" err="1">
                <a:latin typeface="+mj-lt"/>
              </a:rPr>
              <a:t>None,None</a:t>
            </a:r>
            <a:r>
              <a:rPr lang="en-US" sz="1700" dirty="0">
                <a:latin typeface="+mj-lt"/>
              </a:rPr>
              <a:t>), \</a:t>
            </a:r>
          </a:p>
          <a:p>
            <a:r>
              <a:rPr lang="en-US" sz="1700" dirty="0">
                <a:latin typeface="+mj-lt"/>
              </a:rPr>
              <a:t>       ('</a:t>
            </a:r>
            <a:r>
              <a:rPr lang="en-US" sz="1700" dirty="0" err="1">
                <a:latin typeface="+mj-lt"/>
              </a:rPr>
              <a:t>Jeff','L</a:t>
            </a:r>
            <a:r>
              <a:rPr lang="en-US" sz="1700" dirty="0">
                <a:latin typeface="+mj-lt"/>
              </a:rPr>
              <a:t>',('1','2'),{}))</a:t>
            </a:r>
          </a:p>
          <a:p>
            <a:r>
              <a:rPr lang="en-US" sz="1700" dirty="0">
                <a:latin typeface="+mj-lt"/>
              </a:rPr>
              <a:t>schema = ('</a:t>
            </a:r>
            <a:r>
              <a:rPr lang="en-US" sz="1700" dirty="0" err="1">
                <a:latin typeface="+mj-lt"/>
              </a:rPr>
              <a:t>FirstName</a:t>
            </a:r>
            <a:r>
              <a:rPr lang="en-US" sz="1700" dirty="0">
                <a:latin typeface="+mj-lt"/>
              </a:rPr>
              <a:t>','</a:t>
            </a:r>
            <a:r>
              <a:rPr lang="en-US" sz="1700" dirty="0" err="1">
                <a:latin typeface="+mj-lt"/>
              </a:rPr>
              <a:t>LastName</a:t>
            </a:r>
            <a:r>
              <a:rPr lang="en-US" sz="1700" dirty="0">
                <a:latin typeface="+mj-lt"/>
              </a:rPr>
              <a:t>','</a:t>
            </a:r>
            <a:r>
              <a:rPr lang="en-US" sz="1700" dirty="0" err="1">
                <a:latin typeface="+mj-lt"/>
              </a:rPr>
              <a:t>Languages','properties</a:t>
            </a:r>
            <a:r>
              <a:rPr lang="en-US" sz="1700" dirty="0">
                <a:latin typeface="+mj-lt"/>
              </a:rPr>
              <a:t>')</a:t>
            </a:r>
          </a:p>
          <a:p>
            <a:r>
              <a:rPr lang="en-US" sz="1700" dirty="0">
                <a:latin typeface="+mj-lt"/>
              </a:rPr>
              <a:t>emp1 = </a:t>
            </a:r>
            <a:r>
              <a:rPr lang="en-US" sz="1700" dirty="0" err="1">
                <a:latin typeface="+mj-lt"/>
              </a:rPr>
              <a:t>spark.createDataFrame</a:t>
            </a:r>
            <a:r>
              <a:rPr lang="en-US" sz="1700" dirty="0">
                <a:latin typeface="+mj-lt"/>
              </a:rPr>
              <a:t>(data=</a:t>
            </a:r>
            <a:r>
              <a:rPr lang="en-US" sz="1700" dirty="0" err="1">
                <a:latin typeface="+mj-lt"/>
              </a:rPr>
              <a:t>data,schema</a:t>
            </a:r>
            <a:r>
              <a:rPr lang="en-US" sz="1700" dirty="0">
                <a:latin typeface="+mj-lt"/>
              </a:rPr>
              <a:t>=schema)</a:t>
            </a:r>
          </a:p>
          <a:p>
            <a:endParaRPr lang="en-US" sz="1700" dirty="0">
              <a:latin typeface="+mj-lt"/>
            </a:endParaRPr>
          </a:p>
          <a:p>
            <a:r>
              <a:rPr lang="en-US" sz="1700" b="1" dirty="0">
                <a:latin typeface="+mj-lt"/>
              </a:rPr>
              <a:t>### emp2 DataFrame</a:t>
            </a:r>
          </a:p>
          <a:p>
            <a:r>
              <a:rPr lang="it-IT" sz="1700" dirty="0">
                <a:latin typeface="+mj-lt"/>
              </a:rPr>
              <a:t>data=(</a:t>
            </a:r>
            <a:r>
              <a:rPr lang="en-US" sz="1700" dirty="0">
                <a:latin typeface="+mj-lt"/>
              </a:rPr>
              <a:t>('Robert',35,40,40),('Ram',31,33,29),('John',95,89,91))</a:t>
            </a:r>
          </a:p>
          <a:p>
            <a:r>
              <a:rPr lang="it-IT" sz="1700" dirty="0">
                <a:latin typeface="+mj-lt"/>
              </a:rPr>
              <a:t>schema = ('name','score1','score2','score3')</a:t>
            </a:r>
          </a:p>
          <a:p>
            <a:r>
              <a:rPr lang="en-US" sz="1700" dirty="0">
                <a:latin typeface="+mj-lt"/>
              </a:rPr>
              <a:t>emp2= </a:t>
            </a:r>
            <a:r>
              <a:rPr lang="en-US" sz="1700" dirty="0" err="1">
                <a:latin typeface="+mj-lt"/>
              </a:rPr>
              <a:t>spark.createDataFrame</a:t>
            </a:r>
            <a:r>
              <a:rPr lang="en-US" sz="1700" dirty="0">
                <a:latin typeface="+mj-lt"/>
              </a:rPr>
              <a:t>(data=data, schema=schema)</a:t>
            </a:r>
          </a:p>
          <a:p>
            <a:endParaRPr lang="en-US" sz="1700" dirty="0">
              <a:latin typeface="+mj-lt"/>
            </a:endParaRPr>
          </a:p>
          <a:p>
            <a:r>
              <a:rPr lang="en-US" sz="1700" b="1" dirty="0">
                <a:latin typeface="+mj-lt"/>
              </a:rPr>
              <a:t>### emp3 DataFrame</a:t>
            </a:r>
          </a:p>
          <a:p>
            <a:r>
              <a:rPr lang="en-US" sz="1700" dirty="0">
                <a:latin typeface="+mj-lt"/>
              </a:rPr>
              <a:t>emp3 = </a:t>
            </a:r>
            <a:r>
              <a:rPr lang="en-US" sz="1700" dirty="0" err="1">
                <a:latin typeface="+mj-lt"/>
              </a:rPr>
              <a:t>spark.createDataFrame</a:t>
            </a:r>
            <a:r>
              <a:rPr lang="en-US" sz="1700" dirty="0">
                <a:latin typeface="+mj-lt"/>
              </a:rPr>
              <a:t>(data=(('John',(10,20,20),(25,11,10)),('Robert',(15,13,55),(5,None,29)),('James',(11,13,45),(5,89,79))),schema=('</a:t>
            </a:r>
            <a:r>
              <a:rPr lang="en-US" sz="1700" dirty="0" err="1">
                <a:latin typeface="+mj-lt"/>
              </a:rPr>
              <a:t>empName</a:t>
            </a:r>
            <a:r>
              <a:rPr lang="en-US" sz="1700" dirty="0">
                <a:latin typeface="+mj-lt"/>
              </a:rPr>
              <a:t>', 'score_arr1', 'score_arr2'))</a:t>
            </a:r>
          </a:p>
          <a:p>
            <a:endParaRPr lang="en-US" sz="1700" dirty="0">
              <a:latin typeface="+mj-lt"/>
            </a:endParaRPr>
          </a:p>
          <a:p>
            <a:r>
              <a:rPr lang="en-US" sz="1700" b="1" dirty="0">
                <a:latin typeface="+mj-lt"/>
              </a:rPr>
              <a:t>### </a:t>
            </a:r>
            <a:r>
              <a:rPr lang="en-US" sz="1700" b="1" dirty="0" err="1">
                <a:latin typeface="+mj-lt"/>
              </a:rPr>
              <a:t>df</a:t>
            </a:r>
            <a:r>
              <a:rPr lang="en-US" sz="1700" b="1" dirty="0">
                <a:latin typeface="+mj-lt"/>
              </a:rPr>
              <a:t> DataFrame</a:t>
            </a:r>
          </a:p>
          <a:p>
            <a:r>
              <a:rPr lang="en-US" sz="1700" dirty="0" err="1">
                <a:latin typeface="+mj-lt"/>
              </a:rPr>
              <a:t>df</a:t>
            </a:r>
            <a:r>
              <a:rPr lang="en-US" sz="1700" dirty="0">
                <a:latin typeface="+mj-lt"/>
              </a:rPr>
              <a:t> = </a:t>
            </a:r>
            <a:r>
              <a:rPr lang="en-US" sz="1700" dirty="0" err="1">
                <a:latin typeface="+mj-lt"/>
              </a:rPr>
              <a:t>spark.sql</a:t>
            </a:r>
            <a:r>
              <a:rPr lang="en-US" sz="1700" dirty="0">
                <a:latin typeface="+mj-lt"/>
              </a:rPr>
              <a:t>("SELECT array(</a:t>
            </a:r>
            <a:r>
              <a:rPr lang="en-US" sz="1700" dirty="0" err="1">
                <a:latin typeface="+mj-lt"/>
              </a:rPr>
              <a:t>struct</a:t>
            </a:r>
            <a:r>
              <a:rPr lang="en-US" sz="1700" dirty="0">
                <a:latin typeface="+mj-lt"/>
              </a:rPr>
              <a:t>(1, 'a'), </a:t>
            </a:r>
            <a:r>
              <a:rPr lang="en-US" sz="1700" dirty="0" err="1">
                <a:latin typeface="+mj-lt"/>
              </a:rPr>
              <a:t>struct</a:t>
            </a:r>
            <a:r>
              <a:rPr lang="en-US" sz="1700" dirty="0">
                <a:latin typeface="+mj-lt"/>
              </a:rPr>
              <a:t>(2, 'b')) as data")</a:t>
            </a:r>
          </a:p>
          <a:p>
            <a:endParaRPr lang="en-US" sz="1700" dirty="0"/>
          </a:p>
          <a:p>
            <a:endParaRPr lang="en-US" sz="1700" dirty="0">
              <a:latin typeface="+mj-lt"/>
            </a:endParaRPr>
          </a:p>
          <a:p>
            <a:endParaRPr lang="en-US" sz="1700" dirty="0">
              <a:latin typeface="+mj-lt"/>
            </a:endParaRPr>
          </a:p>
        </p:txBody>
      </p:sp>
    </p:spTree>
    <p:extLst>
      <p:ext uri="{BB962C8B-B14F-4D97-AF65-F5344CB8AC3E}">
        <p14:creationId xmlns:p14="http://schemas.microsoft.com/office/powerpoint/2010/main" val="224730375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3832" y="303304"/>
            <a:ext cx="11427995" cy="4016484"/>
          </a:xfrm>
          <a:prstGeom prst="rect">
            <a:avLst/>
          </a:prstGeom>
          <a:noFill/>
        </p:spPr>
        <p:txBody>
          <a:bodyPr wrap="square" rtlCol="0">
            <a:spAutoFit/>
          </a:bodyPr>
          <a:lstStyle/>
          <a:p>
            <a:r>
              <a:rPr lang="en-US" sz="1700" b="1" dirty="0">
                <a:latin typeface="+mj-lt"/>
              </a:rPr>
              <a:t>size(col): </a:t>
            </a:r>
          </a:p>
          <a:p>
            <a:pPr marL="285750" indent="-285750">
              <a:buFont typeface="Arial" panose="020B0604020202020204" pitchFamily="34" charset="0"/>
              <a:buChar char="•"/>
            </a:pPr>
            <a:r>
              <a:rPr lang="en-US" sz="1700" dirty="0">
                <a:latin typeface="+mj-lt"/>
              </a:rPr>
              <a:t>Returns the length of the array or map stored in the column.</a:t>
            </a:r>
          </a:p>
          <a:p>
            <a:pPr marL="285750" indent="-285750">
              <a:buFont typeface="Arial" panose="020B0604020202020204" pitchFamily="34" charset="0"/>
              <a:buChar char="•"/>
            </a:pPr>
            <a:r>
              <a:rPr lang="en-US" sz="1700" dirty="0">
                <a:latin typeface="+mj-lt"/>
              </a:rPr>
              <a:t>Size is -1 for null elements.</a:t>
            </a:r>
          </a:p>
          <a:p>
            <a:r>
              <a:rPr lang="en-US" sz="1700" i="1" dirty="0">
                <a:latin typeface="+mj-lt"/>
              </a:rPr>
              <a:t>emp1.select(size(emp1.Languages),size(emp1.properties)).show()</a:t>
            </a:r>
          </a:p>
          <a:p>
            <a:endParaRPr lang="en-US" sz="1700" dirty="0">
              <a:latin typeface="+mj-lt"/>
            </a:endParaRPr>
          </a:p>
          <a:p>
            <a:r>
              <a:rPr lang="en-US" sz="1700" b="1" dirty="0" err="1">
                <a:latin typeface="+mj-lt"/>
              </a:rPr>
              <a:t>element_at</a:t>
            </a:r>
            <a:r>
              <a:rPr lang="en-US" sz="1700" b="1" dirty="0">
                <a:latin typeface="+mj-lt"/>
              </a:rPr>
              <a:t>(</a:t>
            </a:r>
            <a:r>
              <a:rPr lang="en-US" sz="1700" b="1" dirty="0" err="1">
                <a:latin typeface="+mj-lt"/>
              </a:rPr>
              <a:t>col,extraction</a:t>
            </a:r>
            <a:r>
              <a:rPr lang="en-US" sz="1700" b="1" dirty="0">
                <a:latin typeface="+mj-lt"/>
              </a:rPr>
              <a:t>): </a:t>
            </a:r>
          </a:p>
          <a:p>
            <a:pPr marL="285750" indent="-285750">
              <a:buFont typeface="Arial" panose="020B0604020202020204" pitchFamily="34" charset="0"/>
              <a:buChar char="•"/>
            </a:pPr>
            <a:r>
              <a:rPr lang="en-US" sz="1700" dirty="0">
                <a:latin typeface="+mj-lt"/>
              </a:rPr>
              <a:t>Returns element of array at given index in extraction if col is array.</a:t>
            </a:r>
          </a:p>
          <a:p>
            <a:pPr marL="285750" indent="-285750">
              <a:buFont typeface="Arial" panose="020B0604020202020204" pitchFamily="34" charset="0"/>
              <a:buChar char="•"/>
            </a:pPr>
            <a:r>
              <a:rPr lang="en-US" sz="1700" dirty="0">
                <a:latin typeface="+mj-lt"/>
              </a:rPr>
              <a:t>Returns value for the given key in extraction if col is map.</a:t>
            </a:r>
          </a:p>
          <a:p>
            <a:r>
              <a:rPr lang="en-US" sz="1700" i="1" dirty="0">
                <a:latin typeface="+mj-lt"/>
              </a:rPr>
              <a:t>emp1.select(emp1.FirstName,element_at(emp1.Languages,2),</a:t>
            </a:r>
            <a:r>
              <a:rPr lang="en-US" sz="1700" i="1" dirty="0" err="1">
                <a:latin typeface="+mj-lt"/>
              </a:rPr>
              <a:t>element_at</a:t>
            </a:r>
            <a:r>
              <a:rPr lang="en-US" sz="1700" i="1" dirty="0">
                <a:latin typeface="+mj-lt"/>
              </a:rPr>
              <a:t>(emp1.properties,'eye')).show()</a:t>
            </a:r>
          </a:p>
          <a:p>
            <a:endParaRPr lang="en-US" sz="1700" dirty="0">
              <a:latin typeface="+mj-lt"/>
            </a:endParaRPr>
          </a:p>
          <a:p>
            <a:r>
              <a:rPr lang="en-US" sz="1700" b="1" dirty="0" err="1">
                <a:latin typeface="+mj-lt"/>
              </a:rPr>
              <a:t>struct</a:t>
            </a:r>
            <a:r>
              <a:rPr lang="en-US" sz="1700" b="1" dirty="0">
                <a:latin typeface="+mj-lt"/>
              </a:rPr>
              <a:t>(*cols) :</a:t>
            </a:r>
          </a:p>
          <a:p>
            <a:pPr marL="285750" indent="-285750">
              <a:buFont typeface="Arial" panose="020B0604020202020204" pitchFamily="34" charset="0"/>
              <a:buChar char="•"/>
            </a:pPr>
            <a:r>
              <a:rPr lang="en-US" sz="1700" dirty="0">
                <a:latin typeface="+mj-lt"/>
              </a:rPr>
              <a:t>Create a new </a:t>
            </a:r>
            <a:r>
              <a:rPr lang="en-US" sz="1700" dirty="0" err="1">
                <a:latin typeface="+mj-lt"/>
              </a:rPr>
              <a:t>struct</a:t>
            </a:r>
            <a:r>
              <a:rPr lang="en-US" sz="1700" dirty="0">
                <a:latin typeface="+mj-lt"/>
              </a:rPr>
              <a:t> column.</a:t>
            </a:r>
          </a:p>
          <a:p>
            <a:r>
              <a:rPr lang="en-US" sz="1700" i="1" dirty="0">
                <a:latin typeface="+mj-lt"/>
              </a:rPr>
              <a:t> </a:t>
            </a:r>
            <a:r>
              <a:rPr lang="en-US" sz="1700" i="1" dirty="0" err="1">
                <a:latin typeface="+mj-lt"/>
              </a:rPr>
              <a:t>emp_new</a:t>
            </a:r>
            <a:r>
              <a:rPr lang="en-US" sz="1700" i="1" dirty="0">
                <a:latin typeface="+mj-lt"/>
              </a:rPr>
              <a:t> = emp1.select(</a:t>
            </a:r>
            <a:r>
              <a:rPr lang="en-US" sz="1700" i="1" dirty="0" err="1">
                <a:latin typeface="+mj-lt"/>
              </a:rPr>
              <a:t>struct</a:t>
            </a:r>
            <a:r>
              <a:rPr lang="en-US" sz="1700" i="1" dirty="0">
                <a:latin typeface="+mj-lt"/>
              </a:rPr>
              <a:t>((emp1.FirstName,emp1.LastName)))</a:t>
            </a:r>
          </a:p>
          <a:p>
            <a:endParaRPr lang="en-US" sz="1700" dirty="0">
              <a:latin typeface="+mj-lt"/>
            </a:endParaRPr>
          </a:p>
          <a:p>
            <a:endParaRPr lang="en-US" sz="1700" dirty="0">
              <a:latin typeface="+mj-lt"/>
            </a:endParaRPr>
          </a:p>
        </p:txBody>
      </p:sp>
    </p:spTree>
    <p:extLst>
      <p:ext uri="{BB962C8B-B14F-4D97-AF65-F5344CB8AC3E}">
        <p14:creationId xmlns:p14="http://schemas.microsoft.com/office/powerpoint/2010/main" val="65337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0" dur="500"/>
                                        <p:tgtEl>
                                          <p:spTgt spid="5">
                                            <p:txEl>
                                              <p:pRg st="5" end="5"/>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3" dur="500"/>
                                        <p:tgtEl>
                                          <p:spTgt spid="5">
                                            <p:txEl>
                                              <p:pRg st="6" end="6"/>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26" dur="500"/>
                                        <p:tgtEl>
                                          <p:spTgt spid="5">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1" dur="500"/>
                                        <p:tgtEl>
                                          <p:spTgt spid="5">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36" dur="500"/>
                                        <p:tgtEl>
                                          <p:spTgt spid="5">
                                            <p:txEl>
                                              <p:pRg st="10" end="10"/>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39" dur="500"/>
                                        <p:tgtEl>
                                          <p:spTgt spid="5">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44"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2068" y="-189470"/>
            <a:ext cx="11427995" cy="6632585"/>
          </a:xfrm>
          <a:prstGeom prst="rect">
            <a:avLst/>
          </a:prstGeom>
          <a:noFill/>
        </p:spPr>
        <p:txBody>
          <a:bodyPr wrap="square" rtlCol="0">
            <a:spAutoFit/>
          </a:bodyPr>
          <a:lstStyle/>
          <a:p>
            <a:endParaRPr lang="en-US" sz="1700" dirty="0">
              <a:latin typeface="+mj-lt"/>
            </a:endParaRPr>
          </a:p>
          <a:p>
            <a:r>
              <a:rPr lang="en-US" sz="1700" b="1" dirty="0">
                <a:latin typeface="+mj-lt"/>
              </a:rPr>
              <a:t>array(*cols): </a:t>
            </a:r>
          </a:p>
          <a:p>
            <a:pPr marL="285750" indent="-285750">
              <a:buFont typeface="Arial" panose="020B0604020202020204" pitchFamily="34" charset="0"/>
              <a:buChar char="•"/>
            </a:pPr>
            <a:r>
              <a:rPr lang="en-US" sz="1700" dirty="0">
                <a:latin typeface="+mj-lt"/>
              </a:rPr>
              <a:t>Creates a new array column.</a:t>
            </a:r>
          </a:p>
          <a:p>
            <a:r>
              <a:rPr lang="en-US" sz="1700" i="1" dirty="0" err="1">
                <a:latin typeface="+mj-lt"/>
              </a:rPr>
              <a:t>emp_new</a:t>
            </a:r>
            <a:r>
              <a:rPr lang="en-US" sz="1700" i="1" dirty="0">
                <a:latin typeface="+mj-lt"/>
              </a:rPr>
              <a:t> = emp2.select(array(emp2.score1,emp2.score2,emp2.score3))</a:t>
            </a:r>
          </a:p>
          <a:p>
            <a:endParaRPr lang="en-US" sz="1700" dirty="0">
              <a:latin typeface="+mj-lt"/>
            </a:endParaRPr>
          </a:p>
          <a:p>
            <a:r>
              <a:rPr lang="en-US" sz="1700" b="1" dirty="0" err="1">
                <a:latin typeface="+mj-lt"/>
              </a:rPr>
              <a:t>array_max</a:t>
            </a:r>
            <a:r>
              <a:rPr lang="en-US" sz="1700" b="1" dirty="0">
                <a:latin typeface="+mj-lt"/>
              </a:rPr>
              <a:t>(col), </a:t>
            </a:r>
            <a:r>
              <a:rPr lang="en-US" sz="1700" b="1" dirty="0" err="1">
                <a:latin typeface="+mj-lt"/>
              </a:rPr>
              <a:t>array_min</a:t>
            </a:r>
            <a:r>
              <a:rPr lang="en-US" sz="1700" b="1" dirty="0">
                <a:latin typeface="+mj-lt"/>
              </a:rPr>
              <a:t>(col): </a:t>
            </a:r>
          </a:p>
          <a:p>
            <a:pPr marL="285750" indent="-285750">
              <a:buFont typeface="Arial" panose="020B0604020202020204" pitchFamily="34" charset="0"/>
              <a:buChar char="•"/>
            </a:pPr>
            <a:r>
              <a:rPr lang="en-US" sz="1700" dirty="0">
                <a:latin typeface="+mj-lt"/>
              </a:rPr>
              <a:t>Returns maximum or minimum values of an array column.</a:t>
            </a:r>
          </a:p>
          <a:p>
            <a:r>
              <a:rPr lang="en-US" sz="1700" i="1" dirty="0">
                <a:latin typeface="+mj-lt"/>
              </a:rPr>
              <a:t>emp3.select(</a:t>
            </a:r>
            <a:r>
              <a:rPr lang="en-US" sz="1700" i="1" dirty="0" err="1">
                <a:latin typeface="+mj-lt"/>
              </a:rPr>
              <a:t>array_max</a:t>
            </a:r>
            <a:r>
              <a:rPr lang="en-US" sz="1700" i="1" dirty="0">
                <a:latin typeface="+mj-lt"/>
              </a:rPr>
              <a:t>("score_arr1")).show()</a:t>
            </a:r>
          </a:p>
          <a:p>
            <a:endParaRPr lang="en-US" sz="1700" dirty="0">
              <a:latin typeface="+mj-lt"/>
            </a:endParaRPr>
          </a:p>
          <a:p>
            <a:r>
              <a:rPr lang="en-US" sz="1700" b="1" dirty="0" err="1">
                <a:latin typeface="+mj-lt"/>
              </a:rPr>
              <a:t>array_distinct</a:t>
            </a:r>
            <a:r>
              <a:rPr lang="en-US" sz="1700" b="1" dirty="0">
                <a:latin typeface="+mj-lt"/>
              </a:rPr>
              <a:t>(col): </a:t>
            </a:r>
          </a:p>
          <a:p>
            <a:pPr marL="285750" indent="-285750">
              <a:buFont typeface="Arial" panose="020B0604020202020204" pitchFamily="34" charset="0"/>
              <a:buChar char="•"/>
            </a:pPr>
            <a:r>
              <a:rPr lang="en-US" sz="1700" dirty="0">
                <a:latin typeface="+mj-lt"/>
              </a:rPr>
              <a:t>Returns distinct values of an array column.</a:t>
            </a:r>
          </a:p>
          <a:p>
            <a:r>
              <a:rPr lang="en-US" sz="1700" i="1" dirty="0">
                <a:latin typeface="+mj-lt"/>
              </a:rPr>
              <a:t>emp3.select(</a:t>
            </a:r>
            <a:r>
              <a:rPr lang="en-US" sz="1700" i="1" dirty="0" err="1">
                <a:latin typeface="+mj-lt"/>
              </a:rPr>
              <a:t>array_distinct</a:t>
            </a:r>
            <a:r>
              <a:rPr lang="en-US" sz="1700" i="1" dirty="0">
                <a:latin typeface="+mj-lt"/>
              </a:rPr>
              <a:t>("score_arr1")).show()</a:t>
            </a:r>
          </a:p>
          <a:p>
            <a:endParaRPr lang="en-US" sz="1700" i="1" dirty="0">
              <a:latin typeface="+mj-lt"/>
            </a:endParaRPr>
          </a:p>
          <a:p>
            <a:r>
              <a:rPr lang="en-US" sz="1700" dirty="0" err="1"/>
              <a:t>array_repeat</a:t>
            </a:r>
            <a:r>
              <a:rPr lang="en-US" sz="1700" dirty="0"/>
              <a:t>(</a:t>
            </a:r>
            <a:r>
              <a:rPr lang="en-US" sz="1700" dirty="0" err="1"/>
              <a:t>col,count</a:t>
            </a:r>
            <a:r>
              <a:rPr lang="en-US" sz="1700" dirty="0"/>
              <a:t>): </a:t>
            </a:r>
          </a:p>
          <a:p>
            <a:pPr marL="285750" indent="-285750">
              <a:buFont typeface="Arial" panose="020B0604020202020204" pitchFamily="34" charset="0"/>
              <a:buChar char="•"/>
            </a:pPr>
            <a:r>
              <a:rPr lang="en-US" sz="1700" dirty="0">
                <a:latin typeface="+mj-lt"/>
              </a:rPr>
              <a:t>Repeated count times. </a:t>
            </a:r>
          </a:p>
          <a:p>
            <a:r>
              <a:rPr lang="en-US" sz="1700" i="1" dirty="0">
                <a:latin typeface="+mj-lt"/>
              </a:rPr>
              <a:t>emp3.select(</a:t>
            </a:r>
            <a:r>
              <a:rPr lang="en-US" sz="1700" i="1" dirty="0" err="1">
                <a:latin typeface="+mj-lt"/>
              </a:rPr>
              <a:t>array_repeat</a:t>
            </a:r>
            <a:r>
              <a:rPr lang="en-US" sz="1700" i="1" dirty="0">
                <a:latin typeface="+mj-lt"/>
              </a:rPr>
              <a:t>("score_arr1",3)).show(truncate=False)</a:t>
            </a:r>
          </a:p>
          <a:p>
            <a:endParaRPr lang="en-US" sz="1700" dirty="0">
              <a:latin typeface="+mj-lt"/>
            </a:endParaRPr>
          </a:p>
          <a:p>
            <a:r>
              <a:rPr lang="en-US" sz="1700" i="1" dirty="0">
                <a:latin typeface="+mj-lt"/>
              </a:rPr>
              <a:t>--Flatten the array and chose the distinct values</a:t>
            </a:r>
          </a:p>
          <a:p>
            <a:r>
              <a:rPr lang="en-US" sz="1700" i="1" dirty="0">
                <a:latin typeface="+mj-lt"/>
              </a:rPr>
              <a:t>emp3.select(</a:t>
            </a:r>
            <a:r>
              <a:rPr lang="en-US" sz="1700" i="1" dirty="0" err="1">
                <a:latin typeface="+mj-lt"/>
              </a:rPr>
              <a:t>array_distinct</a:t>
            </a:r>
            <a:r>
              <a:rPr lang="en-US" sz="1700" i="1" dirty="0">
                <a:latin typeface="+mj-lt"/>
              </a:rPr>
              <a:t>(flatten(</a:t>
            </a:r>
            <a:r>
              <a:rPr lang="en-US" sz="1700" i="1" dirty="0" err="1">
                <a:latin typeface="+mj-lt"/>
              </a:rPr>
              <a:t>array_repeat</a:t>
            </a:r>
            <a:r>
              <a:rPr lang="en-US" sz="1700" i="1" dirty="0">
                <a:latin typeface="+mj-lt"/>
              </a:rPr>
              <a:t>("score_arr1",3)))).show(truncate=False)</a:t>
            </a:r>
          </a:p>
          <a:p>
            <a:endParaRPr lang="en-US" sz="1700" dirty="0">
              <a:latin typeface="+mj-lt"/>
            </a:endParaRPr>
          </a:p>
          <a:p>
            <a:r>
              <a:rPr lang="en-US" sz="1700" b="1" dirty="0">
                <a:latin typeface="+mj-lt"/>
              </a:rPr>
              <a:t>slice(</a:t>
            </a:r>
            <a:r>
              <a:rPr lang="en-US" sz="1700" b="1" dirty="0" err="1">
                <a:latin typeface="+mj-lt"/>
              </a:rPr>
              <a:t>col,start,length</a:t>
            </a:r>
            <a:r>
              <a:rPr lang="en-US" sz="1700" b="1" dirty="0">
                <a:latin typeface="+mj-lt"/>
              </a:rPr>
              <a:t>)</a:t>
            </a:r>
          </a:p>
          <a:p>
            <a:pPr marL="285750" indent="-285750">
              <a:buFont typeface="Arial" panose="020B0604020202020204" pitchFamily="34" charset="0"/>
              <a:buChar char="•"/>
            </a:pPr>
            <a:r>
              <a:rPr lang="en-US" sz="1700" dirty="0">
                <a:latin typeface="+mj-lt"/>
              </a:rPr>
              <a:t>Returns an array containing  all the elements in `col` from index `start` for length `length`.</a:t>
            </a:r>
          </a:p>
          <a:p>
            <a:pPr marL="285750" indent="-285750">
              <a:buFont typeface="Arial" panose="020B0604020202020204" pitchFamily="34" charset="0"/>
              <a:buChar char="•"/>
            </a:pPr>
            <a:r>
              <a:rPr lang="en-US" sz="1700" dirty="0">
                <a:latin typeface="+mj-lt"/>
              </a:rPr>
              <a:t>col is Array Type.</a:t>
            </a:r>
          </a:p>
          <a:p>
            <a:r>
              <a:rPr lang="en-US" sz="1700" i="1" dirty="0">
                <a:latin typeface="+mj-lt"/>
              </a:rPr>
              <a:t>emp1.select(emp1.Languages,slice(emp1.Languages,3,1)).show()</a:t>
            </a:r>
          </a:p>
          <a:p>
            <a:endParaRPr lang="en-US" sz="1700" i="1" dirty="0">
              <a:latin typeface="+mj-lt"/>
            </a:endParaRPr>
          </a:p>
        </p:txBody>
      </p:sp>
    </p:spTree>
    <p:extLst>
      <p:ext uri="{BB962C8B-B14F-4D97-AF65-F5344CB8AC3E}">
        <p14:creationId xmlns:p14="http://schemas.microsoft.com/office/powerpoint/2010/main" val="248436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0" dur="500"/>
                                        <p:tgtEl>
                                          <p:spTgt spid="5">
                                            <p:txEl>
                                              <p:pRg st="5" end="5"/>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3" dur="500"/>
                                        <p:tgtEl>
                                          <p:spTgt spid="5">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randombar(horizontal)">
                                      <p:cBhvr>
                                        <p:cTn id="28" dur="500"/>
                                        <p:tgtEl>
                                          <p:spTgt spid="5">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randombar(horizontal)">
                                      <p:cBhvr>
                                        <p:cTn id="33" dur="500"/>
                                        <p:tgtEl>
                                          <p:spTgt spid="5">
                                            <p:txEl>
                                              <p:pRg st="9" end="9"/>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36" dur="500"/>
                                        <p:tgtEl>
                                          <p:spTgt spid="5">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1" dur="500"/>
                                        <p:tgtEl>
                                          <p:spTgt spid="5">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46" dur="500"/>
                                        <p:tgtEl>
                                          <p:spTgt spid="5">
                                            <p:txEl>
                                              <p:pRg st="13" end="13"/>
                                            </p:txEl>
                                          </p:spTgt>
                                        </p:tgtEl>
                                      </p:cBhvr>
                                    </p:animEffect>
                                  </p:childTnLst>
                                </p:cTn>
                              </p:par>
                              <p:par>
                                <p:cTn id="47" presetID="14" presetClass="entr" presetSubtype="10" fill="hold" nodeType="withEffect">
                                  <p:stCondLst>
                                    <p:cond delay="0"/>
                                  </p:stCondLst>
                                  <p:childTnLst>
                                    <p:set>
                                      <p:cBhvr>
                                        <p:cTn id="48" dur="1" fill="hold">
                                          <p:stCondLst>
                                            <p:cond delay="0"/>
                                          </p:stCondLst>
                                        </p:cTn>
                                        <p:tgtEl>
                                          <p:spTgt spid="5">
                                            <p:txEl>
                                              <p:pRg st="14" end="14"/>
                                            </p:txEl>
                                          </p:spTgt>
                                        </p:tgtEl>
                                        <p:attrNameLst>
                                          <p:attrName>style.visibility</p:attrName>
                                        </p:attrNameLst>
                                      </p:cBhvr>
                                      <p:to>
                                        <p:strVal val="visible"/>
                                      </p:to>
                                    </p:set>
                                    <p:animEffect transition="in" filter="randombar(horizontal)">
                                      <p:cBhvr>
                                        <p:cTn id="49" dur="500"/>
                                        <p:tgtEl>
                                          <p:spTgt spid="5">
                                            <p:txEl>
                                              <p:pRg st="14" end="1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5">
                                            <p:txEl>
                                              <p:pRg st="15" end="15"/>
                                            </p:txEl>
                                          </p:spTgt>
                                        </p:tgtEl>
                                        <p:attrNameLst>
                                          <p:attrName>style.visibility</p:attrName>
                                        </p:attrNameLst>
                                      </p:cBhvr>
                                      <p:to>
                                        <p:strVal val="visible"/>
                                      </p:to>
                                    </p:set>
                                    <p:animEffect transition="in" filter="randombar(horizontal)">
                                      <p:cBhvr>
                                        <p:cTn id="54" dur="500"/>
                                        <p:tgtEl>
                                          <p:spTgt spid="5">
                                            <p:txEl>
                                              <p:pRg st="15" end="1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5">
                                            <p:txEl>
                                              <p:pRg st="17" end="17"/>
                                            </p:txEl>
                                          </p:spTgt>
                                        </p:tgtEl>
                                        <p:attrNameLst>
                                          <p:attrName>style.visibility</p:attrName>
                                        </p:attrNameLst>
                                      </p:cBhvr>
                                      <p:to>
                                        <p:strVal val="visible"/>
                                      </p:to>
                                    </p:set>
                                    <p:animEffect transition="in" filter="randombar(horizontal)">
                                      <p:cBhvr>
                                        <p:cTn id="59" dur="500"/>
                                        <p:tgtEl>
                                          <p:spTgt spid="5">
                                            <p:txEl>
                                              <p:pRg st="17" end="17"/>
                                            </p:txEl>
                                          </p:spTgt>
                                        </p:tgtEl>
                                      </p:cBhvr>
                                    </p:animEffect>
                                  </p:childTnLst>
                                </p:cTn>
                              </p:par>
                              <p:par>
                                <p:cTn id="60" presetID="14" presetClass="entr" presetSubtype="10" fill="hold" nodeType="withEffect">
                                  <p:stCondLst>
                                    <p:cond delay="0"/>
                                  </p:stCondLst>
                                  <p:childTnLst>
                                    <p:set>
                                      <p:cBhvr>
                                        <p:cTn id="61" dur="1" fill="hold">
                                          <p:stCondLst>
                                            <p:cond delay="0"/>
                                          </p:stCondLst>
                                        </p:cTn>
                                        <p:tgtEl>
                                          <p:spTgt spid="5">
                                            <p:txEl>
                                              <p:pRg st="18" end="18"/>
                                            </p:txEl>
                                          </p:spTgt>
                                        </p:tgtEl>
                                        <p:attrNameLst>
                                          <p:attrName>style.visibility</p:attrName>
                                        </p:attrNameLst>
                                      </p:cBhvr>
                                      <p:to>
                                        <p:strVal val="visible"/>
                                      </p:to>
                                    </p:set>
                                    <p:animEffect transition="in" filter="randombar(horizontal)">
                                      <p:cBhvr>
                                        <p:cTn id="62" dur="500"/>
                                        <p:tgtEl>
                                          <p:spTgt spid="5">
                                            <p:txEl>
                                              <p:pRg st="18" end="18"/>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5">
                                            <p:txEl>
                                              <p:pRg st="20" end="20"/>
                                            </p:txEl>
                                          </p:spTgt>
                                        </p:tgtEl>
                                        <p:attrNameLst>
                                          <p:attrName>style.visibility</p:attrName>
                                        </p:attrNameLst>
                                      </p:cBhvr>
                                      <p:to>
                                        <p:strVal val="visible"/>
                                      </p:to>
                                    </p:set>
                                    <p:animEffect transition="in" filter="randombar(horizontal)">
                                      <p:cBhvr>
                                        <p:cTn id="67" dur="500"/>
                                        <p:tgtEl>
                                          <p:spTgt spid="5">
                                            <p:txEl>
                                              <p:pRg st="20" end="20"/>
                                            </p:txEl>
                                          </p:spTgt>
                                        </p:tgtEl>
                                      </p:cBhvr>
                                    </p:animEffect>
                                  </p:childTnLst>
                                </p:cTn>
                              </p:par>
                              <p:par>
                                <p:cTn id="68" presetID="14" presetClass="entr" presetSubtype="10" fill="hold" nodeType="withEffect">
                                  <p:stCondLst>
                                    <p:cond delay="0"/>
                                  </p:stCondLst>
                                  <p:childTnLst>
                                    <p:set>
                                      <p:cBhvr>
                                        <p:cTn id="69" dur="1" fill="hold">
                                          <p:stCondLst>
                                            <p:cond delay="0"/>
                                          </p:stCondLst>
                                        </p:cTn>
                                        <p:tgtEl>
                                          <p:spTgt spid="5">
                                            <p:txEl>
                                              <p:pRg st="21" end="21"/>
                                            </p:txEl>
                                          </p:spTgt>
                                        </p:tgtEl>
                                        <p:attrNameLst>
                                          <p:attrName>style.visibility</p:attrName>
                                        </p:attrNameLst>
                                      </p:cBhvr>
                                      <p:to>
                                        <p:strVal val="visible"/>
                                      </p:to>
                                    </p:set>
                                    <p:animEffect transition="in" filter="randombar(horizontal)">
                                      <p:cBhvr>
                                        <p:cTn id="70" dur="500"/>
                                        <p:tgtEl>
                                          <p:spTgt spid="5">
                                            <p:txEl>
                                              <p:pRg st="21" end="21"/>
                                            </p:txEl>
                                          </p:spTgt>
                                        </p:tgtEl>
                                      </p:cBhvr>
                                    </p:animEffect>
                                  </p:childTnLst>
                                </p:cTn>
                              </p:par>
                              <p:par>
                                <p:cTn id="71" presetID="14" presetClass="entr" presetSubtype="10" fill="hold" nodeType="withEffect">
                                  <p:stCondLst>
                                    <p:cond delay="0"/>
                                  </p:stCondLst>
                                  <p:childTnLst>
                                    <p:set>
                                      <p:cBhvr>
                                        <p:cTn id="72" dur="1" fill="hold">
                                          <p:stCondLst>
                                            <p:cond delay="0"/>
                                          </p:stCondLst>
                                        </p:cTn>
                                        <p:tgtEl>
                                          <p:spTgt spid="5">
                                            <p:txEl>
                                              <p:pRg st="22" end="22"/>
                                            </p:txEl>
                                          </p:spTgt>
                                        </p:tgtEl>
                                        <p:attrNameLst>
                                          <p:attrName>style.visibility</p:attrName>
                                        </p:attrNameLst>
                                      </p:cBhvr>
                                      <p:to>
                                        <p:strVal val="visible"/>
                                      </p:to>
                                    </p:set>
                                    <p:animEffect transition="in" filter="randombar(horizontal)">
                                      <p:cBhvr>
                                        <p:cTn id="73" dur="500"/>
                                        <p:tgtEl>
                                          <p:spTgt spid="5">
                                            <p:txEl>
                                              <p:pRg st="22" end="2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4" presetClass="entr" presetSubtype="10" fill="hold" nodeType="clickEffect">
                                  <p:stCondLst>
                                    <p:cond delay="0"/>
                                  </p:stCondLst>
                                  <p:childTnLst>
                                    <p:set>
                                      <p:cBhvr>
                                        <p:cTn id="77" dur="1" fill="hold">
                                          <p:stCondLst>
                                            <p:cond delay="0"/>
                                          </p:stCondLst>
                                        </p:cTn>
                                        <p:tgtEl>
                                          <p:spTgt spid="5">
                                            <p:txEl>
                                              <p:pRg st="23" end="23"/>
                                            </p:txEl>
                                          </p:spTgt>
                                        </p:tgtEl>
                                        <p:attrNameLst>
                                          <p:attrName>style.visibility</p:attrName>
                                        </p:attrNameLst>
                                      </p:cBhvr>
                                      <p:to>
                                        <p:strVal val="visible"/>
                                      </p:to>
                                    </p:set>
                                    <p:animEffect transition="in" filter="randombar(horizontal)">
                                      <p:cBhvr>
                                        <p:cTn id="78" dur="500"/>
                                        <p:tgtEl>
                                          <p:spTgt spid="5">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3693319"/>
          </a:xfrm>
          <a:prstGeom prst="rect">
            <a:avLst/>
          </a:prstGeom>
        </p:spPr>
        <p:txBody>
          <a:bodyPr wrap="square">
            <a:spAutoFit/>
          </a:bodyPr>
          <a:lstStyle/>
          <a:p>
            <a:r>
              <a:rPr lang="en-US" b="1" dirty="0"/>
              <a:t>--jars: </a:t>
            </a:r>
            <a:r>
              <a:rPr lang="en-US" dirty="0"/>
              <a:t>Dependency .jar files.</a:t>
            </a:r>
          </a:p>
          <a:p>
            <a:r>
              <a:rPr lang="en-US" dirty="0"/>
              <a:t>      Ex : --jars /</a:t>
            </a:r>
            <a:r>
              <a:rPr lang="en-US" dirty="0" err="1"/>
              <a:t>devl</a:t>
            </a:r>
            <a:r>
              <a:rPr lang="en-US" dirty="0"/>
              <a:t>/</a:t>
            </a:r>
            <a:r>
              <a:rPr lang="en-US" dirty="0" err="1"/>
              <a:t>src</a:t>
            </a:r>
            <a:r>
              <a:rPr lang="en-US" dirty="0"/>
              <a:t>/main/python/lib/ojdbc7.jar, fil2.jar, file3.jar</a:t>
            </a:r>
          </a:p>
          <a:p>
            <a:endParaRPr lang="en-US" dirty="0"/>
          </a:p>
          <a:p>
            <a:r>
              <a:rPr lang="en-US" b="1" dirty="0"/>
              <a:t>--packages: </a:t>
            </a:r>
            <a:r>
              <a:rPr lang="en-US" dirty="0"/>
              <a:t>Pass the dependency packages.</a:t>
            </a:r>
          </a:p>
          <a:p>
            <a:r>
              <a:rPr lang="en-US" dirty="0"/>
              <a:t>     Ex : --packages org.apache.spark:spark-avro_2.11:2.4.4</a:t>
            </a:r>
          </a:p>
          <a:p>
            <a:endParaRPr lang="en-US" dirty="0"/>
          </a:p>
          <a:p>
            <a:r>
              <a:rPr lang="en-US" b="1" dirty="0"/>
              <a:t>--</a:t>
            </a:r>
            <a:r>
              <a:rPr lang="en-US" b="1" dirty="0" err="1"/>
              <a:t>py</a:t>
            </a:r>
            <a:r>
              <a:rPr lang="en-US" b="1" dirty="0"/>
              <a:t>-files: </a:t>
            </a:r>
            <a:r>
              <a:rPr lang="en-US" dirty="0"/>
              <a:t>Use –</a:t>
            </a:r>
            <a:r>
              <a:rPr lang="en-US" dirty="0" err="1"/>
              <a:t>py</a:t>
            </a:r>
            <a:r>
              <a:rPr lang="en-US" dirty="0"/>
              <a:t>-files to add .</a:t>
            </a:r>
            <a:r>
              <a:rPr lang="en-US" dirty="0" err="1"/>
              <a:t>py</a:t>
            </a:r>
            <a:r>
              <a:rPr lang="en-US" dirty="0"/>
              <a:t> and .zip files. File specified with –</a:t>
            </a:r>
            <a:r>
              <a:rPr lang="en-US" dirty="0" err="1"/>
              <a:t>py</a:t>
            </a:r>
            <a:r>
              <a:rPr lang="en-US" dirty="0"/>
              <a:t>-files are uploaded to the cluster before it run the application.</a:t>
            </a:r>
          </a:p>
          <a:p>
            <a:r>
              <a:rPr lang="en-US" dirty="0"/>
              <a:t>     Ex - --</a:t>
            </a:r>
            <a:r>
              <a:rPr lang="en-US" dirty="0" err="1"/>
              <a:t>py</a:t>
            </a:r>
            <a:r>
              <a:rPr lang="en-US" dirty="0"/>
              <a:t>-files file1.py, file2.py,file3.zip</a:t>
            </a:r>
          </a:p>
          <a:p>
            <a:endParaRPr lang="en-US" dirty="0"/>
          </a:p>
          <a:p>
            <a:endParaRPr lang="en-US" dirty="0"/>
          </a:p>
          <a:p>
            <a:endParaRPr lang="en-US" dirty="0"/>
          </a:p>
          <a:p>
            <a:r>
              <a:rPr lang="en-US" dirty="0"/>
              <a:t>    </a:t>
            </a:r>
          </a:p>
        </p:txBody>
      </p:sp>
    </p:spTree>
    <p:extLst>
      <p:ext uri="{BB962C8B-B14F-4D97-AF65-F5344CB8AC3E}">
        <p14:creationId xmlns:p14="http://schemas.microsoft.com/office/powerpoint/2010/main" val="81393309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544" y="222421"/>
            <a:ext cx="11427995" cy="6263253"/>
          </a:xfrm>
          <a:prstGeom prst="rect">
            <a:avLst/>
          </a:prstGeom>
          <a:noFill/>
        </p:spPr>
        <p:txBody>
          <a:bodyPr wrap="square" rtlCol="0">
            <a:spAutoFit/>
          </a:bodyPr>
          <a:lstStyle/>
          <a:p>
            <a:r>
              <a:rPr lang="en-US" sz="1600" b="1" dirty="0" err="1">
                <a:latin typeface="+mj-lt"/>
              </a:rPr>
              <a:t>array_position</a:t>
            </a:r>
            <a:r>
              <a:rPr lang="en-US" sz="1600" b="1" dirty="0">
                <a:latin typeface="+mj-lt"/>
              </a:rPr>
              <a:t>(</a:t>
            </a:r>
            <a:r>
              <a:rPr lang="en-US" sz="1600" b="1" dirty="0" err="1">
                <a:latin typeface="+mj-lt"/>
              </a:rPr>
              <a:t>col,value</a:t>
            </a:r>
            <a:r>
              <a:rPr lang="en-US" sz="1600" b="1" dirty="0">
                <a:latin typeface="+mj-lt"/>
              </a:rPr>
              <a:t>): </a:t>
            </a:r>
          </a:p>
          <a:p>
            <a:pPr marL="285750" indent="-285750">
              <a:buFont typeface="Arial" panose="020B0604020202020204" pitchFamily="34" charset="0"/>
              <a:buChar char="•"/>
            </a:pPr>
            <a:r>
              <a:rPr lang="en-US" sz="1600" dirty="0">
                <a:latin typeface="+mj-lt"/>
              </a:rPr>
              <a:t>Locates the position of the first occurrence of the given value in the given array.</a:t>
            </a:r>
          </a:p>
          <a:p>
            <a:pPr marL="285750" indent="-285750">
              <a:buFont typeface="Arial" panose="020B0604020202020204" pitchFamily="34" charset="0"/>
              <a:buChar char="•"/>
            </a:pPr>
            <a:r>
              <a:rPr lang="en-US" sz="1600" dirty="0">
                <a:latin typeface="+mj-lt"/>
              </a:rPr>
              <a:t>Starts with Index 1.</a:t>
            </a:r>
          </a:p>
          <a:p>
            <a:r>
              <a:rPr lang="en-US" sz="1600" i="1" dirty="0">
                <a:latin typeface="+mj-lt"/>
              </a:rPr>
              <a:t>emp3.select(emp3.score_arr1,array_position(emp3.score_arr1,27)).show()</a:t>
            </a:r>
          </a:p>
          <a:p>
            <a:endParaRPr lang="en-US" sz="1600" dirty="0">
              <a:latin typeface="+mj-lt"/>
            </a:endParaRPr>
          </a:p>
          <a:p>
            <a:r>
              <a:rPr lang="en-US" sz="1600" b="1" dirty="0" err="1">
                <a:latin typeface="+mj-lt"/>
              </a:rPr>
              <a:t>array_remove</a:t>
            </a:r>
            <a:r>
              <a:rPr lang="en-US" sz="1600" b="1" dirty="0">
                <a:latin typeface="+mj-lt"/>
              </a:rPr>
              <a:t>(</a:t>
            </a:r>
            <a:r>
              <a:rPr lang="en-US" sz="1600" b="1" dirty="0" err="1">
                <a:latin typeface="+mj-lt"/>
              </a:rPr>
              <a:t>col,element</a:t>
            </a:r>
            <a:r>
              <a:rPr lang="en-US" sz="1600" b="1" dirty="0">
                <a:latin typeface="+mj-lt"/>
              </a:rPr>
              <a:t>): </a:t>
            </a:r>
          </a:p>
          <a:p>
            <a:pPr marL="285750" indent="-285750">
              <a:buFont typeface="Arial" panose="020B0604020202020204" pitchFamily="34" charset="0"/>
              <a:buChar char="•"/>
            </a:pPr>
            <a:r>
              <a:rPr lang="en-US" sz="1600" dirty="0">
                <a:latin typeface="+mj-lt"/>
              </a:rPr>
              <a:t>Remove all elements that equal to element from the given array.</a:t>
            </a:r>
          </a:p>
          <a:p>
            <a:r>
              <a:rPr lang="en-US" sz="1600" i="1" dirty="0">
                <a:latin typeface="+mj-lt"/>
              </a:rPr>
              <a:t>emp3.select(</a:t>
            </a:r>
            <a:r>
              <a:rPr lang="en-US" sz="1600" i="1" dirty="0" err="1">
                <a:latin typeface="+mj-lt"/>
              </a:rPr>
              <a:t>array_remove</a:t>
            </a:r>
            <a:r>
              <a:rPr lang="en-US" sz="1600" i="1" dirty="0">
                <a:latin typeface="+mj-lt"/>
              </a:rPr>
              <a:t>("score_arr1",20)).show()</a:t>
            </a:r>
          </a:p>
          <a:p>
            <a:endParaRPr lang="en-US" sz="1600" dirty="0">
              <a:latin typeface="+mj-lt"/>
            </a:endParaRPr>
          </a:p>
          <a:p>
            <a:r>
              <a:rPr lang="en-US" sz="1600" b="1" dirty="0" err="1">
                <a:latin typeface="+mj-lt"/>
              </a:rPr>
              <a:t>array_sort</a:t>
            </a:r>
            <a:r>
              <a:rPr lang="en-US" sz="1600" b="1" dirty="0">
                <a:latin typeface="+mj-lt"/>
              </a:rPr>
              <a:t>(col): </a:t>
            </a:r>
          </a:p>
          <a:p>
            <a:pPr marL="285750" indent="-285750">
              <a:buFont typeface="Arial" panose="020B0604020202020204" pitchFamily="34" charset="0"/>
              <a:buChar char="•"/>
            </a:pPr>
            <a:r>
              <a:rPr lang="en-US" sz="1600" dirty="0">
                <a:latin typeface="+mj-lt"/>
              </a:rPr>
              <a:t>Sorts the input array in ascending order. </a:t>
            </a:r>
          </a:p>
          <a:p>
            <a:pPr marL="285750" indent="-285750">
              <a:buFont typeface="Arial" panose="020B0604020202020204" pitchFamily="34" charset="0"/>
              <a:buChar char="•"/>
            </a:pPr>
            <a:r>
              <a:rPr lang="en-US" sz="1600" dirty="0">
                <a:latin typeface="+mj-lt"/>
              </a:rPr>
              <a:t>The elements of the input array  must be orderable. </a:t>
            </a:r>
          </a:p>
          <a:p>
            <a:pPr marL="285750" indent="-285750">
              <a:buFont typeface="Arial" panose="020B0604020202020204" pitchFamily="34" charset="0"/>
              <a:buChar char="•"/>
            </a:pPr>
            <a:r>
              <a:rPr lang="en-US" sz="1600" dirty="0">
                <a:latin typeface="+mj-lt"/>
              </a:rPr>
              <a:t>Null elements will be placed at the end of the returned array.</a:t>
            </a:r>
          </a:p>
          <a:p>
            <a:r>
              <a:rPr lang="en-US" sz="1600" i="1" dirty="0">
                <a:latin typeface="+mj-lt"/>
              </a:rPr>
              <a:t>emp3.select(</a:t>
            </a:r>
            <a:r>
              <a:rPr lang="en-US" sz="1600" i="1" dirty="0"/>
              <a:t>"</a:t>
            </a:r>
            <a:r>
              <a:rPr lang="en-US" sz="1600" i="1" dirty="0">
                <a:latin typeface="+mj-lt"/>
              </a:rPr>
              <a:t>score_arr1</a:t>
            </a:r>
            <a:r>
              <a:rPr lang="en-US" sz="1600" i="1" dirty="0"/>
              <a:t>"</a:t>
            </a:r>
            <a:r>
              <a:rPr lang="en-US" sz="1600" i="1" dirty="0">
                <a:latin typeface="+mj-lt"/>
              </a:rPr>
              <a:t>,array_sort(</a:t>
            </a:r>
            <a:r>
              <a:rPr lang="en-US" sz="1600" i="1" dirty="0"/>
              <a:t>"</a:t>
            </a:r>
            <a:r>
              <a:rPr lang="en-US" sz="1600" i="1" dirty="0">
                <a:latin typeface="+mj-lt"/>
              </a:rPr>
              <a:t>score_arr1</a:t>
            </a:r>
            <a:r>
              <a:rPr lang="en-US" sz="1600" i="1" dirty="0"/>
              <a:t>"</a:t>
            </a:r>
            <a:r>
              <a:rPr lang="en-US" sz="1600" i="1" dirty="0">
                <a:latin typeface="+mj-lt"/>
              </a:rPr>
              <a:t>)).show()</a:t>
            </a:r>
          </a:p>
          <a:p>
            <a:endParaRPr lang="en-US" sz="1600" dirty="0">
              <a:latin typeface="+mj-lt"/>
            </a:endParaRPr>
          </a:p>
          <a:p>
            <a:r>
              <a:rPr lang="en-US" sz="1600" b="1" dirty="0" err="1">
                <a:latin typeface="+mj-lt"/>
              </a:rPr>
              <a:t>sort_array</a:t>
            </a:r>
            <a:r>
              <a:rPr lang="en-US" sz="1600" b="1" dirty="0">
                <a:latin typeface="+mj-lt"/>
              </a:rPr>
              <a:t>(</a:t>
            </a:r>
            <a:r>
              <a:rPr lang="en-US" sz="1600" b="1" dirty="0" err="1">
                <a:latin typeface="+mj-lt"/>
              </a:rPr>
              <a:t>col,asc</a:t>
            </a:r>
            <a:r>
              <a:rPr lang="en-US" sz="1600" b="1" dirty="0">
                <a:latin typeface="+mj-lt"/>
              </a:rPr>
              <a:t>=True): </a:t>
            </a:r>
          </a:p>
          <a:p>
            <a:pPr marL="285750" indent="-285750">
              <a:buFont typeface="Arial" panose="020B0604020202020204" pitchFamily="34" charset="0"/>
              <a:buChar char="•"/>
            </a:pPr>
            <a:r>
              <a:rPr lang="en-US" sz="1600" dirty="0">
                <a:latin typeface="+mj-lt"/>
              </a:rPr>
              <a:t>Sorts the input array in ascending or descending order according to the natural ordering of the array elements. </a:t>
            </a:r>
          </a:p>
          <a:p>
            <a:pPr marL="285750" indent="-285750">
              <a:buFont typeface="Arial" panose="020B0604020202020204" pitchFamily="34" charset="0"/>
              <a:buChar char="•"/>
            </a:pPr>
            <a:r>
              <a:rPr lang="en-US" sz="1600" dirty="0">
                <a:latin typeface="+mj-lt"/>
              </a:rPr>
              <a:t>Null elements will be placed at the beginning of the returned array in ascending order or at the end of the returned array in descending order.</a:t>
            </a:r>
          </a:p>
          <a:p>
            <a:r>
              <a:rPr lang="en-US" sz="1600" i="1" dirty="0">
                <a:latin typeface="+mj-lt"/>
              </a:rPr>
              <a:t>emp3.select(emp3.score_arr1,sort_array(emp3.score_arr1,asc=False)).show()</a:t>
            </a:r>
          </a:p>
          <a:p>
            <a:endParaRPr lang="en-US" sz="1600" dirty="0">
              <a:latin typeface="+mj-lt"/>
            </a:endParaRPr>
          </a:p>
          <a:p>
            <a:r>
              <a:rPr lang="en-US" sz="1600" b="1" dirty="0" err="1">
                <a:latin typeface="+mj-lt"/>
              </a:rPr>
              <a:t>array_contains</a:t>
            </a:r>
            <a:r>
              <a:rPr lang="en-US" sz="1600" b="1" dirty="0">
                <a:latin typeface="+mj-lt"/>
              </a:rPr>
              <a:t>(col, value): </a:t>
            </a:r>
          </a:p>
          <a:p>
            <a:pPr marL="285750" indent="-285750">
              <a:buFont typeface="Arial" panose="020B0604020202020204" pitchFamily="34" charset="0"/>
              <a:buChar char="•"/>
            </a:pPr>
            <a:r>
              <a:rPr lang="en-US" sz="1600" dirty="0">
                <a:latin typeface="+mj-lt"/>
              </a:rPr>
              <a:t>Returns null if the array is null, true if the array contains the given value, and false otherwise.</a:t>
            </a:r>
          </a:p>
          <a:p>
            <a:r>
              <a:rPr lang="en-US" sz="1600" i="1" dirty="0">
                <a:latin typeface="+mj-lt"/>
              </a:rPr>
              <a:t>emp3.select(</a:t>
            </a:r>
            <a:r>
              <a:rPr lang="en-US" sz="1600" i="1" dirty="0" err="1">
                <a:latin typeface="+mj-lt"/>
              </a:rPr>
              <a:t>array_contains</a:t>
            </a:r>
            <a:r>
              <a:rPr lang="en-US" sz="1600" i="1" dirty="0">
                <a:latin typeface="+mj-lt"/>
              </a:rPr>
              <a:t>(emp3.score_arr1,55)).show()</a:t>
            </a:r>
          </a:p>
          <a:p>
            <a:endParaRPr lang="en-US" sz="1700" dirty="0">
              <a:latin typeface="+mj-lt"/>
            </a:endParaRPr>
          </a:p>
        </p:txBody>
      </p:sp>
    </p:spTree>
    <p:extLst>
      <p:ext uri="{BB962C8B-B14F-4D97-AF65-F5344CB8AC3E}">
        <p14:creationId xmlns:p14="http://schemas.microsoft.com/office/powerpoint/2010/main" val="148174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0" dur="500"/>
                                        <p:tgtEl>
                                          <p:spTgt spid="5">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3" dur="500"/>
                                        <p:tgtEl>
                                          <p:spTgt spid="5">
                                            <p:txEl>
                                              <p:pRg st="5" end="5"/>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6" dur="500"/>
                                        <p:tgtEl>
                                          <p:spTgt spid="5">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1" dur="500"/>
                                        <p:tgtEl>
                                          <p:spTgt spid="5">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
                                            <p:txEl>
                                              <p:pRg st="9" end="9"/>
                                            </p:txEl>
                                          </p:spTgt>
                                        </p:tgtEl>
                                        <p:attrNameLst>
                                          <p:attrName>style.visibility</p:attrName>
                                        </p:attrNameLst>
                                      </p:cBhvr>
                                      <p:to>
                                        <p:strVal val="visible"/>
                                      </p:to>
                                    </p:set>
                                    <p:animEffect transition="in" filter="randombar(horizontal)">
                                      <p:cBhvr>
                                        <p:cTn id="36" dur="500"/>
                                        <p:tgtEl>
                                          <p:spTgt spid="5">
                                            <p:txEl>
                                              <p:pRg st="9" end="9"/>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39" dur="500"/>
                                        <p:tgtEl>
                                          <p:spTgt spid="5">
                                            <p:txEl>
                                              <p:pRg st="10" end="10"/>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2" dur="500"/>
                                        <p:tgtEl>
                                          <p:spTgt spid="5">
                                            <p:txEl>
                                              <p:pRg st="11" end="11"/>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45" dur="500"/>
                                        <p:tgtEl>
                                          <p:spTgt spid="5">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50" dur="500"/>
                                        <p:tgtEl>
                                          <p:spTgt spid="5">
                                            <p:txEl>
                                              <p:pRg st="13" end="1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5">
                                            <p:txEl>
                                              <p:pRg st="15" end="15"/>
                                            </p:txEl>
                                          </p:spTgt>
                                        </p:tgtEl>
                                        <p:attrNameLst>
                                          <p:attrName>style.visibility</p:attrName>
                                        </p:attrNameLst>
                                      </p:cBhvr>
                                      <p:to>
                                        <p:strVal val="visible"/>
                                      </p:to>
                                    </p:set>
                                    <p:animEffect transition="in" filter="randombar(horizontal)">
                                      <p:cBhvr>
                                        <p:cTn id="55" dur="500"/>
                                        <p:tgtEl>
                                          <p:spTgt spid="5">
                                            <p:txEl>
                                              <p:pRg st="15" end="15"/>
                                            </p:txEl>
                                          </p:spTgt>
                                        </p:tgtEl>
                                      </p:cBhvr>
                                    </p:animEffect>
                                  </p:childTnLst>
                                </p:cTn>
                              </p:par>
                              <p:par>
                                <p:cTn id="56" presetID="14" presetClass="entr" presetSubtype="10" fill="hold" nodeType="withEffect">
                                  <p:stCondLst>
                                    <p:cond delay="0"/>
                                  </p:stCondLst>
                                  <p:childTnLst>
                                    <p:set>
                                      <p:cBhvr>
                                        <p:cTn id="57" dur="1" fill="hold">
                                          <p:stCondLst>
                                            <p:cond delay="0"/>
                                          </p:stCondLst>
                                        </p:cTn>
                                        <p:tgtEl>
                                          <p:spTgt spid="5">
                                            <p:txEl>
                                              <p:pRg st="16" end="16"/>
                                            </p:txEl>
                                          </p:spTgt>
                                        </p:tgtEl>
                                        <p:attrNameLst>
                                          <p:attrName>style.visibility</p:attrName>
                                        </p:attrNameLst>
                                      </p:cBhvr>
                                      <p:to>
                                        <p:strVal val="visible"/>
                                      </p:to>
                                    </p:set>
                                    <p:animEffect transition="in" filter="randombar(horizontal)">
                                      <p:cBhvr>
                                        <p:cTn id="58" dur="500"/>
                                        <p:tgtEl>
                                          <p:spTgt spid="5">
                                            <p:txEl>
                                              <p:pRg st="16" end="16"/>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5">
                                            <p:txEl>
                                              <p:pRg st="17" end="17"/>
                                            </p:txEl>
                                          </p:spTgt>
                                        </p:tgtEl>
                                        <p:attrNameLst>
                                          <p:attrName>style.visibility</p:attrName>
                                        </p:attrNameLst>
                                      </p:cBhvr>
                                      <p:to>
                                        <p:strVal val="visible"/>
                                      </p:to>
                                    </p:set>
                                    <p:animEffect transition="in" filter="randombar(horizontal)">
                                      <p:cBhvr>
                                        <p:cTn id="61" dur="500"/>
                                        <p:tgtEl>
                                          <p:spTgt spid="5">
                                            <p:txEl>
                                              <p:pRg st="17" end="1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5">
                                            <p:txEl>
                                              <p:pRg st="18" end="18"/>
                                            </p:txEl>
                                          </p:spTgt>
                                        </p:tgtEl>
                                        <p:attrNameLst>
                                          <p:attrName>style.visibility</p:attrName>
                                        </p:attrNameLst>
                                      </p:cBhvr>
                                      <p:to>
                                        <p:strVal val="visible"/>
                                      </p:to>
                                    </p:set>
                                    <p:animEffect transition="in" filter="randombar(horizontal)">
                                      <p:cBhvr>
                                        <p:cTn id="66" dur="500"/>
                                        <p:tgtEl>
                                          <p:spTgt spid="5">
                                            <p:txEl>
                                              <p:pRg st="18" end="18"/>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5">
                                            <p:txEl>
                                              <p:pRg st="20" end="20"/>
                                            </p:txEl>
                                          </p:spTgt>
                                        </p:tgtEl>
                                        <p:attrNameLst>
                                          <p:attrName>style.visibility</p:attrName>
                                        </p:attrNameLst>
                                      </p:cBhvr>
                                      <p:to>
                                        <p:strVal val="visible"/>
                                      </p:to>
                                    </p:set>
                                    <p:animEffect transition="in" filter="randombar(horizontal)">
                                      <p:cBhvr>
                                        <p:cTn id="71" dur="500"/>
                                        <p:tgtEl>
                                          <p:spTgt spid="5">
                                            <p:txEl>
                                              <p:pRg st="20" end="20"/>
                                            </p:txEl>
                                          </p:spTgt>
                                        </p:tgtEl>
                                      </p:cBhvr>
                                    </p:animEffect>
                                  </p:childTnLst>
                                </p:cTn>
                              </p:par>
                              <p:par>
                                <p:cTn id="72" presetID="14" presetClass="entr" presetSubtype="10" fill="hold" nodeType="withEffect">
                                  <p:stCondLst>
                                    <p:cond delay="0"/>
                                  </p:stCondLst>
                                  <p:childTnLst>
                                    <p:set>
                                      <p:cBhvr>
                                        <p:cTn id="73" dur="1" fill="hold">
                                          <p:stCondLst>
                                            <p:cond delay="0"/>
                                          </p:stCondLst>
                                        </p:cTn>
                                        <p:tgtEl>
                                          <p:spTgt spid="5">
                                            <p:txEl>
                                              <p:pRg st="21" end="21"/>
                                            </p:txEl>
                                          </p:spTgt>
                                        </p:tgtEl>
                                        <p:attrNameLst>
                                          <p:attrName>style.visibility</p:attrName>
                                        </p:attrNameLst>
                                      </p:cBhvr>
                                      <p:to>
                                        <p:strVal val="visible"/>
                                      </p:to>
                                    </p:set>
                                    <p:animEffect transition="in" filter="randombar(horizontal)">
                                      <p:cBhvr>
                                        <p:cTn id="74" dur="500"/>
                                        <p:tgtEl>
                                          <p:spTgt spid="5">
                                            <p:txEl>
                                              <p:pRg st="21" end="21"/>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nodeType="clickEffect">
                                  <p:stCondLst>
                                    <p:cond delay="0"/>
                                  </p:stCondLst>
                                  <p:childTnLst>
                                    <p:set>
                                      <p:cBhvr>
                                        <p:cTn id="78" dur="1" fill="hold">
                                          <p:stCondLst>
                                            <p:cond delay="0"/>
                                          </p:stCondLst>
                                        </p:cTn>
                                        <p:tgtEl>
                                          <p:spTgt spid="5">
                                            <p:txEl>
                                              <p:pRg st="22" end="22"/>
                                            </p:txEl>
                                          </p:spTgt>
                                        </p:tgtEl>
                                        <p:attrNameLst>
                                          <p:attrName>style.visibility</p:attrName>
                                        </p:attrNameLst>
                                      </p:cBhvr>
                                      <p:to>
                                        <p:strVal val="visible"/>
                                      </p:to>
                                    </p:set>
                                    <p:animEffect transition="in" filter="randombar(horizontal)">
                                      <p:cBhvr>
                                        <p:cTn id="79" dur="500"/>
                                        <p:tgtEl>
                                          <p:spTgt spid="5">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085" y="275477"/>
            <a:ext cx="11755396" cy="6109365"/>
          </a:xfrm>
          <a:prstGeom prst="rect">
            <a:avLst/>
          </a:prstGeom>
        </p:spPr>
        <p:txBody>
          <a:bodyPr wrap="square">
            <a:spAutoFit/>
          </a:bodyPr>
          <a:lstStyle/>
          <a:p>
            <a:r>
              <a:rPr lang="en-US" sz="1700" b="1" dirty="0" err="1">
                <a:latin typeface="+mj-lt"/>
              </a:rPr>
              <a:t>array_union</a:t>
            </a:r>
            <a:r>
              <a:rPr lang="en-US" sz="1700" b="1" dirty="0">
                <a:latin typeface="+mj-lt"/>
              </a:rPr>
              <a:t>(col1,col2): </a:t>
            </a:r>
          </a:p>
          <a:p>
            <a:pPr marL="285750" indent="-285750">
              <a:buFont typeface="Arial" panose="020B0604020202020204" pitchFamily="34" charset="0"/>
              <a:buChar char="•"/>
            </a:pPr>
            <a:r>
              <a:rPr lang="en-US" sz="1700" dirty="0">
                <a:latin typeface="+mj-lt"/>
              </a:rPr>
              <a:t>Returns an array of the elements in the union of col1 and col2  without duplicates.</a:t>
            </a:r>
          </a:p>
          <a:p>
            <a:r>
              <a:rPr lang="en-US" sz="1700" i="1" dirty="0">
                <a:latin typeface="+mj-lt"/>
              </a:rPr>
              <a:t>emp3.select(</a:t>
            </a:r>
            <a:r>
              <a:rPr lang="en-US" sz="1700" i="1" dirty="0" err="1">
                <a:latin typeface="+mj-lt"/>
              </a:rPr>
              <a:t>array_union</a:t>
            </a:r>
            <a:r>
              <a:rPr lang="en-US" sz="1700" i="1" dirty="0">
                <a:latin typeface="+mj-lt"/>
              </a:rPr>
              <a:t>(emp3.score_arr1,emp3.score_arr2)).show(truncate=False)</a:t>
            </a:r>
          </a:p>
          <a:p>
            <a:endParaRPr lang="en-US" sz="1700" dirty="0">
              <a:latin typeface="+mj-lt"/>
            </a:endParaRPr>
          </a:p>
          <a:p>
            <a:r>
              <a:rPr lang="en-US" sz="1700" b="1" dirty="0" err="1">
                <a:latin typeface="+mj-lt"/>
              </a:rPr>
              <a:t>array_except</a:t>
            </a:r>
            <a:r>
              <a:rPr lang="en-US" sz="1700" b="1" dirty="0">
                <a:latin typeface="+mj-lt"/>
              </a:rPr>
              <a:t>(col1, col2): </a:t>
            </a:r>
          </a:p>
          <a:p>
            <a:pPr marL="285750" indent="-285750">
              <a:buFont typeface="Arial" panose="020B0604020202020204" pitchFamily="34" charset="0"/>
              <a:buChar char="•"/>
            </a:pPr>
            <a:r>
              <a:rPr lang="en-US" sz="1700" dirty="0">
                <a:latin typeface="+mj-lt"/>
              </a:rPr>
              <a:t>Returns an array of the elements in col1 but not in col2 without duplicates.</a:t>
            </a:r>
          </a:p>
          <a:p>
            <a:r>
              <a:rPr lang="en-US" sz="1700" i="1" dirty="0">
                <a:latin typeface="+mj-lt"/>
              </a:rPr>
              <a:t>emp3.select(</a:t>
            </a:r>
            <a:r>
              <a:rPr lang="en-US" sz="1700" i="1" dirty="0" err="1">
                <a:latin typeface="+mj-lt"/>
              </a:rPr>
              <a:t>array_except</a:t>
            </a:r>
            <a:r>
              <a:rPr lang="en-US" sz="1700" i="1" dirty="0">
                <a:latin typeface="+mj-lt"/>
              </a:rPr>
              <a:t>(emp3.score_arr1,emp3.score_arr2)).show(truncate=False)</a:t>
            </a:r>
          </a:p>
          <a:p>
            <a:pPr marL="285750" indent="-285750">
              <a:buFont typeface="Arial" panose="020B0604020202020204" pitchFamily="34" charset="0"/>
              <a:buChar char="•"/>
            </a:pPr>
            <a:endParaRPr lang="en-US" sz="1700" dirty="0">
              <a:latin typeface="+mj-lt"/>
            </a:endParaRPr>
          </a:p>
          <a:p>
            <a:r>
              <a:rPr lang="en-US" sz="1700" b="1" dirty="0" err="1">
                <a:latin typeface="+mj-lt"/>
              </a:rPr>
              <a:t>array_intersect</a:t>
            </a:r>
            <a:r>
              <a:rPr lang="en-US" sz="1700" b="1" dirty="0">
                <a:latin typeface="+mj-lt"/>
              </a:rPr>
              <a:t>(col1, col2): </a:t>
            </a:r>
          </a:p>
          <a:p>
            <a:pPr marL="285750" indent="-285750">
              <a:buFont typeface="Arial" panose="020B0604020202020204" pitchFamily="34" charset="0"/>
              <a:buChar char="•"/>
            </a:pPr>
            <a:r>
              <a:rPr lang="en-US" sz="1700" dirty="0">
                <a:latin typeface="+mj-lt"/>
              </a:rPr>
              <a:t>Returns an array of the elements in the intersection of col1 and col2 without duplicates.</a:t>
            </a:r>
          </a:p>
          <a:p>
            <a:r>
              <a:rPr lang="en-US" sz="1700" i="1" dirty="0">
                <a:latin typeface="+mj-lt"/>
              </a:rPr>
              <a:t>emp3.select(</a:t>
            </a:r>
            <a:r>
              <a:rPr lang="en-US" sz="1700" i="1" dirty="0" err="1">
                <a:latin typeface="+mj-lt"/>
              </a:rPr>
              <a:t>array_intersect</a:t>
            </a:r>
            <a:r>
              <a:rPr lang="en-US" sz="1700" i="1" dirty="0">
                <a:latin typeface="+mj-lt"/>
              </a:rPr>
              <a:t>(emp3.score_arr1,emp3.score_arr2)).show(truncate=False)</a:t>
            </a:r>
          </a:p>
          <a:p>
            <a:endParaRPr lang="en-US" sz="1700" dirty="0">
              <a:latin typeface="+mj-lt"/>
            </a:endParaRPr>
          </a:p>
          <a:p>
            <a:r>
              <a:rPr lang="en-US" sz="1700" b="1" dirty="0" err="1">
                <a:latin typeface="+mj-lt"/>
              </a:rPr>
              <a:t>array_join</a:t>
            </a:r>
            <a:r>
              <a:rPr lang="en-US" sz="1700" b="1" dirty="0">
                <a:latin typeface="+mj-lt"/>
              </a:rPr>
              <a:t>(col, delimiter, </a:t>
            </a:r>
            <a:r>
              <a:rPr lang="en-US" sz="1700" b="1" dirty="0" err="1">
                <a:latin typeface="+mj-lt"/>
              </a:rPr>
              <a:t>null_replacement</a:t>
            </a:r>
            <a:r>
              <a:rPr lang="en-US" sz="1700" b="1" dirty="0">
                <a:latin typeface="+mj-lt"/>
              </a:rPr>
              <a:t>=None): </a:t>
            </a:r>
          </a:p>
          <a:p>
            <a:pPr marL="285750" indent="-285750">
              <a:buFont typeface="Arial" panose="020B0604020202020204" pitchFamily="34" charset="0"/>
              <a:buChar char="•"/>
            </a:pPr>
            <a:r>
              <a:rPr lang="en-US" sz="1700" dirty="0">
                <a:latin typeface="+mj-lt"/>
              </a:rPr>
              <a:t>Concatenates the elements of `column` using the `delimiter`. </a:t>
            </a:r>
          </a:p>
          <a:p>
            <a:pPr marL="285750" indent="-285750">
              <a:buFont typeface="Arial" panose="020B0604020202020204" pitchFamily="34" charset="0"/>
              <a:buChar char="•"/>
            </a:pPr>
            <a:r>
              <a:rPr lang="en-US" sz="1700" dirty="0">
                <a:latin typeface="+mj-lt"/>
              </a:rPr>
              <a:t>Null values are replaced with  `</a:t>
            </a:r>
            <a:r>
              <a:rPr lang="en-US" sz="1700" dirty="0" err="1">
                <a:latin typeface="+mj-lt"/>
              </a:rPr>
              <a:t>null_replacement</a:t>
            </a:r>
            <a:r>
              <a:rPr lang="en-US" sz="1700" dirty="0">
                <a:latin typeface="+mj-lt"/>
              </a:rPr>
              <a:t>` if set, otherwise they are ignored.</a:t>
            </a:r>
          </a:p>
          <a:p>
            <a:r>
              <a:rPr lang="en-US" sz="1700" i="1" dirty="0">
                <a:latin typeface="+mj-lt"/>
              </a:rPr>
              <a:t>emp3.select(emp3.score_arr2,array_join(emp3.score_arr2,'#',null_replacement="1")).show()</a:t>
            </a:r>
          </a:p>
          <a:p>
            <a:endParaRPr lang="en-US" sz="1700" dirty="0">
              <a:latin typeface="+mj-lt"/>
            </a:endParaRPr>
          </a:p>
          <a:p>
            <a:r>
              <a:rPr lang="en-US" sz="1700" b="1" dirty="0" err="1">
                <a:latin typeface="+mj-lt"/>
              </a:rPr>
              <a:t>arrays_zip</a:t>
            </a:r>
            <a:r>
              <a:rPr lang="en-US" sz="1700" b="1" dirty="0">
                <a:latin typeface="+mj-lt"/>
              </a:rPr>
              <a:t>(*cols): </a:t>
            </a:r>
          </a:p>
          <a:p>
            <a:pPr marL="285750" indent="-285750">
              <a:buFont typeface="Arial" panose="020B0604020202020204" pitchFamily="34" charset="0"/>
              <a:buChar char="•"/>
            </a:pPr>
            <a:r>
              <a:rPr lang="en-US" sz="1700" dirty="0">
                <a:latin typeface="+mj-lt"/>
              </a:rPr>
              <a:t>Merge arrays. First element of array1 will be merged with first element of array 2 and so on.</a:t>
            </a:r>
          </a:p>
          <a:p>
            <a:r>
              <a:rPr lang="en-US" sz="1700" i="1" dirty="0">
                <a:latin typeface="+mj-lt"/>
              </a:rPr>
              <a:t> emp3.select(</a:t>
            </a:r>
            <a:r>
              <a:rPr lang="en-US" sz="1700" i="1" dirty="0" err="1">
                <a:latin typeface="+mj-lt"/>
              </a:rPr>
              <a:t>arrays_zip</a:t>
            </a:r>
            <a:r>
              <a:rPr lang="en-US" sz="1700" i="1" dirty="0">
                <a:latin typeface="+mj-lt"/>
              </a:rPr>
              <a:t>(emp3.score_arr1,emp3.score_arr2)).show(truncate=False)</a:t>
            </a:r>
          </a:p>
          <a:p>
            <a:endParaRPr lang="en-US" sz="1700" dirty="0">
              <a:latin typeface="+mj-lt"/>
            </a:endParaRPr>
          </a:p>
          <a:p>
            <a:endParaRPr lang="en-US" sz="1700" dirty="0">
              <a:latin typeface="+mj-lt"/>
            </a:endParaRPr>
          </a:p>
          <a:p>
            <a:endParaRPr lang="en-US" sz="1700" dirty="0">
              <a:latin typeface="+mj-lt"/>
            </a:endParaRPr>
          </a:p>
        </p:txBody>
      </p:sp>
    </p:spTree>
    <p:extLst>
      <p:ext uri="{BB962C8B-B14F-4D97-AF65-F5344CB8AC3E}">
        <p14:creationId xmlns:p14="http://schemas.microsoft.com/office/powerpoint/2010/main" val="65611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0" dur="500"/>
                                        <p:tgtEl>
                                          <p:spTgt spid="4">
                                            <p:txEl>
                                              <p:pRg st="4" end="4"/>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randombar(horizontal)">
                                      <p:cBhvr>
                                        <p:cTn id="33" dur="500"/>
                                        <p:tgtEl>
                                          <p:spTgt spid="4">
                                            <p:txEl>
                                              <p:pRg st="8" end="8"/>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randombar(horizontal)">
                                      <p:cBhvr>
                                        <p:cTn id="36" dur="500"/>
                                        <p:tgtEl>
                                          <p:spTgt spid="4">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randombar(horizontal)">
                                      <p:cBhvr>
                                        <p:cTn id="41" dur="500"/>
                                        <p:tgtEl>
                                          <p:spTgt spid="4">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Effect transition="in" filter="randombar(horizontal)">
                                      <p:cBhvr>
                                        <p:cTn id="46" dur="500"/>
                                        <p:tgtEl>
                                          <p:spTgt spid="4">
                                            <p:txEl>
                                              <p:pRg st="12" end="12"/>
                                            </p:txEl>
                                          </p:spTgt>
                                        </p:tgtEl>
                                      </p:cBhvr>
                                    </p:animEffect>
                                  </p:childTnLst>
                                </p:cTn>
                              </p:par>
                              <p:par>
                                <p:cTn id="47" presetID="14" presetClass="entr" presetSubtype="10" fill="hold" nodeType="with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animEffect transition="in" filter="randombar(horizontal)">
                                      <p:cBhvr>
                                        <p:cTn id="49" dur="500"/>
                                        <p:tgtEl>
                                          <p:spTgt spid="4">
                                            <p:txEl>
                                              <p:pRg st="13" end="13"/>
                                            </p:txEl>
                                          </p:spTgt>
                                        </p:tgtEl>
                                      </p:cBhvr>
                                    </p:animEffect>
                                  </p:childTnLst>
                                </p:cTn>
                              </p:par>
                              <p:par>
                                <p:cTn id="50" presetID="14" presetClass="entr" presetSubtype="10" fill="hold" nodeType="withEffect">
                                  <p:stCondLst>
                                    <p:cond delay="0"/>
                                  </p:stCondLst>
                                  <p:childTnLst>
                                    <p:set>
                                      <p:cBhvr>
                                        <p:cTn id="51" dur="1" fill="hold">
                                          <p:stCondLst>
                                            <p:cond delay="0"/>
                                          </p:stCondLst>
                                        </p:cTn>
                                        <p:tgtEl>
                                          <p:spTgt spid="4">
                                            <p:txEl>
                                              <p:pRg st="14" end="14"/>
                                            </p:txEl>
                                          </p:spTgt>
                                        </p:tgtEl>
                                        <p:attrNameLst>
                                          <p:attrName>style.visibility</p:attrName>
                                        </p:attrNameLst>
                                      </p:cBhvr>
                                      <p:to>
                                        <p:strVal val="visible"/>
                                      </p:to>
                                    </p:set>
                                    <p:animEffect transition="in" filter="randombar(horizontal)">
                                      <p:cBhvr>
                                        <p:cTn id="52" dur="500"/>
                                        <p:tgtEl>
                                          <p:spTgt spid="4">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4">
                                            <p:txEl>
                                              <p:pRg st="15" end="15"/>
                                            </p:txEl>
                                          </p:spTgt>
                                        </p:tgtEl>
                                        <p:attrNameLst>
                                          <p:attrName>style.visibility</p:attrName>
                                        </p:attrNameLst>
                                      </p:cBhvr>
                                      <p:to>
                                        <p:strVal val="visible"/>
                                      </p:to>
                                    </p:set>
                                    <p:animEffect transition="in" filter="randombar(horizontal)">
                                      <p:cBhvr>
                                        <p:cTn id="57" dur="500"/>
                                        <p:tgtEl>
                                          <p:spTgt spid="4">
                                            <p:txEl>
                                              <p:pRg st="15" end="1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4">
                                            <p:txEl>
                                              <p:pRg st="17" end="17"/>
                                            </p:txEl>
                                          </p:spTgt>
                                        </p:tgtEl>
                                        <p:attrNameLst>
                                          <p:attrName>style.visibility</p:attrName>
                                        </p:attrNameLst>
                                      </p:cBhvr>
                                      <p:to>
                                        <p:strVal val="visible"/>
                                      </p:to>
                                    </p:set>
                                    <p:animEffect transition="in" filter="randombar(horizontal)">
                                      <p:cBhvr>
                                        <p:cTn id="62" dur="500"/>
                                        <p:tgtEl>
                                          <p:spTgt spid="4">
                                            <p:txEl>
                                              <p:pRg st="17" end="17"/>
                                            </p:txEl>
                                          </p:spTgt>
                                        </p:tgtEl>
                                      </p:cBhvr>
                                    </p:animEffect>
                                  </p:childTnLst>
                                </p:cTn>
                              </p:par>
                              <p:par>
                                <p:cTn id="63" presetID="14" presetClass="entr" presetSubtype="10" fill="hold" nodeType="withEffect">
                                  <p:stCondLst>
                                    <p:cond delay="0"/>
                                  </p:stCondLst>
                                  <p:childTnLst>
                                    <p:set>
                                      <p:cBhvr>
                                        <p:cTn id="64" dur="1" fill="hold">
                                          <p:stCondLst>
                                            <p:cond delay="0"/>
                                          </p:stCondLst>
                                        </p:cTn>
                                        <p:tgtEl>
                                          <p:spTgt spid="4">
                                            <p:txEl>
                                              <p:pRg st="18" end="18"/>
                                            </p:txEl>
                                          </p:spTgt>
                                        </p:tgtEl>
                                        <p:attrNameLst>
                                          <p:attrName>style.visibility</p:attrName>
                                        </p:attrNameLst>
                                      </p:cBhvr>
                                      <p:to>
                                        <p:strVal val="visible"/>
                                      </p:to>
                                    </p:set>
                                    <p:animEffect transition="in" filter="randombar(horizontal)">
                                      <p:cBhvr>
                                        <p:cTn id="65" dur="500"/>
                                        <p:tgtEl>
                                          <p:spTgt spid="4">
                                            <p:txEl>
                                              <p:pRg st="18" end="1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4">
                                            <p:txEl>
                                              <p:pRg st="19" end="19"/>
                                            </p:txEl>
                                          </p:spTgt>
                                        </p:tgtEl>
                                        <p:attrNameLst>
                                          <p:attrName>style.visibility</p:attrName>
                                        </p:attrNameLst>
                                      </p:cBhvr>
                                      <p:to>
                                        <p:strVal val="visible"/>
                                      </p:to>
                                    </p:set>
                                    <p:animEffect transition="in" filter="randombar(horizontal)">
                                      <p:cBhvr>
                                        <p:cTn id="70" dur="500"/>
                                        <p:tgtEl>
                                          <p:spTgt spid="4">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085" y="275477"/>
            <a:ext cx="11755396" cy="3231654"/>
          </a:xfrm>
          <a:prstGeom prst="rect">
            <a:avLst/>
          </a:prstGeom>
        </p:spPr>
        <p:txBody>
          <a:bodyPr wrap="square">
            <a:spAutoFit/>
          </a:bodyPr>
          <a:lstStyle/>
          <a:p>
            <a:r>
              <a:rPr lang="en-US" sz="1700" b="1" dirty="0" err="1">
                <a:latin typeface="+mj-lt"/>
              </a:rPr>
              <a:t>arrays_overlap</a:t>
            </a:r>
            <a:r>
              <a:rPr lang="en-US" sz="1700" b="1" dirty="0">
                <a:latin typeface="+mj-lt"/>
              </a:rPr>
              <a:t>(a1,a2): </a:t>
            </a:r>
          </a:p>
          <a:p>
            <a:pPr marL="285750" indent="-285750">
              <a:buFont typeface="Arial" panose="020B0604020202020204" pitchFamily="34" charset="0"/>
              <a:buChar char="•"/>
            </a:pPr>
            <a:r>
              <a:rPr lang="en-US" sz="1700" dirty="0">
                <a:latin typeface="+mj-lt"/>
              </a:rPr>
              <a:t>Returns true if the arrays contain any common non-null element; </a:t>
            </a:r>
          </a:p>
          <a:p>
            <a:pPr marL="285750" indent="-285750">
              <a:buFont typeface="Arial" panose="020B0604020202020204" pitchFamily="34" charset="0"/>
              <a:buChar char="•"/>
            </a:pPr>
            <a:r>
              <a:rPr lang="en-US" sz="1700" dirty="0">
                <a:latin typeface="+mj-lt"/>
              </a:rPr>
              <a:t>Returns null if both the arrays are non-empty and any of them contains a null element</a:t>
            </a:r>
          </a:p>
          <a:p>
            <a:pPr marL="285750" indent="-285750">
              <a:buFont typeface="Arial" panose="020B0604020202020204" pitchFamily="34" charset="0"/>
              <a:buChar char="•"/>
            </a:pPr>
            <a:r>
              <a:rPr lang="en-US" sz="1700" dirty="0">
                <a:latin typeface="+mj-lt"/>
              </a:rPr>
              <a:t>Returns false otherwise. </a:t>
            </a:r>
          </a:p>
          <a:p>
            <a:r>
              <a:rPr lang="en-US" sz="1700" i="1" dirty="0">
                <a:latin typeface="+mj-lt"/>
              </a:rPr>
              <a:t> emp3.select(</a:t>
            </a:r>
            <a:r>
              <a:rPr lang="en-US" sz="1700" i="1" dirty="0" err="1">
                <a:latin typeface="+mj-lt"/>
              </a:rPr>
              <a:t>arrays_overlap</a:t>
            </a:r>
            <a:r>
              <a:rPr lang="en-US" sz="1700" i="1" dirty="0">
                <a:latin typeface="+mj-lt"/>
              </a:rPr>
              <a:t>(emp3.score_arr1,emp3.score_arr2)).show(truncate=False)</a:t>
            </a:r>
          </a:p>
          <a:p>
            <a:endParaRPr lang="en-US" sz="1700" dirty="0">
              <a:latin typeface="+mj-lt"/>
            </a:endParaRPr>
          </a:p>
          <a:p>
            <a:r>
              <a:rPr lang="en-US" sz="1700" b="1" dirty="0">
                <a:latin typeface="+mj-lt"/>
              </a:rPr>
              <a:t>shuffle(col): </a:t>
            </a:r>
          </a:p>
          <a:p>
            <a:pPr marL="285750" indent="-285750">
              <a:buFont typeface="Arial" panose="020B0604020202020204" pitchFamily="34" charset="0"/>
              <a:buChar char="•"/>
            </a:pPr>
            <a:r>
              <a:rPr lang="en-US" sz="1700" dirty="0">
                <a:latin typeface="+mj-lt"/>
              </a:rPr>
              <a:t>Random shuffle an array.</a:t>
            </a:r>
          </a:p>
          <a:p>
            <a:r>
              <a:rPr lang="en-US" sz="1700" i="1" dirty="0">
                <a:latin typeface="+mj-lt"/>
              </a:rPr>
              <a:t>emp3.select(emp3.score_arr1,shuffle(emp3.score_arr1)).show()</a:t>
            </a:r>
          </a:p>
          <a:p>
            <a:endParaRPr lang="en-US" sz="1700" dirty="0">
              <a:latin typeface="+mj-lt"/>
            </a:endParaRPr>
          </a:p>
          <a:p>
            <a:endParaRPr lang="en-US" sz="1700" dirty="0">
              <a:latin typeface="+mj-lt"/>
            </a:endParaRPr>
          </a:p>
          <a:p>
            <a:endParaRPr lang="en-US" sz="1700" dirty="0">
              <a:latin typeface="+mj-lt"/>
            </a:endParaRPr>
          </a:p>
        </p:txBody>
      </p:sp>
    </p:spTree>
    <p:extLst>
      <p:ext uri="{BB962C8B-B14F-4D97-AF65-F5344CB8AC3E}">
        <p14:creationId xmlns:p14="http://schemas.microsoft.com/office/powerpoint/2010/main" val="139927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3" dur="500"/>
                                        <p:tgtEl>
                                          <p:spTgt spid="4">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6" dur="500"/>
                                        <p:tgtEl>
                                          <p:spTgt spid="4">
                                            <p:txEl>
                                              <p:pRg st="6" end="6"/>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randombar(horizontal)">
                                      <p:cBhvr>
                                        <p:cTn id="29" dur="500"/>
                                        <p:tgtEl>
                                          <p:spTgt spid="4">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randombar(horizontal)">
                                      <p:cBhvr>
                                        <p:cTn id="34"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897" y="316666"/>
            <a:ext cx="11755396" cy="6632585"/>
          </a:xfrm>
          <a:prstGeom prst="rect">
            <a:avLst/>
          </a:prstGeom>
        </p:spPr>
        <p:txBody>
          <a:bodyPr wrap="square">
            <a:spAutoFit/>
          </a:bodyPr>
          <a:lstStyle/>
          <a:p>
            <a:r>
              <a:rPr lang="en-US" sz="1700" b="1" dirty="0" err="1">
                <a:latin typeface="+mj-lt"/>
              </a:rPr>
              <a:t>create_map</a:t>
            </a:r>
            <a:r>
              <a:rPr lang="en-US" sz="1700" b="1" dirty="0">
                <a:latin typeface="+mj-lt"/>
              </a:rPr>
              <a:t>(*cols): </a:t>
            </a:r>
          </a:p>
          <a:p>
            <a:pPr marL="285750" indent="-285750">
              <a:buFont typeface="Arial" panose="020B0604020202020204" pitchFamily="34" charset="0"/>
              <a:buChar char="•"/>
            </a:pPr>
            <a:r>
              <a:rPr lang="en-US" sz="1700" dirty="0">
                <a:latin typeface="+mj-lt"/>
              </a:rPr>
              <a:t>Create a new map column.</a:t>
            </a:r>
          </a:p>
          <a:p>
            <a:r>
              <a:rPr lang="en-US" sz="1700" i="1" dirty="0">
                <a:latin typeface="+mj-lt"/>
              </a:rPr>
              <a:t>emp1.select(</a:t>
            </a:r>
            <a:r>
              <a:rPr lang="en-US" sz="1700" i="1" dirty="0" err="1">
                <a:latin typeface="+mj-lt"/>
              </a:rPr>
              <a:t>create_map</a:t>
            </a:r>
            <a:r>
              <a:rPr lang="en-US" sz="1700" i="1" dirty="0">
                <a:latin typeface="+mj-lt"/>
              </a:rPr>
              <a:t>(emp1.FirstName,emp1.LastName)).</a:t>
            </a:r>
            <a:r>
              <a:rPr lang="en-US" sz="1700" i="1" dirty="0" err="1">
                <a:latin typeface="+mj-lt"/>
              </a:rPr>
              <a:t>printSchema</a:t>
            </a:r>
            <a:r>
              <a:rPr lang="en-US" sz="1700" i="1" dirty="0">
                <a:latin typeface="+mj-lt"/>
              </a:rPr>
              <a:t>()</a:t>
            </a:r>
          </a:p>
          <a:p>
            <a:endParaRPr lang="en-US" sz="1700" dirty="0">
              <a:latin typeface="+mj-lt"/>
            </a:endParaRPr>
          </a:p>
          <a:p>
            <a:r>
              <a:rPr lang="en-US" sz="1700" b="1" dirty="0" err="1">
                <a:latin typeface="+mj-lt"/>
              </a:rPr>
              <a:t>map_from_entries</a:t>
            </a:r>
            <a:r>
              <a:rPr lang="en-US" sz="1700" b="1" dirty="0">
                <a:latin typeface="+mj-lt"/>
              </a:rPr>
              <a:t>(col): </a:t>
            </a:r>
          </a:p>
          <a:p>
            <a:pPr marL="285750" indent="-285750">
              <a:buFont typeface="Arial" panose="020B0604020202020204" pitchFamily="34" charset="0"/>
              <a:buChar char="•"/>
            </a:pPr>
            <a:r>
              <a:rPr lang="en-US" sz="1700" dirty="0">
                <a:latin typeface="+mj-lt"/>
              </a:rPr>
              <a:t>col is array of paired </a:t>
            </a:r>
            <a:r>
              <a:rPr lang="en-US" sz="1700" dirty="0" err="1">
                <a:latin typeface="+mj-lt"/>
              </a:rPr>
              <a:t>structs</a:t>
            </a:r>
            <a:r>
              <a:rPr lang="en-US" sz="1700" dirty="0">
                <a:latin typeface="+mj-lt"/>
              </a:rPr>
              <a:t>. </a:t>
            </a:r>
          </a:p>
          <a:p>
            <a:pPr marL="285750" indent="-285750">
              <a:buFont typeface="Arial" panose="020B0604020202020204" pitchFamily="34" charset="0"/>
              <a:buChar char="•"/>
            </a:pPr>
            <a:r>
              <a:rPr lang="en-US" sz="1700" dirty="0">
                <a:latin typeface="+mj-lt"/>
              </a:rPr>
              <a:t>Function returns a map created from the given array of entries.</a:t>
            </a:r>
          </a:p>
          <a:p>
            <a:r>
              <a:rPr lang="en-US" sz="1700" i="1" dirty="0" err="1">
                <a:latin typeface="+mj-lt"/>
              </a:rPr>
              <a:t>df.select</a:t>
            </a:r>
            <a:r>
              <a:rPr lang="en-US" sz="1700" i="1" dirty="0">
                <a:latin typeface="+mj-lt"/>
              </a:rPr>
              <a:t>(</a:t>
            </a:r>
            <a:r>
              <a:rPr lang="en-US" sz="1700" i="1" dirty="0" err="1">
                <a:latin typeface="+mj-lt"/>
              </a:rPr>
              <a:t>map_from_entries</a:t>
            </a:r>
            <a:r>
              <a:rPr lang="en-US" sz="1700" i="1" dirty="0">
                <a:latin typeface="+mj-lt"/>
              </a:rPr>
              <a:t>("data").alias("map")).show()</a:t>
            </a:r>
          </a:p>
          <a:p>
            <a:endParaRPr lang="en-US" sz="1700" dirty="0">
              <a:latin typeface="+mj-lt"/>
            </a:endParaRPr>
          </a:p>
          <a:p>
            <a:r>
              <a:rPr lang="en-US" sz="1700" dirty="0" err="1"/>
              <a:t>map_from_arrays</a:t>
            </a:r>
            <a:r>
              <a:rPr lang="en-US" sz="1700" dirty="0"/>
              <a:t>(col1,col2): </a:t>
            </a:r>
          </a:p>
          <a:p>
            <a:pPr marL="285750" indent="-285750">
              <a:buFont typeface="Arial" panose="020B0604020202020204" pitchFamily="34" charset="0"/>
              <a:buChar char="•"/>
            </a:pPr>
            <a:r>
              <a:rPr lang="en-US" sz="1700" dirty="0">
                <a:latin typeface="+mj-lt"/>
              </a:rPr>
              <a:t>Creates a new map from two arrays.</a:t>
            </a:r>
          </a:p>
          <a:p>
            <a:r>
              <a:rPr lang="en-US" sz="1700" i="1" dirty="0">
                <a:latin typeface="+mj-lt"/>
              </a:rPr>
              <a:t>emp3.select(</a:t>
            </a:r>
            <a:r>
              <a:rPr lang="en-US" sz="1700" i="1" dirty="0" err="1">
                <a:latin typeface="+mj-lt"/>
              </a:rPr>
              <a:t>map_from_arrays</a:t>
            </a:r>
            <a:r>
              <a:rPr lang="en-US" sz="1700" i="1" dirty="0">
                <a:latin typeface="+mj-lt"/>
              </a:rPr>
              <a:t>(emp3.score_arr1,emp3.score_arr2)).</a:t>
            </a:r>
            <a:r>
              <a:rPr lang="en-US" sz="1700" i="1" dirty="0" err="1">
                <a:latin typeface="+mj-lt"/>
              </a:rPr>
              <a:t>printSchema</a:t>
            </a:r>
            <a:r>
              <a:rPr lang="en-US" sz="1700" i="1" dirty="0">
                <a:latin typeface="+mj-lt"/>
              </a:rPr>
              <a:t>()</a:t>
            </a:r>
          </a:p>
          <a:p>
            <a:endParaRPr lang="en-US" sz="1700" dirty="0">
              <a:latin typeface="+mj-lt"/>
            </a:endParaRPr>
          </a:p>
          <a:p>
            <a:r>
              <a:rPr lang="en-US" sz="1700" b="1" dirty="0" err="1">
                <a:latin typeface="+mj-lt"/>
              </a:rPr>
              <a:t>map_keys</a:t>
            </a:r>
            <a:r>
              <a:rPr lang="en-US" sz="1700" b="1" dirty="0">
                <a:latin typeface="+mj-lt"/>
              </a:rPr>
              <a:t>(): </a:t>
            </a:r>
          </a:p>
          <a:p>
            <a:pPr marL="285750" indent="-285750">
              <a:buFont typeface="Arial" panose="020B0604020202020204" pitchFamily="34" charset="0"/>
              <a:buChar char="•"/>
            </a:pPr>
            <a:r>
              <a:rPr lang="en-US" sz="1700" dirty="0">
                <a:latin typeface="+mj-lt"/>
              </a:rPr>
              <a:t>Returns an unordered array containing the keys of the map.</a:t>
            </a:r>
          </a:p>
          <a:p>
            <a:r>
              <a:rPr lang="en-US" sz="1700" i="1" dirty="0">
                <a:latin typeface="+mj-lt"/>
              </a:rPr>
              <a:t>emp1.select(</a:t>
            </a:r>
            <a:r>
              <a:rPr lang="en-US" sz="1700" i="1" dirty="0" err="1">
                <a:latin typeface="+mj-lt"/>
              </a:rPr>
              <a:t>map_keys</a:t>
            </a:r>
            <a:r>
              <a:rPr lang="en-US" sz="1700" i="1" dirty="0">
                <a:latin typeface="+mj-lt"/>
              </a:rPr>
              <a:t>(emp1.properties)).show()</a:t>
            </a:r>
          </a:p>
          <a:p>
            <a:endParaRPr lang="en-US" sz="1700" dirty="0">
              <a:latin typeface="+mj-lt"/>
            </a:endParaRPr>
          </a:p>
          <a:p>
            <a:r>
              <a:rPr lang="en-US" sz="1700" b="1" dirty="0" err="1">
                <a:latin typeface="+mj-lt"/>
              </a:rPr>
              <a:t>map_values</a:t>
            </a:r>
            <a:r>
              <a:rPr lang="en-US" sz="1700" b="1" dirty="0">
                <a:latin typeface="+mj-lt"/>
              </a:rPr>
              <a:t>():</a:t>
            </a:r>
          </a:p>
          <a:p>
            <a:pPr marL="285750" indent="-285750">
              <a:buFont typeface="Arial" panose="020B0604020202020204" pitchFamily="34" charset="0"/>
              <a:buChar char="•"/>
            </a:pPr>
            <a:r>
              <a:rPr lang="en-US" sz="1700" dirty="0">
                <a:latin typeface="+mj-lt"/>
              </a:rPr>
              <a:t>Returns an unordered array containing the values of the map.</a:t>
            </a:r>
          </a:p>
          <a:p>
            <a:r>
              <a:rPr lang="en-US" sz="1700" i="1" dirty="0">
                <a:latin typeface="+mj-lt"/>
              </a:rPr>
              <a:t>emp1.select(</a:t>
            </a:r>
            <a:r>
              <a:rPr lang="en-US" sz="1700" i="1" dirty="0" err="1">
                <a:latin typeface="+mj-lt"/>
              </a:rPr>
              <a:t>map_values</a:t>
            </a:r>
            <a:r>
              <a:rPr lang="en-US" sz="1700" i="1" dirty="0">
                <a:latin typeface="+mj-lt"/>
              </a:rPr>
              <a:t>(emp1.properties)).show()</a:t>
            </a:r>
          </a:p>
          <a:p>
            <a:endParaRPr lang="en-US" sz="1700" dirty="0">
              <a:latin typeface="+mj-lt"/>
            </a:endParaRPr>
          </a:p>
          <a:p>
            <a:r>
              <a:rPr lang="en-US" sz="1700" b="1" dirty="0" err="1">
                <a:latin typeface="+mj-lt"/>
              </a:rPr>
              <a:t>map_concat</a:t>
            </a:r>
            <a:r>
              <a:rPr lang="en-US" sz="1700" b="1" dirty="0">
                <a:latin typeface="+mj-lt"/>
              </a:rPr>
              <a:t>(*cols): </a:t>
            </a:r>
          </a:p>
          <a:p>
            <a:pPr marL="285750" indent="-285750">
              <a:buFont typeface="Arial" panose="020B0604020202020204" pitchFamily="34" charset="0"/>
              <a:buChar char="•"/>
            </a:pPr>
            <a:r>
              <a:rPr lang="en-US" sz="1700" dirty="0">
                <a:latin typeface="+mj-lt"/>
              </a:rPr>
              <a:t>Returns the union of all the given maps.</a:t>
            </a:r>
          </a:p>
          <a:p>
            <a:r>
              <a:rPr lang="en-US" sz="1700" i="1" dirty="0">
                <a:latin typeface="+mj-lt"/>
              </a:rPr>
              <a:t>emp1.select(</a:t>
            </a:r>
            <a:r>
              <a:rPr lang="en-US" sz="1700" i="1" dirty="0" err="1">
                <a:latin typeface="+mj-lt"/>
              </a:rPr>
              <a:t>map_concat</a:t>
            </a:r>
            <a:r>
              <a:rPr lang="en-US" sz="1700" i="1" dirty="0">
                <a:latin typeface="+mj-lt"/>
              </a:rPr>
              <a:t>(emp1.properties,emp1.properties)).show(truncate=False)</a:t>
            </a:r>
          </a:p>
          <a:p>
            <a:endParaRPr lang="en-US" sz="1700" dirty="0">
              <a:latin typeface="+mj-lt"/>
            </a:endParaRPr>
          </a:p>
        </p:txBody>
      </p:sp>
    </p:spTree>
    <p:extLst>
      <p:ext uri="{BB962C8B-B14F-4D97-AF65-F5344CB8AC3E}">
        <p14:creationId xmlns:p14="http://schemas.microsoft.com/office/powerpoint/2010/main" val="107749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0" dur="500"/>
                                        <p:tgtEl>
                                          <p:spTgt spid="4">
                                            <p:txEl>
                                              <p:pRg st="4" end="4"/>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3" dur="500"/>
                                        <p:tgtEl>
                                          <p:spTgt spid="4">
                                            <p:txEl>
                                              <p:pRg st="5" end="5"/>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6" dur="500"/>
                                        <p:tgtEl>
                                          <p:spTgt spid="4">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randombar(horizontal)">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randombar(horizontal)">
                                      <p:cBhvr>
                                        <p:cTn id="36" dur="500"/>
                                        <p:tgtEl>
                                          <p:spTgt spid="4">
                                            <p:txEl>
                                              <p:pRg st="9" end="9"/>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randombar(horizontal)">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randombar(horizontal)">
                                      <p:cBhvr>
                                        <p:cTn id="44" dur="500"/>
                                        <p:tgtEl>
                                          <p:spTgt spid="4">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animEffect transition="in" filter="randombar(horizontal)">
                                      <p:cBhvr>
                                        <p:cTn id="49" dur="500"/>
                                        <p:tgtEl>
                                          <p:spTgt spid="4">
                                            <p:txEl>
                                              <p:pRg st="13" end="13"/>
                                            </p:txEl>
                                          </p:spTgt>
                                        </p:tgtEl>
                                      </p:cBhvr>
                                    </p:animEffect>
                                  </p:childTnLst>
                                </p:cTn>
                              </p:par>
                              <p:par>
                                <p:cTn id="50" presetID="14" presetClass="entr" presetSubtype="10" fill="hold" nodeType="withEffect">
                                  <p:stCondLst>
                                    <p:cond delay="0"/>
                                  </p:stCondLst>
                                  <p:childTnLst>
                                    <p:set>
                                      <p:cBhvr>
                                        <p:cTn id="51" dur="1" fill="hold">
                                          <p:stCondLst>
                                            <p:cond delay="0"/>
                                          </p:stCondLst>
                                        </p:cTn>
                                        <p:tgtEl>
                                          <p:spTgt spid="4">
                                            <p:txEl>
                                              <p:pRg st="14" end="14"/>
                                            </p:txEl>
                                          </p:spTgt>
                                        </p:tgtEl>
                                        <p:attrNameLst>
                                          <p:attrName>style.visibility</p:attrName>
                                        </p:attrNameLst>
                                      </p:cBhvr>
                                      <p:to>
                                        <p:strVal val="visible"/>
                                      </p:to>
                                    </p:set>
                                    <p:animEffect transition="in" filter="randombar(horizontal)">
                                      <p:cBhvr>
                                        <p:cTn id="52" dur="500"/>
                                        <p:tgtEl>
                                          <p:spTgt spid="4">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4">
                                            <p:txEl>
                                              <p:pRg st="15" end="15"/>
                                            </p:txEl>
                                          </p:spTgt>
                                        </p:tgtEl>
                                        <p:attrNameLst>
                                          <p:attrName>style.visibility</p:attrName>
                                        </p:attrNameLst>
                                      </p:cBhvr>
                                      <p:to>
                                        <p:strVal val="visible"/>
                                      </p:to>
                                    </p:set>
                                    <p:animEffect transition="in" filter="randombar(horizontal)">
                                      <p:cBhvr>
                                        <p:cTn id="57" dur="500"/>
                                        <p:tgtEl>
                                          <p:spTgt spid="4">
                                            <p:txEl>
                                              <p:pRg st="15" end="1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4">
                                            <p:txEl>
                                              <p:pRg st="17" end="17"/>
                                            </p:txEl>
                                          </p:spTgt>
                                        </p:tgtEl>
                                        <p:attrNameLst>
                                          <p:attrName>style.visibility</p:attrName>
                                        </p:attrNameLst>
                                      </p:cBhvr>
                                      <p:to>
                                        <p:strVal val="visible"/>
                                      </p:to>
                                    </p:set>
                                    <p:animEffect transition="in" filter="randombar(horizontal)">
                                      <p:cBhvr>
                                        <p:cTn id="62" dur="500"/>
                                        <p:tgtEl>
                                          <p:spTgt spid="4">
                                            <p:txEl>
                                              <p:pRg st="17" end="17"/>
                                            </p:txEl>
                                          </p:spTgt>
                                        </p:tgtEl>
                                      </p:cBhvr>
                                    </p:animEffect>
                                  </p:childTnLst>
                                </p:cTn>
                              </p:par>
                              <p:par>
                                <p:cTn id="63" presetID="14" presetClass="entr" presetSubtype="10" fill="hold" nodeType="withEffect">
                                  <p:stCondLst>
                                    <p:cond delay="0"/>
                                  </p:stCondLst>
                                  <p:childTnLst>
                                    <p:set>
                                      <p:cBhvr>
                                        <p:cTn id="64" dur="1" fill="hold">
                                          <p:stCondLst>
                                            <p:cond delay="0"/>
                                          </p:stCondLst>
                                        </p:cTn>
                                        <p:tgtEl>
                                          <p:spTgt spid="4">
                                            <p:txEl>
                                              <p:pRg st="18" end="18"/>
                                            </p:txEl>
                                          </p:spTgt>
                                        </p:tgtEl>
                                        <p:attrNameLst>
                                          <p:attrName>style.visibility</p:attrName>
                                        </p:attrNameLst>
                                      </p:cBhvr>
                                      <p:to>
                                        <p:strVal val="visible"/>
                                      </p:to>
                                    </p:set>
                                    <p:animEffect transition="in" filter="randombar(horizontal)">
                                      <p:cBhvr>
                                        <p:cTn id="65" dur="500"/>
                                        <p:tgtEl>
                                          <p:spTgt spid="4">
                                            <p:txEl>
                                              <p:pRg st="18" end="1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4">
                                            <p:txEl>
                                              <p:pRg st="19" end="19"/>
                                            </p:txEl>
                                          </p:spTgt>
                                        </p:tgtEl>
                                        <p:attrNameLst>
                                          <p:attrName>style.visibility</p:attrName>
                                        </p:attrNameLst>
                                      </p:cBhvr>
                                      <p:to>
                                        <p:strVal val="visible"/>
                                      </p:to>
                                    </p:set>
                                    <p:animEffect transition="in" filter="randombar(horizontal)">
                                      <p:cBhvr>
                                        <p:cTn id="70" dur="500"/>
                                        <p:tgtEl>
                                          <p:spTgt spid="4">
                                            <p:txEl>
                                              <p:pRg st="19" end="19"/>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4">
                                            <p:txEl>
                                              <p:pRg st="21" end="21"/>
                                            </p:txEl>
                                          </p:spTgt>
                                        </p:tgtEl>
                                        <p:attrNameLst>
                                          <p:attrName>style.visibility</p:attrName>
                                        </p:attrNameLst>
                                      </p:cBhvr>
                                      <p:to>
                                        <p:strVal val="visible"/>
                                      </p:to>
                                    </p:set>
                                    <p:animEffect transition="in" filter="randombar(horizontal)">
                                      <p:cBhvr>
                                        <p:cTn id="75" dur="500"/>
                                        <p:tgtEl>
                                          <p:spTgt spid="4">
                                            <p:txEl>
                                              <p:pRg st="21" end="21"/>
                                            </p:txEl>
                                          </p:spTgt>
                                        </p:tgtEl>
                                      </p:cBhvr>
                                    </p:animEffect>
                                  </p:childTnLst>
                                </p:cTn>
                              </p:par>
                              <p:par>
                                <p:cTn id="76" presetID="14" presetClass="entr" presetSubtype="10" fill="hold" nodeType="withEffect">
                                  <p:stCondLst>
                                    <p:cond delay="0"/>
                                  </p:stCondLst>
                                  <p:childTnLst>
                                    <p:set>
                                      <p:cBhvr>
                                        <p:cTn id="77" dur="1" fill="hold">
                                          <p:stCondLst>
                                            <p:cond delay="0"/>
                                          </p:stCondLst>
                                        </p:cTn>
                                        <p:tgtEl>
                                          <p:spTgt spid="4">
                                            <p:txEl>
                                              <p:pRg st="22" end="22"/>
                                            </p:txEl>
                                          </p:spTgt>
                                        </p:tgtEl>
                                        <p:attrNameLst>
                                          <p:attrName>style.visibility</p:attrName>
                                        </p:attrNameLst>
                                      </p:cBhvr>
                                      <p:to>
                                        <p:strVal val="visible"/>
                                      </p:to>
                                    </p:set>
                                    <p:animEffect transition="in" filter="randombar(horizontal)">
                                      <p:cBhvr>
                                        <p:cTn id="78" dur="500"/>
                                        <p:tgtEl>
                                          <p:spTgt spid="4">
                                            <p:txEl>
                                              <p:pRg st="22" end="2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nodeType="clickEffect">
                                  <p:stCondLst>
                                    <p:cond delay="0"/>
                                  </p:stCondLst>
                                  <p:childTnLst>
                                    <p:set>
                                      <p:cBhvr>
                                        <p:cTn id="82" dur="1" fill="hold">
                                          <p:stCondLst>
                                            <p:cond delay="0"/>
                                          </p:stCondLst>
                                        </p:cTn>
                                        <p:tgtEl>
                                          <p:spTgt spid="4">
                                            <p:txEl>
                                              <p:pRg st="23" end="23"/>
                                            </p:txEl>
                                          </p:spTgt>
                                        </p:tgtEl>
                                        <p:attrNameLst>
                                          <p:attrName>style.visibility</p:attrName>
                                        </p:attrNameLst>
                                      </p:cBhvr>
                                      <p:to>
                                        <p:strVal val="visible"/>
                                      </p:to>
                                    </p:set>
                                    <p:animEffect transition="in" filter="randombar(horizontal)">
                                      <p:cBhvr>
                                        <p:cTn id="83" dur="500"/>
                                        <p:tgtEl>
                                          <p:spTgt spid="4">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658" y="613228"/>
            <a:ext cx="11755396" cy="1138773"/>
          </a:xfrm>
          <a:prstGeom prst="rect">
            <a:avLst/>
          </a:prstGeom>
        </p:spPr>
        <p:txBody>
          <a:bodyPr wrap="square">
            <a:spAutoFit/>
          </a:bodyPr>
          <a:lstStyle/>
          <a:p>
            <a:r>
              <a:rPr lang="en-US" sz="1700" b="1" dirty="0">
                <a:latin typeface="+mj-lt"/>
              </a:rPr>
              <a:t>sequence(start, stop, step =1):</a:t>
            </a:r>
          </a:p>
          <a:p>
            <a:pPr marL="285750" indent="-285750">
              <a:buFont typeface="Arial" panose="020B0604020202020204" pitchFamily="34" charset="0"/>
              <a:buChar char="•"/>
            </a:pPr>
            <a:r>
              <a:rPr lang="en-US" sz="1700" dirty="0">
                <a:latin typeface="+mj-lt"/>
              </a:rPr>
              <a:t>Generate a sequence of integers from `start` to `stop`, incrementing by `step`.</a:t>
            </a:r>
          </a:p>
          <a:p>
            <a:pPr marL="285750" indent="-285750">
              <a:buFont typeface="Arial" panose="020B0604020202020204" pitchFamily="34" charset="0"/>
              <a:buChar char="•"/>
            </a:pPr>
            <a:r>
              <a:rPr lang="en-US" sz="1700" dirty="0">
                <a:latin typeface="+mj-lt"/>
              </a:rPr>
              <a:t> If `step` is not set, incrementing by 1 if `start` is less than or equal to `stop`,  otherwise -1.</a:t>
            </a:r>
          </a:p>
          <a:p>
            <a:r>
              <a:rPr lang="en-US" sz="1700" i="1" dirty="0">
                <a:latin typeface="+mj-lt"/>
              </a:rPr>
              <a:t>emp2.select(emp2.score1, emp2.score2,sequence(emp2.score1,emp2.score2).alias('</a:t>
            </a:r>
            <a:r>
              <a:rPr lang="en-US" sz="1700" i="1" dirty="0" err="1">
                <a:latin typeface="+mj-lt"/>
              </a:rPr>
              <a:t>new_col</a:t>
            </a:r>
            <a:r>
              <a:rPr lang="en-US" sz="1700" i="1" dirty="0">
                <a:latin typeface="+mj-lt"/>
              </a:rPr>
              <a:t>')).show(truncate=False)</a:t>
            </a:r>
          </a:p>
        </p:txBody>
      </p:sp>
    </p:spTree>
    <p:extLst>
      <p:ext uri="{BB962C8B-B14F-4D97-AF65-F5344CB8AC3E}">
        <p14:creationId xmlns:p14="http://schemas.microsoft.com/office/powerpoint/2010/main" val="261175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a:t>
            </a:r>
            <a:r>
              <a:rPr lang="en-US" sz="3100" dirty="0" err="1">
                <a:solidFill>
                  <a:schemeClr val="tx1"/>
                </a:solidFill>
              </a:rPr>
              <a:t>na</a:t>
            </a:r>
            <a:r>
              <a:rPr lang="en-US" sz="3100" dirty="0">
                <a:solidFill>
                  <a:schemeClr val="tx1"/>
                </a:solidFill>
              </a:rPr>
              <a:t> Functions</a:t>
            </a:r>
          </a:p>
        </p:txBody>
      </p:sp>
    </p:spTree>
    <p:extLst>
      <p:ext uri="{BB962C8B-B14F-4D97-AF65-F5344CB8AC3E}">
        <p14:creationId xmlns:p14="http://schemas.microsoft.com/office/powerpoint/2010/main" val="36702000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0658" y="832698"/>
            <a:ext cx="10536195" cy="4801314"/>
          </a:xfrm>
          <a:prstGeom prst="rect">
            <a:avLst/>
          </a:prstGeom>
        </p:spPr>
        <p:txBody>
          <a:bodyPr wrap="square">
            <a:spAutoFit/>
          </a:bodyPr>
          <a:lstStyle/>
          <a:p>
            <a:r>
              <a:rPr lang="en-US" b="1" dirty="0">
                <a:latin typeface="+mj-lt"/>
              </a:rPr>
              <a:t>Na Functions are used to work with missing data.</a:t>
            </a:r>
          </a:p>
          <a:p>
            <a:endParaRPr lang="en-US" b="1" dirty="0">
              <a:latin typeface="+mj-lt"/>
            </a:endParaRPr>
          </a:p>
          <a:p>
            <a:r>
              <a:rPr lang="en-US" b="1" dirty="0">
                <a:latin typeface="+mj-lt"/>
              </a:rPr>
              <a:t>drop</a:t>
            </a:r>
            <a:r>
              <a:rPr lang="en-US" dirty="0">
                <a:latin typeface="+mj-lt"/>
              </a:rPr>
              <a:t>(how='any', thresh=None, subset=None): </a:t>
            </a:r>
          </a:p>
          <a:p>
            <a:pPr marL="742950" lvl="1" indent="-285750">
              <a:buFont typeface="Arial" panose="020B0604020202020204" pitchFamily="34" charset="0"/>
              <a:buChar char="•"/>
            </a:pPr>
            <a:r>
              <a:rPr lang="en-US" dirty="0">
                <a:latin typeface="+mj-lt"/>
              </a:rPr>
              <a:t>Remove rows with NULL Values.</a:t>
            </a:r>
          </a:p>
          <a:p>
            <a:pPr marL="742950" lvl="1" indent="-285750">
              <a:buFont typeface="Arial" panose="020B0604020202020204" pitchFamily="34" charset="0"/>
              <a:buChar char="•"/>
            </a:pPr>
            <a:r>
              <a:rPr lang="en-US" dirty="0">
                <a:latin typeface="+mj-lt"/>
              </a:rPr>
              <a:t>how: any or all.</a:t>
            </a:r>
          </a:p>
          <a:p>
            <a:pPr lvl="1"/>
            <a:r>
              <a:rPr lang="en-US" dirty="0">
                <a:latin typeface="+mj-lt"/>
              </a:rPr>
              <a:t>         If 'any', drop a row if it contains any nulls.</a:t>
            </a:r>
          </a:p>
          <a:p>
            <a:pPr lvl="1"/>
            <a:r>
              <a:rPr lang="en-US" dirty="0">
                <a:latin typeface="+mj-lt"/>
              </a:rPr>
              <a:t>         If 'all', drop a row only if all its values are null.</a:t>
            </a:r>
          </a:p>
          <a:p>
            <a:pPr marL="742950" lvl="1" indent="-285750">
              <a:buFont typeface="Arial" panose="020B0604020202020204" pitchFamily="34" charset="0"/>
              <a:buChar char="•"/>
            </a:pPr>
            <a:r>
              <a:rPr lang="en-US" dirty="0">
                <a:latin typeface="+mj-lt"/>
              </a:rPr>
              <a:t>Thresh : If specified, drop rows that have less than `thresh` non-null values. This overwrites the `how` parameter.</a:t>
            </a:r>
          </a:p>
          <a:p>
            <a:pPr marL="742950" lvl="1" indent="-285750">
              <a:buFont typeface="Arial" panose="020B0604020202020204" pitchFamily="34" charset="0"/>
              <a:buChar char="•"/>
            </a:pPr>
            <a:r>
              <a:rPr lang="en-US" dirty="0">
                <a:latin typeface="+mj-lt"/>
              </a:rPr>
              <a:t>Subset: optional list of column names to consider.</a:t>
            </a:r>
          </a:p>
          <a:p>
            <a:pPr lvl="1"/>
            <a:endParaRPr lang="en-US" dirty="0">
              <a:latin typeface="+mj-lt"/>
            </a:endParaRPr>
          </a:p>
          <a:p>
            <a:pPr lvl="1"/>
            <a:r>
              <a:rPr lang="en-US" dirty="0">
                <a:latin typeface="+mj-lt"/>
              </a:rPr>
              <a:t>Ex- data=(('Alice',80,10),('Bob',None,5),('Tom',50,50),(</a:t>
            </a:r>
            <a:r>
              <a:rPr lang="en-US" dirty="0" err="1">
                <a:latin typeface="+mj-lt"/>
              </a:rPr>
              <a:t>None,None,None</a:t>
            </a:r>
            <a:r>
              <a:rPr lang="en-US" dirty="0">
                <a:latin typeface="+mj-lt"/>
              </a:rPr>
              <a:t>),('Robert',30,35))</a:t>
            </a:r>
          </a:p>
          <a:p>
            <a:pPr lvl="1"/>
            <a:r>
              <a:rPr lang="en-US" dirty="0">
                <a:latin typeface="+mj-lt"/>
              </a:rPr>
              <a:t>       schema='name string, age </a:t>
            </a:r>
            <a:r>
              <a:rPr lang="en-US" dirty="0" err="1">
                <a:latin typeface="+mj-lt"/>
              </a:rPr>
              <a:t>int</a:t>
            </a:r>
            <a:r>
              <a:rPr lang="en-US" dirty="0">
                <a:latin typeface="+mj-lt"/>
              </a:rPr>
              <a:t>, height </a:t>
            </a:r>
            <a:r>
              <a:rPr lang="en-US" dirty="0" err="1">
                <a:latin typeface="+mj-lt"/>
              </a:rPr>
              <a:t>int</a:t>
            </a:r>
            <a:r>
              <a:rPr lang="en-US" dirty="0">
                <a:latin typeface="+mj-lt"/>
              </a:rPr>
              <a:t>'</a:t>
            </a:r>
          </a:p>
          <a:p>
            <a:pPr lvl="1"/>
            <a:r>
              <a:rPr lang="en-US" dirty="0">
                <a:latin typeface="+mj-lt"/>
              </a:rPr>
              <a:t>       </a:t>
            </a:r>
            <a:r>
              <a:rPr lang="en-US" dirty="0" err="1">
                <a:latin typeface="+mj-lt"/>
              </a:rPr>
              <a:t>df</a:t>
            </a:r>
            <a:r>
              <a:rPr lang="en-US" dirty="0">
                <a:latin typeface="+mj-lt"/>
              </a:rPr>
              <a:t> = </a:t>
            </a:r>
            <a:r>
              <a:rPr lang="en-US" dirty="0" err="1">
                <a:latin typeface="+mj-lt"/>
              </a:rPr>
              <a:t>spark.createDataFrame</a:t>
            </a:r>
            <a:r>
              <a:rPr lang="en-US" dirty="0">
                <a:latin typeface="+mj-lt"/>
              </a:rPr>
              <a:t>(</a:t>
            </a:r>
            <a:r>
              <a:rPr lang="en-US" dirty="0" err="1">
                <a:latin typeface="+mj-lt"/>
              </a:rPr>
              <a:t>data,schema</a:t>
            </a:r>
            <a:r>
              <a:rPr lang="en-US" dirty="0">
                <a:latin typeface="+mj-lt"/>
              </a:rPr>
              <a:t>)</a:t>
            </a:r>
          </a:p>
          <a:p>
            <a:pPr lvl="1"/>
            <a:r>
              <a:rPr lang="en-US" dirty="0">
                <a:latin typeface="+mj-lt"/>
              </a:rPr>
              <a:t>       </a:t>
            </a:r>
            <a:r>
              <a:rPr lang="en-US" dirty="0" err="1">
                <a:latin typeface="+mj-lt"/>
              </a:rPr>
              <a:t>df.na.drop</a:t>
            </a:r>
            <a:r>
              <a:rPr lang="en-US" dirty="0">
                <a:latin typeface="+mj-lt"/>
              </a:rPr>
              <a:t>().show()</a:t>
            </a:r>
          </a:p>
          <a:p>
            <a:pPr lvl="1"/>
            <a:endParaRPr lang="en-US" dirty="0">
              <a:latin typeface="+mj-lt"/>
            </a:endParaRPr>
          </a:p>
          <a:p>
            <a:endParaRPr lang="en-US"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err="1"/>
              <a:t>na</a:t>
            </a:r>
            <a:r>
              <a:rPr lang="en-US" sz="4000" dirty="0"/>
              <a:t> Functions</a:t>
            </a:r>
          </a:p>
        </p:txBody>
      </p:sp>
    </p:spTree>
    <p:extLst>
      <p:ext uri="{BB962C8B-B14F-4D97-AF65-F5344CB8AC3E}">
        <p14:creationId xmlns:p14="http://schemas.microsoft.com/office/powerpoint/2010/main" val="34018068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8280" y="748360"/>
            <a:ext cx="10536195" cy="3693319"/>
          </a:xfrm>
          <a:prstGeom prst="rect">
            <a:avLst/>
          </a:prstGeom>
        </p:spPr>
        <p:txBody>
          <a:bodyPr wrap="square">
            <a:spAutoFit/>
          </a:bodyPr>
          <a:lstStyle/>
          <a:p>
            <a:r>
              <a:rPr lang="en-US" b="1" dirty="0">
                <a:latin typeface="+mj-lt"/>
              </a:rPr>
              <a:t>fill</a:t>
            </a:r>
            <a:r>
              <a:rPr lang="en-US" dirty="0">
                <a:latin typeface="+mj-lt"/>
              </a:rPr>
              <a:t>(</a:t>
            </a:r>
            <a:r>
              <a:rPr lang="en-US" dirty="0"/>
              <a:t>value, subset=None):</a:t>
            </a:r>
          </a:p>
          <a:p>
            <a:pPr marL="742950" lvl="1" indent="-285750">
              <a:buFont typeface="Arial" panose="020B0604020202020204" pitchFamily="34" charset="0"/>
              <a:buChar char="•"/>
            </a:pPr>
            <a:r>
              <a:rPr lang="en-US" dirty="0"/>
              <a:t>Replace null values.</a:t>
            </a:r>
          </a:p>
          <a:p>
            <a:pPr marL="742950" lvl="1" indent="-285750">
              <a:buFont typeface="Arial" panose="020B0604020202020204" pitchFamily="34" charset="0"/>
              <a:buChar char="•"/>
            </a:pPr>
            <a:r>
              <a:rPr lang="en-US" dirty="0"/>
              <a:t>value : Value to replace null values with.</a:t>
            </a:r>
          </a:p>
          <a:p>
            <a:pPr marL="742950" lvl="1" indent="-285750">
              <a:buFont typeface="Arial" panose="020B0604020202020204" pitchFamily="34" charset="0"/>
              <a:buChar char="•"/>
            </a:pPr>
            <a:r>
              <a:rPr lang="en-US" dirty="0"/>
              <a:t>subset: Optional list of column names to consider.</a:t>
            </a:r>
          </a:p>
          <a:p>
            <a:pPr lvl="1"/>
            <a:endParaRPr lang="en-US" dirty="0"/>
          </a:p>
          <a:p>
            <a:pPr lvl="1"/>
            <a:r>
              <a:rPr lang="en-US" dirty="0" err="1"/>
              <a:t>df.na.fill</a:t>
            </a:r>
            <a:r>
              <a:rPr lang="en-US" dirty="0"/>
              <a:t>(50).show()  #String Columns are ignored.</a:t>
            </a:r>
          </a:p>
          <a:p>
            <a:pPr lvl="1"/>
            <a:r>
              <a:rPr lang="en-US" dirty="0" err="1"/>
              <a:t>df.na.fill</a:t>
            </a:r>
            <a:r>
              <a:rPr lang="en-US" dirty="0"/>
              <a:t>('Ram').show()  #Non-String Columns are ignored.</a:t>
            </a:r>
          </a:p>
          <a:p>
            <a:pPr lvl="1"/>
            <a:r>
              <a:rPr lang="en-US" dirty="0" err="1"/>
              <a:t>df.na.fill</a:t>
            </a:r>
            <a:r>
              <a:rPr lang="en-US" dirty="0"/>
              <a:t>({'age' : 50, 'name' : 'Ram' }).show()</a:t>
            </a:r>
          </a:p>
          <a:p>
            <a:pPr lvl="1"/>
            <a:r>
              <a:rPr lang="en-US" dirty="0" err="1"/>
              <a:t>df.na.fill</a:t>
            </a:r>
            <a:r>
              <a:rPr lang="en-US" dirty="0"/>
              <a:t>(value=100,subset='height').show()</a:t>
            </a:r>
          </a:p>
          <a:p>
            <a:endParaRPr lang="en-US" dirty="0"/>
          </a:p>
          <a:p>
            <a:r>
              <a:rPr lang="en-US" b="1" dirty="0">
                <a:latin typeface="+mj-lt"/>
              </a:rPr>
              <a:t>replace</a:t>
            </a:r>
            <a:r>
              <a:rPr lang="en-US" dirty="0"/>
              <a:t>(</a:t>
            </a:r>
            <a:r>
              <a:rPr lang="en-US" dirty="0" err="1"/>
              <a:t>to_replace</a:t>
            </a:r>
            <a:r>
              <a:rPr lang="en-US" dirty="0"/>
              <a:t>, value=&lt;no value&gt;, subset=None)</a:t>
            </a:r>
          </a:p>
          <a:p>
            <a:r>
              <a:rPr lang="en-US" dirty="0"/>
              <a:t>        </a:t>
            </a:r>
            <a:r>
              <a:rPr lang="en-US" dirty="0" err="1"/>
              <a:t>df.na.replace</a:t>
            </a:r>
            <a:r>
              <a:rPr lang="en-US" dirty="0"/>
              <a:t>(10,20).show()</a:t>
            </a:r>
          </a:p>
          <a:p>
            <a:r>
              <a:rPr lang="en-US" dirty="0"/>
              <a:t>        </a:t>
            </a:r>
            <a:r>
              <a:rPr lang="en-US" dirty="0" err="1"/>
              <a:t>df.na.replace</a:t>
            </a:r>
            <a:r>
              <a:rPr lang="en-US" dirty="0"/>
              <a:t>({'</a:t>
            </a:r>
            <a:r>
              <a:rPr lang="en-US" dirty="0" err="1"/>
              <a:t>Alice':'Alex','Bob</a:t>
            </a:r>
            <a:r>
              <a:rPr lang="en-US" dirty="0"/>
              <a:t>': 'Cob'},subset='name').show()</a:t>
            </a:r>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err="1"/>
              <a:t>na</a:t>
            </a:r>
            <a:r>
              <a:rPr lang="en-US" sz="4000" dirty="0"/>
              <a:t> Functions</a:t>
            </a:r>
          </a:p>
        </p:txBody>
      </p:sp>
    </p:spTree>
    <p:extLst>
      <p:ext uri="{BB962C8B-B14F-4D97-AF65-F5344CB8AC3E}">
        <p14:creationId xmlns:p14="http://schemas.microsoft.com/office/powerpoint/2010/main" val="101609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Mathematics and Statistics Functions</a:t>
            </a:r>
          </a:p>
        </p:txBody>
      </p:sp>
    </p:spTree>
    <p:extLst>
      <p:ext uri="{BB962C8B-B14F-4D97-AF65-F5344CB8AC3E}">
        <p14:creationId xmlns:p14="http://schemas.microsoft.com/office/powerpoint/2010/main" val="299409029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547" y="671691"/>
            <a:ext cx="10515600" cy="7001917"/>
          </a:xfrm>
          <a:prstGeom prst="rect">
            <a:avLst/>
          </a:prstGeom>
        </p:spPr>
        <p:txBody>
          <a:bodyPr wrap="square">
            <a:spAutoFit/>
          </a:bodyPr>
          <a:lstStyle/>
          <a:p>
            <a:r>
              <a:rPr lang="en-US" sz="2500" b="1" dirty="0">
                <a:latin typeface="+mj-lt"/>
              </a:rPr>
              <a:t>abs(col): </a:t>
            </a:r>
          </a:p>
          <a:p>
            <a:r>
              <a:rPr lang="en-US" sz="2500" dirty="0">
                <a:latin typeface="+mj-lt"/>
              </a:rPr>
              <a:t>     Compute the absolute value.</a:t>
            </a:r>
          </a:p>
          <a:p>
            <a:r>
              <a:rPr lang="en-US" sz="2500" dirty="0">
                <a:latin typeface="+mj-lt"/>
              </a:rPr>
              <a:t>         df1.select(df1.col1,abs(df1.col1)).show()</a:t>
            </a:r>
          </a:p>
          <a:p>
            <a:r>
              <a:rPr lang="en-US" sz="2500" b="1" dirty="0" err="1">
                <a:latin typeface="+mj-lt"/>
              </a:rPr>
              <a:t>exp</a:t>
            </a:r>
            <a:r>
              <a:rPr lang="en-US" sz="2500" b="1" dirty="0">
                <a:latin typeface="+mj-lt"/>
              </a:rPr>
              <a:t>(col): </a:t>
            </a:r>
          </a:p>
          <a:p>
            <a:r>
              <a:rPr lang="en-US" sz="2500" dirty="0">
                <a:latin typeface="+mj-lt"/>
              </a:rPr>
              <a:t>      Computes the exponential of the given value.</a:t>
            </a:r>
          </a:p>
          <a:p>
            <a:r>
              <a:rPr lang="en-US" sz="2500" dirty="0">
                <a:latin typeface="+mj-lt"/>
              </a:rPr>
              <a:t>         df1.select(df1.col1,exp(df1.col1)).show()</a:t>
            </a:r>
          </a:p>
          <a:p>
            <a:r>
              <a:rPr lang="en-US" sz="2500" b="1" dirty="0">
                <a:latin typeface="+mj-lt"/>
              </a:rPr>
              <a:t>factorial(col):</a:t>
            </a:r>
          </a:p>
          <a:p>
            <a:r>
              <a:rPr lang="en-US" sz="2500" dirty="0">
                <a:latin typeface="+mj-lt"/>
              </a:rPr>
              <a:t>      Computes the factorial of the given value.</a:t>
            </a:r>
          </a:p>
          <a:p>
            <a:r>
              <a:rPr lang="en-US" sz="2500" dirty="0">
                <a:latin typeface="+mj-lt"/>
              </a:rPr>
              <a:t>         df1.select(df1.col1,factorial(df1.col1)).show()</a:t>
            </a:r>
          </a:p>
          <a:p>
            <a:r>
              <a:rPr lang="en-US" sz="2500" b="1" dirty="0" err="1">
                <a:latin typeface="+mj-lt"/>
              </a:rPr>
              <a:t>sqrt</a:t>
            </a:r>
            <a:r>
              <a:rPr lang="en-US" sz="2500" b="1" dirty="0">
                <a:latin typeface="+mj-lt"/>
              </a:rPr>
              <a:t>(col):</a:t>
            </a:r>
            <a:r>
              <a:rPr lang="en-US" sz="2500" dirty="0">
                <a:latin typeface="+mj-lt"/>
              </a:rPr>
              <a:t> </a:t>
            </a:r>
          </a:p>
          <a:p>
            <a:r>
              <a:rPr lang="en-US" sz="2500" b="1" dirty="0" err="1">
                <a:latin typeface="+mj-lt"/>
              </a:rPr>
              <a:t>cbrt</a:t>
            </a:r>
            <a:r>
              <a:rPr lang="en-US" sz="2500" b="1" dirty="0">
                <a:latin typeface="+mj-lt"/>
              </a:rPr>
              <a:t>(col) </a:t>
            </a:r>
            <a:r>
              <a:rPr lang="en-US" sz="2500" dirty="0">
                <a:latin typeface="+mj-lt"/>
              </a:rPr>
              <a:t>:</a:t>
            </a:r>
          </a:p>
          <a:p>
            <a:r>
              <a:rPr lang="en-US" sz="2500" b="1" dirty="0">
                <a:latin typeface="+mj-lt"/>
              </a:rPr>
              <a:t>pow(</a:t>
            </a:r>
            <a:r>
              <a:rPr lang="en-US" sz="2500" b="1" dirty="0" err="1">
                <a:latin typeface="+mj-lt"/>
              </a:rPr>
              <a:t>col,n</a:t>
            </a:r>
            <a:r>
              <a:rPr lang="en-US" sz="2500" b="1" dirty="0">
                <a:latin typeface="+mj-lt"/>
              </a:rPr>
              <a:t>):       </a:t>
            </a:r>
          </a:p>
          <a:p>
            <a:r>
              <a:rPr lang="en-US" sz="2500" dirty="0">
                <a:latin typeface="+mj-lt"/>
              </a:rPr>
              <a:t>          </a:t>
            </a:r>
            <a:r>
              <a:rPr lang="en-US" sz="2500" dirty="0" err="1">
                <a:latin typeface="+mj-lt"/>
              </a:rPr>
              <a:t>df.select</a:t>
            </a:r>
            <a:r>
              <a:rPr lang="en-US" sz="2500" dirty="0">
                <a:latin typeface="+mj-lt"/>
              </a:rPr>
              <a:t>(</a:t>
            </a:r>
            <a:r>
              <a:rPr lang="en-US" sz="2500" dirty="0" err="1">
                <a:latin typeface="+mj-lt"/>
              </a:rPr>
              <a:t>df.age,sqrt</a:t>
            </a:r>
            <a:r>
              <a:rPr lang="en-US" sz="2500" dirty="0">
                <a:latin typeface="+mj-lt"/>
              </a:rPr>
              <a:t>(</a:t>
            </a:r>
            <a:r>
              <a:rPr lang="en-US" sz="2500" dirty="0" err="1">
                <a:latin typeface="+mj-lt"/>
              </a:rPr>
              <a:t>df.age</a:t>
            </a:r>
            <a:r>
              <a:rPr lang="en-US" sz="2500" dirty="0">
                <a:latin typeface="+mj-lt"/>
              </a:rPr>
              <a:t>),</a:t>
            </a:r>
            <a:r>
              <a:rPr lang="en-US" sz="2500" dirty="0" err="1">
                <a:latin typeface="+mj-lt"/>
              </a:rPr>
              <a:t>cbrt</a:t>
            </a:r>
            <a:r>
              <a:rPr lang="en-US" sz="2500" dirty="0">
                <a:latin typeface="+mj-lt"/>
              </a:rPr>
              <a:t>(</a:t>
            </a:r>
            <a:r>
              <a:rPr lang="en-US" sz="2500" dirty="0" err="1">
                <a:latin typeface="+mj-lt"/>
              </a:rPr>
              <a:t>df.age</a:t>
            </a:r>
            <a:r>
              <a:rPr lang="en-US" sz="2500" dirty="0">
                <a:latin typeface="+mj-lt"/>
              </a:rPr>
              <a:t>),pow(df.age,2)).show()</a:t>
            </a:r>
          </a:p>
          <a:p>
            <a:r>
              <a:rPr lang="en-US" sz="2500" b="1" dirty="0">
                <a:latin typeface="+mj-lt"/>
              </a:rPr>
              <a:t>floor():</a:t>
            </a:r>
          </a:p>
          <a:p>
            <a:r>
              <a:rPr lang="en-US" sz="2500" b="1" dirty="0">
                <a:latin typeface="+mj-lt"/>
              </a:rPr>
              <a:t>ceil():</a:t>
            </a:r>
          </a:p>
          <a:p>
            <a:r>
              <a:rPr lang="en-US" sz="2500" dirty="0">
                <a:latin typeface="+mj-lt"/>
              </a:rPr>
              <a:t>         df2.select(df2.col1,floor(df2.col1),ceil(df2.col1)).show()</a:t>
            </a:r>
          </a:p>
          <a:p>
            <a:endParaRPr lang="en-US" sz="2500" dirty="0">
              <a:latin typeface="+mj-lt"/>
            </a:endParaRPr>
          </a:p>
          <a:p>
            <a:endParaRPr lang="en-US" sz="2500" dirty="0"/>
          </a:p>
        </p:txBody>
      </p:sp>
      <p:sp>
        <p:nvSpPr>
          <p:cNvPr id="6"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Mathematics Functions</a:t>
            </a:r>
          </a:p>
        </p:txBody>
      </p:sp>
    </p:spTree>
    <p:extLst>
      <p:ext uri="{BB962C8B-B14F-4D97-AF65-F5344CB8AC3E}">
        <p14:creationId xmlns:p14="http://schemas.microsoft.com/office/powerpoint/2010/main" val="346974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4524315"/>
          </a:xfrm>
          <a:prstGeom prst="rect">
            <a:avLst/>
          </a:prstGeom>
        </p:spPr>
        <p:txBody>
          <a:bodyPr wrap="square">
            <a:spAutoFit/>
          </a:bodyPr>
          <a:lstStyle/>
          <a:p>
            <a:r>
              <a:rPr lang="en-US" dirty="0"/>
              <a:t>spark-submit \</a:t>
            </a:r>
          </a:p>
          <a:p>
            <a:r>
              <a:rPr lang="en-US" dirty="0"/>
              <a:t>  --master “yarn” \    </a:t>
            </a:r>
          </a:p>
          <a:p>
            <a:r>
              <a:rPr lang="en-US" dirty="0"/>
              <a:t>  --deploy-mode “client”\   </a:t>
            </a:r>
          </a:p>
          <a:p>
            <a:r>
              <a:rPr lang="en-US" dirty="0"/>
              <a:t> --conf </a:t>
            </a:r>
            <a:r>
              <a:rPr lang="en-US" dirty="0" err="1"/>
              <a:t>spark.sql.shuffle.partitions</a:t>
            </a:r>
            <a:r>
              <a:rPr lang="en-US" dirty="0"/>
              <a:t> = 300 \</a:t>
            </a:r>
          </a:p>
          <a:p>
            <a:r>
              <a:rPr lang="en-US" dirty="0"/>
              <a:t> --conf </a:t>
            </a:r>
            <a:r>
              <a:rPr lang="en-US" dirty="0" err="1"/>
              <a:t>spark.yarn.appMasterEnv.HDFS_PATH</a:t>
            </a:r>
            <a:r>
              <a:rPr lang="en-US" dirty="0"/>
              <a:t>=“practice/</a:t>
            </a:r>
            <a:r>
              <a:rPr lang="en-US" dirty="0" err="1"/>
              <a:t>retail_db</a:t>
            </a:r>
            <a:r>
              <a:rPr lang="en-US" dirty="0"/>
              <a:t>/orders”</a:t>
            </a:r>
          </a:p>
          <a:p>
            <a:r>
              <a:rPr lang="en-US" dirty="0"/>
              <a:t>  --driver-memory  1024M \</a:t>
            </a:r>
          </a:p>
          <a:p>
            <a:r>
              <a:rPr lang="en-US" dirty="0"/>
              <a:t>  --executor-memory 1024M \</a:t>
            </a:r>
          </a:p>
          <a:p>
            <a:r>
              <a:rPr lang="en-US" dirty="0"/>
              <a:t>  --</a:t>
            </a:r>
            <a:r>
              <a:rPr lang="en-US" dirty="0" err="1"/>
              <a:t>num</a:t>
            </a:r>
            <a:r>
              <a:rPr lang="en-US" dirty="0"/>
              <a:t>-executors 2  \</a:t>
            </a:r>
          </a:p>
          <a:p>
            <a:r>
              <a:rPr lang="en-US" dirty="0"/>
              <a:t>  --jars  --jars /</a:t>
            </a:r>
            <a:r>
              <a:rPr lang="en-US" dirty="0" err="1"/>
              <a:t>devl</a:t>
            </a:r>
            <a:r>
              <a:rPr lang="en-US" dirty="0"/>
              <a:t>/</a:t>
            </a:r>
            <a:r>
              <a:rPr lang="en-US" dirty="0" err="1"/>
              <a:t>src</a:t>
            </a:r>
            <a:r>
              <a:rPr lang="en-US" dirty="0"/>
              <a:t>/main/python/lib/ojdbc7.jar, fil2.jar, file3.jar \</a:t>
            </a:r>
          </a:p>
          <a:p>
            <a:r>
              <a:rPr lang="en-US" dirty="0"/>
              <a:t>  --packages org.apache.spark:spark-avro_2.11:2.4.4 \</a:t>
            </a:r>
          </a:p>
          <a:p>
            <a:r>
              <a:rPr lang="en-US" dirty="0"/>
              <a:t>  --</a:t>
            </a:r>
            <a:r>
              <a:rPr lang="en-US" dirty="0" err="1"/>
              <a:t>py</a:t>
            </a:r>
            <a:r>
              <a:rPr lang="en-US" dirty="0"/>
              <a:t>-files file1.py, file2.py,file3.zip  \</a:t>
            </a:r>
          </a:p>
          <a:p>
            <a:r>
              <a:rPr lang="en-US" dirty="0"/>
              <a:t>  /dev/example1/src/main/python/bin/basic.py arg1 arg2 arg3</a:t>
            </a:r>
          </a:p>
          <a:p>
            <a:endParaRPr lang="en-US" dirty="0"/>
          </a:p>
          <a:p>
            <a:endParaRPr lang="en-US" dirty="0"/>
          </a:p>
          <a:p>
            <a:endParaRPr lang="en-US" dirty="0"/>
          </a:p>
          <a:p>
            <a:r>
              <a:rPr lang="en-US" dirty="0"/>
              <a:t>    </a:t>
            </a:r>
          </a:p>
        </p:txBody>
      </p:sp>
    </p:spTree>
    <p:extLst>
      <p:ext uri="{BB962C8B-B14F-4D97-AF65-F5344CB8AC3E}">
        <p14:creationId xmlns:p14="http://schemas.microsoft.com/office/powerpoint/2010/main" val="302994970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547" y="671691"/>
            <a:ext cx="8888908" cy="6355586"/>
          </a:xfrm>
          <a:prstGeom prst="rect">
            <a:avLst/>
          </a:prstGeom>
        </p:spPr>
        <p:txBody>
          <a:bodyPr wrap="none">
            <a:spAutoFit/>
          </a:bodyPr>
          <a:lstStyle/>
          <a:p>
            <a:r>
              <a:rPr lang="en-US" sz="2500" b="1" dirty="0">
                <a:latin typeface="+mj-lt"/>
              </a:rPr>
              <a:t>round(</a:t>
            </a:r>
            <a:r>
              <a:rPr lang="en-US" sz="2500" b="1" dirty="0" err="1">
                <a:latin typeface="+mj-lt"/>
              </a:rPr>
              <a:t>col,scale</a:t>
            </a:r>
            <a:r>
              <a:rPr lang="en-US" sz="2500" b="1" dirty="0">
                <a:latin typeface="+mj-lt"/>
              </a:rPr>
              <a:t>=0):</a:t>
            </a:r>
          </a:p>
          <a:p>
            <a:r>
              <a:rPr lang="en-US" sz="2500" dirty="0">
                <a:latin typeface="+mj-lt"/>
              </a:rPr>
              <a:t>    df2.select(df2.col1,round(df2.col1,2)).show()</a:t>
            </a:r>
          </a:p>
          <a:p>
            <a:r>
              <a:rPr lang="en-US" sz="2500" b="1" dirty="0" err="1">
                <a:latin typeface="+mj-lt"/>
              </a:rPr>
              <a:t>trunc</a:t>
            </a:r>
            <a:r>
              <a:rPr lang="en-US" sz="2500" b="1" dirty="0">
                <a:latin typeface="+mj-lt"/>
              </a:rPr>
              <a:t>(</a:t>
            </a:r>
            <a:r>
              <a:rPr lang="en-US" sz="2500" b="1" dirty="0" err="1">
                <a:latin typeface="+mj-lt"/>
              </a:rPr>
              <a:t>col,format</a:t>
            </a:r>
            <a:r>
              <a:rPr lang="en-US" sz="2500" b="1" dirty="0">
                <a:latin typeface="+mj-lt"/>
              </a:rPr>
              <a:t>):</a:t>
            </a:r>
          </a:p>
          <a:p>
            <a:pPr marL="800100" lvl="1" indent="-342900">
              <a:buFont typeface="Arial" panose="020B0604020202020204" pitchFamily="34" charset="0"/>
              <a:buChar char="•"/>
            </a:pPr>
            <a:r>
              <a:rPr lang="en-US" sz="2500" dirty="0">
                <a:latin typeface="+mj-lt"/>
              </a:rPr>
              <a:t>Format : 'year', 'yyyy', '</a:t>
            </a:r>
            <a:r>
              <a:rPr lang="en-US" sz="2500" dirty="0" err="1">
                <a:latin typeface="+mj-lt"/>
              </a:rPr>
              <a:t>yy</a:t>
            </a:r>
            <a:r>
              <a:rPr lang="en-US" sz="2500" dirty="0">
                <a:latin typeface="+mj-lt"/>
              </a:rPr>
              <a:t>' or 'month', '</a:t>
            </a:r>
            <a:r>
              <a:rPr lang="en-US" sz="2500" dirty="0" err="1">
                <a:latin typeface="+mj-lt"/>
              </a:rPr>
              <a:t>mon</a:t>
            </a:r>
            <a:r>
              <a:rPr lang="en-US" sz="2500" dirty="0">
                <a:latin typeface="+mj-lt"/>
              </a:rPr>
              <a:t>', 'mm'   </a:t>
            </a:r>
          </a:p>
          <a:p>
            <a:pPr lvl="1"/>
            <a:r>
              <a:rPr lang="en-US" sz="2500" dirty="0" err="1">
                <a:latin typeface="+mj-lt"/>
              </a:rPr>
              <a:t>ord.select</a:t>
            </a:r>
            <a:r>
              <a:rPr lang="en-US" sz="2500" dirty="0">
                <a:latin typeface="+mj-lt"/>
              </a:rPr>
              <a:t>(</a:t>
            </a:r>
            <a:r>
              <a:rPr lang="en-US" sz="2500" dirty="0" err="1">
                <a:latin typeface="+mj-lt"/>
              </a:rPr>
              <a:t>ord.order_date,trunc</a:t>
            </a:r>
            <a:r>
              <a:rPr lang="en-US" sz="2500" dirty="0">
                <a:latin typeface="+mj-lt"/>
              </a:rPr>
              <a:t>(</a:t>
            </a:r>
            <a:r>
              <a:rPr lang="en-US" sz="2500" dirty="0" err="1">
                <a:latin typeface="+mj-lt"/>
              </a:rPr>
              <a:t>ord.order_date,'year</a:t>
            </a:r>
            <a:r>
              <a:rPr lang="en-US" sz="2500" dirty="0">
                <a:latin typeface="+mj-lt"/>
              </a:rPr>
              <a:t>')).show() </a:t>
            </a:r>
          </a:p>
          <a:p>
            <a:endParaRPr lang="en-US" sz="1600" b="1" dirty="0">
              <a:latin typeface="+mj-lt"/>
            </a:endParaRPr>
          </a:p>
          <a:p>
            <a:r>
              <a:rPr lang="en-US" sz="2500" b="1" dirty="0" err="1">
                <a:latin typeface="+mj-lt"/>
              </a:rPr>
              <a:t>signum</a:t>
            </a:r>
            <a:r>
              <a:rPr lang="en-US" sz="2500" b="1" dirty="0">
                <a:latin typeface="+mj-lt"/>
              </a:rPr>
              <a:t>(): </a:t>
            </a:r>
            <a:r>
              <a:rPr lang="en-US" sz="2500" dirty="0">
                <a:latin typeface="+mj-lt"/>
              </a:rPr>
              <a:t>1 if n &gt; 0, 0 if n = 0, -1 if n &lt; 0)</a:t>
            </a:r>
          </a:p>
          <a:p>
            <a:r>
              <a:rPr lang="en-US" sz="2500" dirty="0">
                <a:latin typeface="+mj-lt"/>
              </a:rPr>
              <a:t>           df2.select(df2.col1,signum(df2.col1)).show()</a:t>
            </a:r>
          </a:p>
          <a:p>
            <a:endParaRPr lang="en-US" sz="1600" dirty="0">
              <a:latin typeface="+mj-lt"/>
            </a:endParaRPr>
          </a:p>
          <a:p>
            <a:r>
              <a:rPr lang="en-US" sz="2500" b="1" dirty="0" err="1">
                <a:latin typeface="+mj-lt"/>
              </a:rPr>
              <a:t>avg</a:t>
            </a:r>
            <a:r>
              <a:rPr lang="en-US" sz="2500" b="1" dirty="0">
                <a:latin typeface="+mj-lt"/>
              </a:rPr>
              <a:t>(col):</a:t>
            </a:r>
          </a:p>
          <a:p>
            <a:r>
              <a:rPr lang="en-US" sz="2500" b="1" dirty="0">
                <a:latin typeface="+mj-lt"/>
              </a:rPr>
              <a:t>sum(col):</a:t>
            </a:r>
          </a:p>
          <a:p>
            <a:r>
              <a:rPr lang="en-US" sz="2500" b="1" dirty="0" err="1">
                <a:latin typeface="+mj-lt"/>
              </a:rPr>
              <a:t>sumDistinct</a:t>
            </a:r>
            <a:r>
              <a:rPr lang="en-US" sz="2500" b="1" dirty="0">
                <a:latin typeface="+mj-lt"/>
              </a:rPr>
              <a:t>(col):</a:t>
            </a:r>
          </a:p>
          <a:p>
            <a:r>
              <a:rPr lang="en-US" sz="2500" b="1" dirty="0">
                <a:latin typeface="+mj-lt"/>
              </a:rPr>
              <a:t>mean(col):</a:t>
            </a:r>
          </a:p>
          <a:p>
            <a:r>
              <a:rPr lang="en-US" sz="2500" b="1" dirty="0">
                <a:latin typeface="+mj-lt"/>
              </a:rPr>
              <a:t>Count(col):</a:t>
            </a:r>
          </a:p>
          <a:p>
            <a:r>
              <a:rPr lang="en-US" sz="2500" b="1" dirty="0" err="1">
                <a:latin typeface="+mj-lt"/>
              </a:rPr>
              <a:t>countDistinct</a:t>
            </a:r>
            <a:r>
              <a:rPr lang="en-US" sz="2500" b="1" dirty="0">
                <a:latin typeface="+mj-lt"/>
              </a:rPr>
              <a:t>(col):</a:t>
            </a:r>
          </a:p>
          <a:p>
            <a:r>
              <a:rPr lang="en-US" sz="2500" b="1" dirty="0">
                <a:latin typeface="+mj-lt"/>
              </a:rPr>
              <a:t>min(col):</a:t>
            </a:r>
          </a:p>
          <a:p>
            <a:r>
              <a:rPr lang="en-US" sz="2500" b="1" dirty="0">
                <a:latin typeface="+mj-lt"/>
              </a:rPr>
              <a:t>max(col):</a:t>
            </a:r>
            <a:endParaRPr lang="en-US" sz="1700" dirty="0">
              <a:latin typeface="+mj-lt"/>
            </a:endParaRPr>
          </a:p>
        </p:txBody>
      </p:sp>
      <p:sp>
        <p:nvSpPr>
          <p:cNvPr id="6"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Mathematics Functions</a:t>
            </a:r>
          </a:p>
        </p:txBody>
      </p:sp>
    </p:spTree>
    <p:extLst>
      <p:ext uri="{BB962C8B-B14F-4D97-AF65-F5344CB8AC3E}">
        <p14:creationId xmlns:p14="http://schemas.microsoft.com/office/powerpoint/2010/main" val="404251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547" y="774267"/>
            <a:ext cx="12570376" cy="5586145"/>
          </a:xfrm>
          <a:prstGeom prst="rect">
            <a:avLst/>
          </a:prstGeom>
        </p:spPr>
        <p:txBody>
          <a:bodyPr wrap="square">
            <a:spAutoFit/>
          </a:bodyPr>
          <a:lstStyle/>
          <a:p>
            <a:r>
              <a:rPr lang="en-US" sz="2100" b="1" dirty="0" err="1"/>
              <a:t>corr</a:t>
            </a:r>
            <a:r>
              <a:rPr lang="en-US" sz="2100" b="1" dirty="0"/>
              <a:t>(col1,col2):</a:t>
            </a:r>
          </a:p>
          <a:p>
            <a:r>
              <a:rPr lang="en-US" sz="2100" b="1" dirty="0"/>
              <a:t>    </a:t>
            </a:r>
            <a:r>
              <a:rPr lang="en-US" sz="2100" dirty="0"/>
              <a:t>Return Pearson Correlation Coefficient.</a:t>
            </a:r>
          </a:p>
          <a:p>
            <a:r>
              <a:rPr lang="en-US" sz="2100" dirty="0"/>
              <a:t>    </a:t>
            </a:r>
            <a:r>
              <a:rPr lang="en-US" sz="2100" dirty="0" err="1"/>
              <a:t>df.select</a:t>
            </a:r>
            <a:r>
              <a:rPr lang="en-US" sz="2100" dirty="0"/>
              <a:t>(</a:t>
            </a:r>
            <a:r>
              <a:rPr lang="en-US" sz="2100" dirty="0" err="1"/>
              <a:t>corr</a:t>
            </a:r>
            <a:r>
              <a:rPr lang="en-US" sz="2100" dirty="0"/>
              <a:t>(</a:t>
            </a:r>
            <a:r>
              <a:rPr lang="en-US" sz="2100" dirty="0" err="1"/>
              <a:t>df.salary,df.age</a:t>
            </a:r>
            <a:r>
              <a:rPr lang="en-US" sz="2100" dirty="0"/>
              <a:t>)).show()</a:t>
            </a:r>
          </a:p>
          <a:p>
            <a:endParaRPr lang="en-US" sz="2100" dirty="0"/>
          </a:p>
          <a:p>
            <a:r>
              <a:rPr lang="en-US" sz="2100" b="1" dirty="0" err="1"/>
              <a:t>covar_pop</a:t>
            </a:r>
            <a:r>
              <a:rPr lang="en-US" sz="2100" b="1" dirty="0"/>
              <a:t>(col1, col2):</a:t>
            </a:r>
          </a:p>
          <a:p>
            <a:r>
              <a:rPr lang="en-US" sz="2100" b="1" dirty="0"/>
              <a:t>    </a:t>
            </a:r>
            <a:r>
              <a:rPr lang="en-US" sz="2100" dirty="0"/>
              <a:t>Return population covariance.</a:t>
            </a:r>
          </a:p>
          <a:p>
            <a:r>
              <a:rPr lang="en-US" sz="2100" dirty="0"/>
              <a:t>    </a:t>
            </a:r>
            <a:r>
              <a:rPr lang="en-US" sz="2100" dirty="0" err="1"/>
              <a:t>df.select</a:t>
            </a:r>
            <a:r>
              <a:rPr lang="en-US" sz="2100" dirty="0"/>
              <a:t>(</a:t>
            </a:r>
            <a:r>
              <a:rPr lang="en-US" sz="2100" dirty="0" err="1"/>
              <a:t>covar_pop</a:t>
            </a:r>
            <a:r>
              <a:rPr lang="en-US" sz="2100" dirty="0"/>
              <a:t>(</a:t>
            </a:r>
            <a:r>
              <a:rPr lang="en-US" sz="2100" dirty="0" err="1"/>
              <a:t>df.salary,df.age</a:t>
            </a:r>
            <a:r>
              <a:rPr lang="en-US" sz="2100" dirty="0"/>
              <a:t>)).show()</a:t>
            </a:r>
          </a:p>
          <a:p>
            <a:endParaRPr lang="en-US" sz="2100" dirty="0"/>
          </a:p>
          <a:p>
            <a:r>
              <a:rPr lang="en-US" sz="2100" b="1" dirty="0" err="1"/>
              <a:t>covar_samp</a:t>
            </a:r>
            <a:r>
              <a:rPr lang="en-US" sz="2100" b="1" dirty="0"/>
              <a:t>(col1, col2):</a:t>
            </a:r>
          </a:p>
          <a:p>
            <a:r>
              <a:rPr lang="en-US" sz="2100" b="1" dirty="0"/>
              <a:t>    </a:t>
            </a:r>
            <a:r>
              <a:rPr lang="en-US" sz="2100" dirty="0"/>
              <a:t>Return sample covariance.</a:t>
            </a:r>
          </a:p>
          <a:p>
            <a:endParaRPr lang="en-US" sz="2100" dirty="0"/>
          </a:p>
          <a:p>
            <a:r>
              <a:rPr lang="en-US" sz="2100" b="1" dirty="0" err="1"/>
              <a:t>var_pop</a:t>
            </a:r>
            <a:r>
              <a:rPr lang="en-US" sz="2100" b="1" dirty="0"/>
              <a:t>(col):  </a:t>
            </a:r>
            <a:r>
              <a:rPr lang="en-US" sz="2100" dirty="0"/>
              <a:t>Return population variance of the values in a group.</a:t>
            </a:r>
          </a:p>
          <a:p>
            <a:r>
              <a:rPr lang="en-US" sz="2100" b="1" dirty="0" err="1"/>
              <a:t>var_samp</a:t>
            </a:r>
            <a:r>
              <a:rPr lang="en-US" sz="2100" b="1" dirty="0"/>
              <a:t>(col):  </a:t>
            </a:r>
            <a:r>
              <a:rPr lang="en-US" sz="2100" dirty="0"/>
              <a:t>Returns the unbiased variance of the values in a group.</a:t>
            </a:r>
          </a:p>
          <a:p>
            <a:r>
              <a:rPr lang="en-US" sz="2100" b="1" dirty="0"/>
              <a:t>variance(col):</a:t>
            </a:r>
            <a:r>
              <a:rPr lang="en-US" sz="2100" dirty="0"/>
              <a:t>  Returns the population variance of the values in a group.</a:t>
            </a:r>
          </a:p>
          <a:p>
            <a:r>
              <a:rPr lang="en-US" sz="2100" b="1" dirty="0" err="1"/>
              <a:t>stddev</a:t>
            </a:r>
            <a:r>
              <a:rPr lang="en-US" sz="2100" b="1" dirty="0"/>
              <a:t>(col): </a:t>
            </a:r>
            <a:r>
              <a:rPr lang="en-US" sz="2100" dirty="0"/>
              <a:t>Returns the unbiased sample standard deviation of the expression in a group.</a:t>
            </a:r>
          </a:p>
          <a:p>
            <a:r>
              <a:rPr lang="en-US" sz="2100" b="1" dirty="0" err="1"/>
              <a:t>stddev_pop</a:t>
            </a:r>
            <a:r>
              <a:rPr lang="en-US" sz="2100" b="1" dirty="0"/>
              <a:t>(col): </a:t>
            </a:r>
            <a:r>
              <a:rPr lang="en-US" sz="2100" dirty="0"/>
              <a:t>Returns population standard deviation of the expression in a group.</a:t>
            </a:r>
          </a:p>
          <a:p>
            <a:r>
              <a:rPr lang="en-US" sz="2100" b="1" dirty="0" err="1"/>
              <a:t>stddev_samp</a:t>
            </a:r>
            <a:r>
              <a:rPr lang="en-US" sz="2100" b="1" dirty="0"/>
              <a:t>(col): </a:t>
            </a:r>
            <a:r>
              <a:rPr lang="en-US" sz="2100" dirty="0"/>
              <a:t>Returns the unbiased sample standard deviation of the expression in a group.</a:t>
            </a:r>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Statistics Functions</a:t>
            </a:r>
          </a:p>
        </p:txBody>
      </p:sp>
    </p:spTree>
    <p:extLst>
      <p:ext uri="{BB962C8B-B14F-4D97-AF65-F5344CB8AC3E}">
        <p14:creationId xmlns:p14="http://schemas.microsoft.com/office/powerpoint/2010/main" val="42635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Explode and Flatten Functions</a:t>
            </a:r>
          </a:p>
        </p:txBody>
      </p:sp>
    </p:spTree>
    <p:extLst>
      <p:ext uri="{BB962C8B-B14F-4D97-AF65-F5344CB8AC3E}">
        <p14:creationId xmlns:p14="http://schemas.microsoft.com/office/powerpoint/2010/main" val="334128164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4688" y="237614"/>
            <a:ext cx="9672584" cy="6140142"/>
          </a:xfrm>
          <a:prstGeom prst="rect">
            <a:avLst/>
          </a:prstGeom>
        </p:spPr>
        <p:txBody>
          <a:bodyPr wrap="none">
            <a:spAutoFit/>
          </a:bodyPr>
          <a:lstStyle/>
          <a:p>
            <a:r>
              <a:rPr lang="en-US" sz="1500" b="1" dirty="0">
                <a:latin typeface="+mj-lt"/>
              </a:rPr>
              <a:t>explode(col):</a:t>
            </a:r>
          </a:p>
          <a:p>
            <a:pPr marL="742950" lvl="1" indent="-285750">
              <a:buFont typeface="Arial" panose="020B0604020202020204" pitchFamily="34" charset="0"/>
              <a:buChar char="•"/>
            </a:pPr>
            <a:r>
              <a:rPr lang="en-US" sz="1500" dirty="0">
                <a:latin typeface="+mj-lt"/>
              </a:rPr>
              <a:t>Can be used for array and map.</a:t>
            </a:r>
          </a:p>
          <a:p>
            <a:pPr marL="742950" lvl="1" indent="-285750">
              <a:buFont typeface="Arial" panose="020B0604020202020204" pitchFamily="34" charset="0"/>
              <a:buChar char="•"/>
            </a:pPr>
            <a:r>
              <a:rPr lang="en-US" sz="1500" dirty="0">
                <a:latin typeface="+mj-lt"/>
              </a:rPr>
              <a:t>When an array is passed to this function, it creates a new column and each element of the array in a separate row.</a:t>
            </a:r>
          </a:p>
          <a:p>
            <a:pPr marL="742950" lvl="1" indent="-285750">
              <a:buFont typeface="Arial" panose="020B0604020202020204" pitchFamily="34" charset="0"/>
              <a:buChar char="•"/>
            </a:pPr>
            <a:r>
              <a:rPr lang="en-US" sz="1500" dirty="0">
                <a:latin typeface="+mj-lt"/>
              </a:rPr>
              <a:t>When a map is passed to this function, it creates two new columns one for key and one for value.</a:t>
            </a:r>
          </a:p>
          <a:p>
            <a:pPr marL="742950" lvl="1" indent="-285750">
              <a:buFont typeface="Arial" panose="020B0604020202020204" pitchFamily="34" charset="0"/>
              <a:buChar char="•"/>
            </a:pPr>
            <a:r>
              <a:rPr lang="en-US" sz="1500" dirty="0">
                <a:latin typeface="+mj-lt"/>
              </a:rPr>
              <a:t>This will ignore null elements.</a:t>
            </a:r>
          </a:p>
          <a:p>
            <a:pPr lvl="1"/>
            <a:endParaRPr lang="en-US" sz="1500" dirty="0">
              <a:latin typeface="+mj-lt"/>
            </a:endParaRPr>
          </a:p>
          <a:p>
            <a:r>
              <a:rPr lang="en-US" sz="1500" dirty="0">
                <a:latin typeface="+mj-lt"/>
              </a:rPr>
              <a:t>         data =(('Alicia',('</a:t>
            </a:r>
            <a:r>
              <a:rPr lang="en-US" sz="1500" dirty="0" err="1">
                <a:latin typeface="+mj-lt"/>
              </a:rPr>
              <a:t>Java','Scala</a:t>
            </a:r>
            <a:r>
              <a:rPr lang="en-US" sz="1500" dirty="0">
                <a:latin typeface="+mj-lt"/>
              </a:rPr>
              <a:t>'),{'</a:t>
            </a:r>
            <a:r>
              <a:rPr lang="en-US" sz="1500" dirty="0" err="1">
                <a:latin typeface="+mj-lt"/>
              </a:rPr>
              <a:t>hair':'black','eye':'brown</a:t>
            </a:r>
            <a:r>
              <a:rPr lang="en-US" sz="1500" dirty="0">
                <a:latin typeface="+mj-lt"/>
              </a:rPr>
              <a:t>'}),</a:t>
            </a:r>
          </a:p>
          <a:p>
            <a:r>
              <a:rPr lang="en-US" sz="1500" dirty="0">
                <a:latin typeface="+mj-lt"/>
              </a:rPr>
              <a:t>                     ('Robert',('</a:t>
            </a:r>
            <a:r>
              <a:rPr lang="en-US" sz="1500" dirty="0" err="1">
                <a:latin typeface="+mj-lt"/>
              </a:rPr>
              <a:t>Spark','Java',None</a:t>
            </a:r>
            <a:r>
              <a:rPr lang="en-US" sz="1500" dirty="0">
                <a:latin typeface="+mj-lt"/>
              </a:rPr>
              <a:t>),{'</a:t>
            </a:r>
            <a:r>
              <a:rPr lang="en-US" sz="1500" dirty="0" err="1">
                <a:latin typeface="+mj-lt"/>
              </a:rPr>
              <a:t>hair':'brown','eye':None</a:t>
            </a:r>
            <a:r>
              <a:rPr lang="en-US" sz="1500" dirty="0">
                <a:latin typeface="+mj-lt"/>
              </a:rPr>
              <a:t>}),</a:t>
            </a:r>
          </a:p>
          <a:p>
            <a:r>
              <a:rPr lang="en-US" sz="1500" dirty="0">
                <a:latin typeface="+mj-lt"/>
              </a:rPr>
              <a:t>                     ('Mike',('</a:t>
            </a:r>
            <a:r>
              <a:rPr lang="en-US" sz="1500" dirty="0" err="1">
                <a:latin typeface="+mj-lt"/>
              </a:rPr>
              <a:t>CSharp</a:t>
            </a:r>
            <a:r>
              <a:rPr lang="en-US" sz="1500" dirty="0">
                <a:latin typeface="+mj-lt"/>
              </a:rPr>
              <a:t>',''),{'</a:t>
            </a:r>
            <a:r>
              <a:rPr lang="en-US" sz="1500" dirty="0" err="1">
                <a:latin typeface="+mj-lt"/>
              </a:rPr>
              <a:t>hair':'red','eye</a:t>
            </a:r>
            <a:r>
              <a:rPr lang="en-US" sz="1500" dirty="0">
                <a:latin typeface="+mj-lt"/>
              </a:rPr>
              <a:t>':''}),</a:t>
            </a:r>
          </a:p>
          <a:p>
            <a:r>
              <a:rPr lang="en-US" sz="1500" dirty="0">
                <a:latin typeface="+mj-lt"/>
              </a:rPr>
              <a:t>                     ('John',</a:t>
            </a:r>
            <a:r>
              <a:rPr lang="en-US" sz="1500" dirty="0" err="1">
                <a:latin typeface="+mj-lt"/>
              </a:rPr>
              <a:t>None,None</a:t>
            </a:r>
            <a:r>
              <a:rPr lang="en-US" sz="1500" dirty="0">
                <a:latin typeface="+mj-lt"/>
              </a:rPr>
              <a:t>),</a:t>
            </a:r>
          </a:p>
          <a:p>
            <a:r>
              <a:rPr lang="en-US" sz="1500" dirty="0">
                <a:latin typeface="+mj-lt"/>
              </a:rPr>
              <a:t>                     ('Jeff',('1','2'),{}))</a:t>
            </a:r>
          </a:p>
          <a:p>
            <a:r>
              <a:rPr lang="en-US" sz="1500" dirty="0">
                <a:latin typeface="+mj-lt"/>
              </a:rPr>
              <a:t>schema = ('</a:t>
            </a:r>
            <a:r>
              <a:rPr lang="en-US" sz="1500" dirty="0" err="1">
                <a:latin typeface="+mj-lt"/>
              </a:rPr>
              <a:t>empName</a:t>
            </a:r>
            <a:r>
              <a:rPr lang="en-US" sz="1500" dirty="0">
                <a:latin typeface="+mj-lt"/>
              </a:rPr>
              <a:t>','</a:t>
            </a:r>
            <a:r>
              <a:rPr lang="en-US" sz="1500" dirty="0" err="1">
                <a:latin typeface="+mj-lt"/>
              </a:rPr>
              <a:t>Languages','properties</a:t>
            </a:r>
            <a:r>
              <a:rPr lang="en-US" sz="1500" dirty="0">
                <a:latin typeface="+mj-lt"/>
              </a:rPr>
              <a:t>')</a:t>
            </a:r>
          </a:p>
          <a:p>
            <a:r>
              <a:rPr lang="en-US" sz="1500" dirty="0" err="1">
                <a:latin typeface="+mj-lt"/>
              </a:rPr>
              <a:t>emp</a:t>
            </a:r>
            <a:r>
              <a:rPr lang="en-US" sz="1500" dirty="0">
                <a:latin typeface="+mj-lt"/>
              </a:rPr>
              <a:t> = </a:t>
            </a:r>
            <a:r>
              <a:rPr lang="en-US" sz="1500" dirty="0" err="1">
                <a:latin typeface="+mj-lt"/>
              </a:rPr>
              <a:t>spark.createDataFrame</a:t>
            </a:r>
            <a:r>
              <a:rPr lang="en-US" sz="1500" dirty="0">
                <a:latin typeface="+mj-lt"/>
              </a:rPr>
              <a:t>(data=</a:t>
            </a:r>
            <a:r>
              <a:rPr lang="en-US" sz="1500" dirty="0" err="1">
                <a:latin typeface="+mj-lt"/>
              </a:rPr>
              <a:t>data,schema</a:t>
            </a:r>
            <a:r>
              <a:rPr lang="en-US" sz="1500" dirty="0">
                <a:latin typeface="+mj-lt"/>
              </a:rPr>
              <a:t>=schema)</a:t>
            </a:r>
          </a:p>
          <a:p>
            <a:r>
              <a:rPr lang="en-US" sz="1500" dirty="0" err="1">
                <a:latin typeface="+mj-lt"/>
              </a:rPr>
              <a:t>emp.select</a:t>
            </a:r>
            <a:r>
              <a:rPr lang="en-US" sz="1500" dirty="0">
                <a:latin typeface="+mj-lt"/>
              </a:rPr>
              <a:t>(</a:t>
            </a:r>
            <a:r>
              <a:rPr lang="en-US" sz="1500" dirty="0" err="1">
                <a:latin typeface="+mj-lt"/>
              </a:rPr>
              <a:t>emp.empName,explode</a:t>
            </a:r>
            <a:r>
              <a:rPr lang="en-US" sz="1500" dirty="0">
                <a:latin typeface="+mj-lt"/>
              </a:rPr>
              <a:t>(</a:t>
            </a:r>
            <a:r>
              <a:rPr lang="en-US" sz="1500" dirty="0" err="1">
                <a:latin typeface="+mj-lt"/>
              </a:rPr>
              <a:t>emp.Languages</a:t>
            </a:r>
            <a:r>
              <a:rPr lang="en-US" sz="1500" dirty="0">
                <a:latin typeface="+mj-lt"/>
              </a:rPr>
              <a:t>)).show()</a:t>
            </a:r>
          </a:p>
          <a:p>
            <a:r>
              <a:rPr lang="en-US" sz="1500" dirty="0" err="1">
                <a:latin typeface="+mj-lt"/>
              </a:rPr>
              <a:t>emp.select</a:t>
            </a:r>
            <a:r>
              <a:rPr lang="en-US" sz="1500" dirty="0">
                <a:latin typeface="+mj-lt"/>
              </a:rPr>
              <a:t>(</a:t>
            </a:r>
            <a:r>
              <a:rPr lang="en-US" sz="1500" dirty="0" err="1">
                <a:latin typeface="+mj-lt"/>
              </a:rPr>
              <a:t>emp.empName,explode</a:t>
            </a:r>
            <a:r>
              <a:rPr lang="en-US" sz="1500" dirty="0">
                <a:latin typeface="+mj-lt"/>
              </a:rPr>
              <a:t>(</a:t>
            </a:r>
            <a:r>
              <a:rPr lang="en-US" sz="1500" dirty="0" err="1">
                <a:latin typeface="+mj-lt"/>
              </a:rPr>
              <a:t>emp.properties</a:t>
            </a:r>
            <a:r>
              <a:rPr lang="en-US" sz="1500" dirty="0">
                <a:latin typeface="+mj-lt"/>
              </a:rPr>
              <a:t>)).show()</a:t>
            </a:r>
          </a:p>
          <a:p>
            <a:endParaRPr lang="en-US" dirty="0">
              <a:latin typeface="+mj-lt"/>
            </a:endParaRPr>
          </a:p>
          <a:p>
            <a:r>
              <a:rPr lang="en-US" sz="1500" b="1" dirty="0" err="1">
                <a:latin typeface="+mj-lt"/>
              </a:rPr>
              <a:t>explode_outer</a:t>
            </a:r>
            <a:r>
              <a:rPr lang="en-US" sz="1500" b="1" dirty="0">
                <a:latin typeface="+mj-lt"/>
              </a:rPr>
              <a:t>(col): </a:t>
            </a:r>
            <a:r>
              <a:rPr lang="en-US" sz="1500" dirty="0">
                <a:latin typeface="+mj-lt"/>
              </a:rPr>
              <a:t>In explode nulls are ignored, but in </a:t>
            </a:r>
            <a:r>
              <a:rPr lang="en-US" sz="1500" dirty="0" err="1">
                <a:latin typeface="+mj-lt"/>
              </a:rPr>
              <a:t>explode_outer</a:t>
            </a:r>
            <a:r>
              <a:rPr lang="en-US" sz="1500" dirty="0">
                <a:latin typeface="+mj-lt"/>
              </a:rPr>
              <a:t> nulls are reported.</a:t>
            </a:r>
          </a:p>
          <a:p>
            <a:r>
              <a:rPr lang="en-US" sz="1500" dirty="0">
                <a:latin typeface="+mj-lt"/>
              </a:rPr>
              <a:t> </a:t>
            </a:r>
            <a:r>
              <a:rPr lang="en-US" sz="1500" dirty="0" err="1">
                <a:latin typeface="+mj-lt"/>
              </a:rPr>
              <a:t>emp.select</a:t>
            </a:r>
            <a:r>
              <a:rPr lang="en-US" sz="1500" dirty="0">
                <a:latin typeface="+mj-lt"/>
              </a:rPr>
              <a:t>(</a:t>
            </a:r>
            <a:r>
              <a:rPr lang="en-US" sz="1500" dirty="0" err="1">
                <a:latin typeface="+mj-lt"/>
              </a:rPr>
              <a:t>emp.empName,explode_outer</a:t>
            </a:r>
            <a:r>
              <a:rPr lang="en-US" sz="1500" dirty="0">
                <a:latin typeface="+mj-lt"/>
              </a:rPr>
              <a:t>(</a:t>
            </a:r>
            <a:r>
              <a:rPr lang="en-US" sz="1500" dirty="0" err="1">
                <a:latin typeface="+mj-lt"/>
              </a:rPr>
              <a:t>emp.Languages</a:t>
            </a:r>
            <a:r>
              <a:rPr lang="en-US" sz="1500" dirty="0">
                <a:latin typeface="+mj-lt"/>
              </a:rPr>
              <a:t>)).show()</a:t>
            </a:r>
          </a:p>
          <a:p>
            <a:endParaRPr lang="en-US" sz="1500" dirty="0">
              <a:latin typeface="+mj-lt"/>
            </a:endParaRPr>
          </a:p>
          <a:p>
            <a:r>
              <a:rPr lang="en-US" sz="1500" b="1" dirty="0" err="1">
                <a:latin typeface="+mj-lt"/>
              </a:rPr>
              <a:t>posexplode</a:t>
            </a:r>
            <a:r>
              <a:rPr lang="en-US" sz="1500" b="1" dirty="0">
                <a:latin typeface="+mj-lt"/>
              </a:rPr>
              <a:t>(col): </a:t>
            </a:r>
            <a:r>
              <a:rPr lang="en-US" sz="1500" dirty="0">
                <a:latin typeface="+mj-lt"/>
              </a:rPr>
              <a:t>Explode with a separate position/index field. Ignores null values.</a:t>
            </a:r>
          </a:p>
          <a:p>
            <a:r>
              <a:rPr lang="en-US" sz="1500" dirty="0" err="1">
                <a:latin typeface="+mj-lt"/>
              </a:rPr>
              <a:t>emp.select</a:t>
            </a:r>
            <a:r>
              <a:rPr lang="en-US" sz="1500" dirty="0">
                <a:latin typeface="+mj-lt"/>
              </a:rPr>
              <a:t>(</a:t>
            </a:r>
            <a:r>
              <a:rPr lang="en-US" sz="1500" dirty="0" err="1">
                <a:latin typeface="+mj-lt"/>
              </a:rPr>
              <a:t>emp.empName,posexplode</a:t>
            </a:r>
            <a:r>
              <a:rPr lang="en-US" sz="1500" dirty="0">
                <a:latin typeface="+mj-lt"/>
              </a:rPr>
              <a:t>(</a:t>
            </a:r>
            <a:r>
              <a:rPr lang="en-US" sz="1500" dirty="0" err="1">
                <a:latin typeface="+mj-lt"/>
              </a:rPr>
              <a:t>emp.Languages</a:t>
            </a:r>
            <a:r>
              <a:rPr lang="en-US" sz="1500" dirty="0">
                <a:latin typeface="+mj-lt"/>
              </a:rPr>
              <a:t>)).show()</a:t>
            </a:r>
          </a:p>
          <a:p>
            <a:r>
              <a:rPr lang="en-US" sz="1500" dirty="0" err="1">
                <a:latin typeface="+mj-lt"/>
              </a:rPr>
              <a:t>emp.select</a:t>
            </a:r>
            <a:r>
              <a:rPr lang="en-US" sz="1500" dirty="0">
                <a:latin typeface="+mj-lt"/>
              </a:rPr>
              <a:t>(</a:t>
            </a:r>
            <a:r>
              <a:rPr lang="en-US" sz="1500" dirty="0" err="1">
                <a:latin typeface="+mj-lt"/>
              </a:rPr>
              <a:t>emp.empName,posexplode</a:t>
            </a:r>
            <a:r>
              <a:rPr lang="en-US" sz="1500" dirty="0">
                <a:latin typeface="+mj-lt"/>
              </a:rPr>
              <a:t>(</a:t>
            </a:r>
            <a:r>
              <a:rPr lang="en-US" sz="1500" dirty="0" err="1">
                <a:latin typeface="+mj-lt"/>
              </a:rPr>
              <a:t>emp.properties</a:t>
            </a:r>
            <a:r>
              <a:rPr lang="en-US" sz="1500" dirty="0">
                <a:latin typeface="+mj-lt"/>
              </a:rPr>
              <a:t>)).show()</a:t>
            </a:r>
          </a:p>
          <a:p>
            <a:endParaRPr lang="en-US" sz="1500" dirty="0">
              <a:latin typeface="+mj-lt"/>
            </a:endParaRPr>
          </a:p>
          <a:p>
            <a:r>
              <a:rPr lang="en-US" sz="1500" b="1" dirty="0" err="1"/>
              <a:t>posexplode_outer</a:t>
            </a:r>
            <a:r>
              <a:rPr lang="en-US" sz="1500" b="1" dirty="0"/>
              <a:t>(col): </a:t>
            </a:r>
            <a:r>
              <a:rPr lang="en-US" sz="1500" dirty="0">
                <a:latin typeface="+mj-lt"/>
              </a:rPr>
              <a:t>Explode with a separate position/index field. Nulls are reported.</a:t>
            </a:r>
          </a:p>
          <a:p>
            <a:r>
              <a:rPr lang="en-US" sz="1500" dirty="0" err="1">
                <a:latin typeface="+mj-lt"/>
              </a:rPr>
              <a:t>emp.select</a:t>
            </a:r>
            <a:r>
              <a:rPr lang="en-US" sz="1500" dirty="0">
                <a:latin typeface="+mj-lt"/>
              </a:rPr>
              <a:t>(</a:t>
            </a:r>
            <a:r>
              <a:rPr lang="en-US" sz="1500" dirty="0" err="1">
                <a:latin typeface="+mj-lt"/>
              </a:rPr>
              <a:t>emp.empName,posexplode_outer</a:t>
            </a:r>
            <a:r>
              <a:rPr lang="en-US" sz="1500" dirty="0">
                <a:latin typeface="+mj-lt"/>
              </a:rPr>
              <a:t>(</a:t>
            </a:r>
            <a:r>
              <a:rPr lang="en-US" sz="1500" dirty="0" err="1">
                <a:latin typeface="+mj-lt"/>
              </a:rPr>
              <a:t>emp.Languages</a:t>
            </a:r>
            <a:r>
              <a:rPr lang="en-US" sz="1500" dirty="0">
                <a:latin typeface="+mj-lt"/>
              </a:rPr>
              <a:t>)).show()</a:t>
            </a:r>
          </a:p>
          <a:p>
            <a:r>
              <a:rPr lang="en-US" sz="1500" dirty="0" err="1">
                <a:latin typeface="+mj-lt"/>
              </a:rPr>
              <a:t>emp.select</a:t>
            </a:r>
            <a:r>
              <a:rPr lang="en-US" sz="1500" dirty="0">
                <a:latin typeface="+mj-lt"/>
              </a:rPr>
              <a:t>(</a:t>
            </a:r>
            <a:r>
              <a:rPr lang="en-US" sz="1500" dirty="0" err="1">
                <a:latin typeface="+mj-lt"/>
              </a:rPr>
              <a:t>emp.empName,posexplode_outer</a:t>
            </a:r>
            <a:r>
              <a:rPr lang="en-US" sz="1500" dirty="0">
                <a:latin typeface="+mj-lt"/>
              </a:rPr>
              <a:t>(</a:t>
            </a:r>
            <a:r>
              <a:rPr lang="en-US" sz="1500" dirty="0" err="1">
                <a:latin typeface="+mj-lt"/>
              </a:rPr>
              <a:t>emp.properties</a:t>
            </a:r>
            <a:r>
              <a:rPr lang="en-US" sz="1500" dirty="0">
                <a:latin typeface="+mj-lt"/>
              </a:rPr>
              <a:t>)).show()</a:t>
            </a:r>
            <a:endParaRPr lang="en-US" dirty="0">
              <a:latin typeface="+mj-lt"/>
            </a:endParaRPr>
          </a:p>
        </p:txBody>
      </p:sp>
    </p:spTree>
    <p:extLst>
      <p:ext uri="{BB962C8B-B14F-4D97-AF65-F5344CB8AC3E}">
        <p14:creationId xmlns:p14="http://schemas.microsoft.com/office/powerpoint/2010/main" val="326971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4323" y="477705"/>
            <a:ext cx="10829666" cy="4985980"/>
          </a:xfrm>
          <a:prstGeom prst="rect">
            <a:avLst/>
          </a:prstGeom>
        </p:spPr>
        <p:txBody>
          <a:bodyPr wrap="square">
            <a:spAutoFit/>
          </a:bodyPr>
          <a:lstStyle/>
          <a:p>
            <a:r>
              <a:rPr lang="en-US" sz="1500" b="1" dirty="0">
                <a:latin typeface="+mj-lt"/>
              </a:rPr>
              <a:t>flatten():</a:t>
            </a:r>
          </a:p>
          <a:p>
            <a:pPr marL="742950" lvl="1" indent="-285750">
              <a:buFont typeface="Arial" panose="020B0604020202020204" pitchFamily="34" charset="0"/>
              <a:buChar char="•"/>
            </a:pPr>
            <a:r>
              <a:rPr lang="en-US" sz="1500" dirty="0">
                <a:latin typeface="+mj-lt"/>
              </a:rPr>
              <a:t>Convert an Array of Array Column to a single Array Column.</a:t>
            </a:r>
          </a:p>
          <a:p>
            <a:r>
              <a:rPr lang="en-US" sz="1500" dirty="0">
                <a:latin typeface="+mj-lt"/>
              </a:rPr>
              <a:t>                     </a:t>
            </a:r>
            <a:r>
              <a:rPr lang="en-US" sz="1500" dirty="0" err="1">
                <a:latin typeface="+mj-lt"/>
              </a:rPr>
              <a:t>ArrayType</a:t>
            </a:r>
            <a:r>
              <a:rPr lang="en-US" sz="1500" dirty="0">
                <a:latin typeface="+mj-lt"/>
              </a:rPr>
              <a:t>(</a:t>
            </a:r>
            <a:r>
              <a:rPr lang="en-US" sz="1500" dirty="0" err="1">
                <a:latin typeface="+mj-lt"/>
              </a:rPr>
              <a:t>ArrayType</a:t>
            </a:r>
            <a:r>
              <a:rPr lang="en-US" sz="1500" dirty="0">
                <a:latin typeface="+mj-lt"/>
              </a:rPr>
              <a:t>(</a:t>
            </a:r>
            <a:r>
              <a:rPr lang="en-US" sz="1500" dirty="0" err="1">
                <a:latin typeface="+mj-lt"/>
              </a:rPr>
              <a:t>StringType</a:t>
            </a:r>
            <a:r>
              <a:rPr lang="en-US" sz="1500" dirty="0">
                <a:latin typeface="+mj-lt"/>
              </a:rPr>
              <a:t>))   </a:t>
            </a:r>
            <a:r>
              <a:rPr lang="en-US" sz="1500" dirty="0">
                <a:latin typeface="+mj-lt"/>
                <a:sym typeface="Wingdings" panose="05000000000000000000" pitchFamily="2" charset="2"/>
              </a:rPr>
              <a:t> </a:t>
            </a:r>
            <a:r>
              <a:rPr lang="en-US" sz="1500" dirty="0" err="1">
                <a:latin typeface="+mj-lt"/>
                <a:sym typeface="Wingdings" panose="05000000000000000000" pitchFamily="2" charset="2"/>
              </a:rPr>
              <a:t>ArrayType</a:t>
            </a:r>
            <a:r>
              <a:rPr lang="en-US" sz="1500" dirty="0">
                <a:latin typeface="+mj-lt"/>
                <a:sym typeface="Wingdings" panose="05000000000000000000" pitchFamily="2" charset="2"/>
              </a:rPr>
              <a:t>(</a:t>
            </a:r>
            <a:r>
              <a:rPr lang="en-US" sz="1500" dirty="0" err="1">
                <a:latin typeface="+mj-lt"/>
                <a:sym typeface="Wingdings" panose="05000000000000000000" pitchFamily="2" charset="2"/>
              </a:rPr>
              <a:t>StringType</a:t>
            </a:r>
            <a:r>
              <a:rPr lang="en-US" sz="1500" dirty="0">
                <a:latin typeface="+mj-lt"/>
                <a:sym typeface="Wingdings" panose="05000000000000000000" pitchFamily="2" charset="2"/>
              </a:rPr>
              <a:t>)</a:t>
            </a:r>
          </a:p>
          <a:p>
            <a:pPr marL="742950" lvl="1" indent="-285750">
              <a:buFont typeface="Arial" panose="020B0604020202020204" pitchFamily="34" charset="0"/>
              <a:buChar char="•"/>
            </a:pPr>
            <a:r>
              <a:rPr lang="en-US" sz="1500" dirty="0">
                <a:latin typeface="+mj-lt"/>
                <a:sym typeface="Wingdings" panose="05000000000000000000" pitchFamily="2" charset="2"/>
              </a:rPr>
              <a:t>If a structure of nested arrays is deeper than two levels, only one level of nesting is removed.</a:t>
            </a:r>
          </a:p>
          <a:p>
            <a:pPr marL="742950" lvl="1" indent="-285750">
              <a:buFont typeface="Arial" panose="020B0604020202020204" pitchFamily="34" charset="0"/>
              <a:buChar char="•"/>
            </a:pPr>
            <a:endParaRPr lang="en-US" sz="1500" dirty="0">
              <a:latin typeface="+mj-lt"/>
              <a:sym typeface="Wingdings" panose="05000000000000000000" pitchFamily="2" charset="2"/>
            </a:endParaRPr>
          </a:p>
          <a:p>
            <a:pPr lvl="1"/>
            <a:r>
              <a:rPr lang="en-US" sz="1500" dirty="0">
                <a:latin typeface="+mj-lt"/>
                <a:sym typeface="Wingdings" panose="05000000000000000000" pitchFamily="2" charset="2"/>
              </a:rPr>
              <a:t>Ex- </a:t>
            </a:r>
          </a:p>
          <a:p>
            <a:pPr lvl="1"/>
            <a:r>
              <a:rPr lang="en-US" sz="1500" dirty="0">
                <a:latin typeface="+mj-lt"/>
                <a:sym typeface="Wingdings" panose="05000000000000000000" pitchFamily="2" charset="2"/>
              </a:rPr>
              <a:t>data =(('Alicia',(('Java'),('Scala'),('Python'))),\</a:t>
            </a:r>
          </a:p>
          <a:p>
            <a:pPr lvl="1"/>
            <a:r>
              <a:rPr lang="en-US" sz="1500" dirty="0">
                <a:latin typeface="+mj-lt"/>
                <a:sym typeface="Wingdings" panose="05000000000000000000" pitchFamily="2" charset="2"/>
              </a:rPr>
              <a:t>('Robert',((None),('Java'),('Hadoop')))</a:t>
            </a:r>
          </a:p>
          <a:p>
            <a:pPr lvl="1"/>
            <a:r>
              <a:rPr lang="en-US" sz="1500" dirty="0">
                <a:latin typeface="+mj-lt"/>
                <a:sym typeface="Wingdings" panose="05000000000000000000" pitchFamily="2" charset="2"/>
              </a:rPr>
              <a:t>)</a:t>
            </a:r>
          </a:p>
          <a:p>
            <a:pPr lvl="1"/>
            <a:r>
              <a:rPr lang="en-US" sz="1500" dirty="0">
                <a:latin typeface="+mj-lt"/>
                <a:sym typeface="Wingdings" panose="05000000000000000000" pitchFamily="2" charset="2"/>
              </a:rPr>
              <a:t>schema = ('</a:t>
            </a:r>
            <a:r>
              <a:rPr lang="en-US" sz="1500" dirty="0" err="1">
                <a:latin typeface="+mj-lt"/>
                <a:sym typeface="Wingdings" panose="05000000000000000000" pitchFamily="2" charset="2"/>
              </a:rPr>
              <a:t>empName</a:t>
            </a:r>
            <a:r>
              <a:rPr lang="en-US" sz="1500" dirty="0">
                <a:latin typeface="+mj-lt"/>
                <a:sym typeface="Wingdings" panose="05000000000000000000" pitchFamily="2" charset="2"/>
              </a:rPr>
              <a:t>','</a:t>
            </a:r>
            <a:r>
              <a:rPr lang="en-US" sz="1500" dirty="0" err="1">
                <a:latin typeface="+mj-lt"/>
                <a:sym typeface="Wingdings" panose="05000000000000000000" pitchFamily="2" charset="2"/>
              </a:rPr>
              <a:t>ArrayofArray</a:t>
            </a:r>
            <a:r>
              <a:rPr lang="en-US" sz="1500" dirty="0">
                <a:latin typeface="+mj-lt"/>
                <a:sym typeface="Wingdings" panose="05000000000000000000" pitchFamily="2" charset="2"/>
              </a:rPr>
              <a:t>')</a:t>
            </a:r>
          </a:p>
          <a:p>
            <a:pPr lvl="1"/>
            <a:r>
              <a:rPr lang="en-US" sz="1500" dirty="0" err="1">
                <a:latin typeface="+mj-lt"/>
                <a:sym typeface="Wingdings" panose="05000000000000000000" pitchFamily="2" charset="2"/>
              </a:rPr>
              <a:t>emp</a:t>
            </a:r>
            <a:r>
              <a:rPr lang="en-US" sz="1500" dirty="0">
                <a:latin typeface="+mj-lt"/>
                <a:sym typeface="Wingdings" panose="05000000000000000000" pitchFamily="2" charset="2"/>
              </a:rPr>
              <a:t> = </a:t>
            </a:r>
            <a:r>
              <a:rPr lang="en-US" sz="1500" dirty="0" err="1">
                <a:latin typeface="+mj-lt"/>
                <a:sym typeface="Wingdings" panose="05000000000000000000" pitchFamily="2" charset="2"/>
              </a:rPr>
              <a:t>spark.createDataFrame</a:t>
            </a:r>
            <a:r>
              <a:rPr lang="en-US" sz="1500" dirty="0">
                <a:latin typeface="+mj-lt"/>
                <a:sym typeface="Wingdings" panose="05000000000000000000" pitchFamily="2" charset="2"/>
              </a:rPr>
              <a:t>(data=</a:t>
            </a:r>
            <a:r>
              <a:rPr lang="en-US" sz="1500" dirty="0" err="1">
                <a:latin typeface="+mj-lt"/>
                <a:sym typeface="Wingdings" panose="05000000000000000000" pitchFamily="2" charset="2"/>
              </a:rPr>
              <a:t>data,schema</a:t>
            </a:r>
            <a:r>
              <a:rPr lang="en-US" sz="1500" dirty="0">
                <a:latin typeface="+mj-lt"/>
                <a:sym typeface="Wingdings" panose="05000000000000000000" pitchFamily="2" charset="2"/>
              </a:rPr>
              <a:t>=schema)</a:t>
            </a:r>
          </a:p>
          <a:p>
            <a:pPr lvl="1"/>
            <a:r>
              <a:rPr lang="en-US" sz="1500" dirty="0" err="1">
                <a:latin typeface="+mj-lt"/>
                <a:sym typeface="Wingdings" panose="05000000000000000000" pitchFamily="2" charset="2"/>
              </a:rPr>
              <a:t>emp.select</a:t>
            </a:r>
            <a:r>
              <a:rPr lang="en-US" sz="1500" dirty="0">
                <a:latin typeface="+mj-lt"/>
                <a:sym typeface="Wingdings" panose="05000000000000000000" pitchFamily="2" charset="2"/>
              </a:rPr>
              <a:t>(</a:t>
            </a:r>
            <a:r>
              <a:rPr lang="en-US" sz="1500" dirty="0" err="1">
                <a:latin typeface="+mj-lt"/>
                <a:sym typeface="Wingdings" panose="05000000000000000000" pitchFamily="2" charset="2"/>
              </a:rPr>
              <a:t>emp.empName,flatten</a:t>
            </a:r>
            <a:r>
              <a:rPr lang="en-US" sz="1500" dirty="0">
                <a:latin typeface="+mj-lt"/>
                <a:sym typeface="Wingdings" panose="05000000000000000000" pitchFamily="2" charset="2"/>
              </a:rPr>
              <a:t>(</a:t>
            </a:r>
            <a:r>
              <a:rPr lang="en-US" sz="1500" dirty="0" err="1">
                <a:latin typeface="+mj-lt"/>
                <a:sym typeface="Wingdings" panose="05000000000000000000" pitchFamily="2" charset="2"/>
              </a:rPr>
              <a:t>emp.ArrayofArray</a:t>
            </a:r>
            <a:r>
              <a:rPr lang="en-US" sz="1500" dirty="0">
                <a:latin typeface="+mj-lt"/>
                <a:sym typeface="Wingdings" panose="05000000000000000000" pitchFamily="2" charset="2"/>
              </a:rPr>
              <a:t>)).show()</a:t>
            </a:r>
          </a:p>
          <a:p>
            <a:pPr lvl="1"/>
            <a:endParaRPr lang="en-US" sz="1500" dirty="0">
              <a:latin typeface="+mj-lt"/>
              <a:sym typeface="Wingdings" panose="05000000000000000000" pitchFamily="2" charset="2"/>
            </a:endParaRPr>
          </a:p>
          <a:p>
            <a:pPr lvl="1"/>
            <a:r>
              <a:rPr lang="en-US" sz="1500" dirty="0">
                <a:latin typeface="+mj-lt"/>
                <a:sym typeface="Wingdings" panose="05000000000000000000" pitchFamily="2" charset="2"/>
              </a:rPr>
              <a:t>Ex-</a:t>
            </a:r>
          </a:p>
          <a:p>
            <a:pPr lvl="1"/>
            <a:r>
              <a:rPr lang="en-US" sz="1500" dirty="0">
                <a:latin typeface="+mj-lt"/>
                <a:sym typeface="Wingdings" panose="05000000000000000000" pitchFamily="2" charset="2"/>
              </a:rPr>
              <a:t>data =(('Alicia',((1),(2))),\</a:t>
            </a:r>
          </a:p>
          <a:p>
            <a:pPr lvl="1"/>
            <a:r>
              <a:rPr lang="en-US" sz="1500" dirty="0">
                <a:latin typeface="+mj-lt"/>
                <a:sym typeface="Wingdings" panose="05000000000000000000" pitchFamily="2" charset="2"/>
              </a:rPr>
              <a:t>('Robert',(None,(1)))</a:t>
            </a:r>
          </a:p>
          <a:p>
            <a:pPr lvl="1"/>
            <a:r>
              <a:rPr lang="en-US" sz="1500" dirty="0">
                <a:latin typeface="+mj-lt"/>
                <a:sym typeface="Wingdings" panose="05000000000000000000" pitchFamily="2" charset="2"/>
              </a:rPr>
              <a:t>)</a:t>
            </a:r>
          </a:p>
          <a:p>
            <a:pPr lvl="1"/>
            <a:r>
              <a:rPr lang="en-US" sz="1500" dirty="0">
                <a:latin typeface="+mj-lt"/>
                <a:sym typeface="Wingdings" panose="05000000000000000000" pitchFamily="2" charset="2"/>
              </a:rPr>
              <a:t>schema = ('</a:t>
            </a:r>
            <a:r>
              <a:rPr lang="en-US" sz="1500" dirty="0" err="1">
                <a:latin typeface="+mj-lt"/>
                <a:sym typeface="Wingdings" panose="05000000000000000000" pitchFamily="2" charset="2"/>
              </a:rPr>
              <a:t>empName</a:t>
            </a:r>
            <a:r>
              <a:rPr lang="en-US" sz="1500" dirty="0">
                <a:latin typeface="+mj-lt"/>
                <a:sym typeface="Wingdings" panose="05000000000000000000" pitchFamily="2" charset="2"/>
              </a:rPr>
              <a:t>','</a:t>
            </a:r>
            <a:r>
              <a:rPr lang="en-US" sz="1500" dirty="0" err="1">
                <a:latin typeface="+mj-lt"/>
                <a:sym typeface="Wingdings" panose="05000000000000000000" pitchFamily="2" charset="2"/>
              </a:rPr>
              <a:t>ArrayofArray</a:t>
            </a:r>
            <a:r>
              <a:rPr lang="en-US" sz="1500" dirty="0">
                <a:latin typeface="+mj-lt"/>
                <a:sym typeface="Wingdings" panose="05000000000000000000" pitchFamily="2" charset="2"/>
              </a:rPr>
              <a:t>')</a:t>
            </a:r>
          </a:p>
          <a:p>
            <a:pPr lvl="1"/>
            <a:r>
              <a:rPr lang="en-US" sz="1500" dirty="0" err="1">
                <a:latin typeface="+mj-lt"/>
                <a:sym typeface="Wingdings" panose="05000000000000000000" pitchFamily="2" charset="2"/>
              </a:rPr>
              <a:t>emp</a:t>
            </a:r>
            <a:r>
              <a:rPr lang="en-US" sz="1500" dirty="0">
                <a:latin typeface="+mj-lt"/>
                <a:sym typeface="Wingdings" panose="05000000000000000000" pitchFamily="2" charset="2"/>
              </a:rPr>
              <a:t> = </a:t>
            </a:r>
            <a:r>
              <a:rPr lang="en-US" sz="1500" dirty="0" err="1">
                <a:latin typeface="+mj-lt"/>
                <a:sym typeface="Wingdings" panose="05000000000000000000" pitchFamily="2" charset="2"/>
              </a:rPr>
              <a:t>spark.createDataFrame</a:t>
            </a:r>
            <a:r>
              <a:rPr lang="en-US" sz="1500" dirty="0">
                <a:latin typeface="+mj-lt"/>
                <a:sym typeface="Wingdings" panose="05000000000000000000" pitchFamily="2" charset="2"/>
              </a:rPr>
              <a:t>(data=</a:t>
            </a:r>
            <a:r>
              <a:rPr lang="en-US" sz="1500" dirty="0" err="1">
                <a:latin typeface="+mj-lt"/>
                <a:sym typeface="Wingdings" panose="05000000000000000000" pitchFamily="2" charset="2"/>
              </a:rPr>
              <a:t>data,schema</a:t>
            </a:r>
            <a:r>
              <a:rPr lang="en-US" sz="1500" dirty="0">
                <a:latin typeface="+mj-lt"/>
                <a:sym typeface="Wingdings" panose="05000000000000000000" pitchFamily="2" charset="2"/>
              </a:rPr>
              <a:t>=schema)</a:t>
            </a:r>
          </a:p>
          <a:p>
            <a:pPr lvl="1"/>
            <a:r>
              <a:rPr lang="en-US" sz="1500" dirty="0" err="1">
                <a:latin typeface="+mj-lt"/>
                <a:sym typeface="Wingdings" panose="05000000000000000000" pitchFamily="2" charset="2"/>
              </a:rPr>
              <a:t>emp.select</a:t>
            </a:r>
            <a:r>
              <a:rPr lang="en-US" sz="1500" dirty="0">
                <a:latin typeface="+mj-lt"/>
                <a:sym typeface="Wingdings" panose="05000000000000000000" pitchFamily="2" charset="2"/>
              </a:rPr>
              <a:t>(</a:t>
            </a:r>
            <a:r>
              <a:rPr lang="en-US" sz="1500" dirty="0" err="1">
                <a:latin typeface="+mj-lt"/>
                <a:sym typeface="Wingdings" panose="05000000000000000000" pitchFamily="2" charset="2"/>
              </a:rPr>
              <a:t>emp.empName,flatten</a:t>
            </a:r>
            <a:r>
              <a:rPr lang="en-US" sz="1500" dirty="0">
                <a:latin typeface="+mj-lt"/>
                <a:sym typeface="Wingdings" panose="05000000000000000000" pitchFamily="2" charset="2"/>
              </a:rPr>
              <a:t>(</a:t>
            </a:r>
            <a:r>
              <a:rPr lang="en-US" sz="1500" dirty="0" err="1">
                <a:latin typeface="+mj-lt"/>
                <a:sym typeface="Wingdings" panose="05000000000000000000" pitchFamily="2" charset="2"/>
              </a:rPr>
              <a:t>emp.ArrayofArray</a:t>
            </a:r>
            <a:r>
              <a:rPr lang="en-US" sz="1500" dirty="0">
                <a:latin typeface="+mj-lt"/>
                <a:sym typeface="Wingdings" panose="05000000000000000000" pitchFamily="2" charset="2"/>
              </a:rPr>
              <a:t>)).show()</a:t>
            </a:r>
            <a:endParaRPr lang="en-US" sz="1500" b="1" dirty="0">
              <a:latin typeface="+mj-lt"/>
            </a:endParaRPr>
          </a:p>
          <a:p>
            <a:endParaRPr lang="en-US" dirty="0"/>
          </a:p>
        </p:txBody>
      </p:sp>
    </p:spTree>
    <p:extLst>
      <p:ext uri="{BB962C8B-B14F-4D97-AF65-F5344CB8AC3E}">
        <p14:creationId xmlns:p14="http://schemas.microsoft.com/office/powerpoint/2010/main" val="107625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Formatting Functions</a:t>
            </a:r>
          </a:p>
        </p:txBody>
      </p:sp>
    </p:spTree>
    <p:extLst>
      <p:ext uri="{BB962C8B-B14F-4D97-AF65-F5344CB8AC3E}">
        <p14:creationId xmlns:p14="http://schemas.microsoft.com/office/powerpoint/2010/main" val="291968302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9400" y="328317"/>
            <a:ext cx="11211767" cy="3493264"/>
          </a:xfrm>
          <a:prstGeom prst="rect">
            <a:avLst/>
          </a:prstGeom>
          <a:noFill/>
        </p:spPr>
        <p:txBody>
          <a:bodyPr wrap="square" rtlCol="0">
            <a:spAutoFit/>
          </a:bodyPr>
          <a:lstStyle/>
          <a:p>
            <a:r>
              <a:rPr lang="en-US" sz="1700" b="1" dirty="0">
                <a:latin typeface="+mj-lt"/>
              </a:rPr>
              <a:t>### Prepare Data</a:t>
            </a:r>
          </a:p>
          <a:p>
            <a:r>
              <a:rPr lang="en-US" sz="1700" i="1" dirty="0" err="1">
                <a:latin typeface="+mj-lt"/>
              </a:rPr>
              <a:t>ordItems</a:t>
            </a:r>
            <a:r>
              <a:rPr lang="en-US" sz="1700" i="1" dirty="0">
                <a:latin typeface="+mj-lt"/>
              </a:rPr>
              <a:t>=</a:t>
            </a:r>
            <a:r>
              <a:rPr lang="en-US" sz="1700" i="1" dirty="0" err="1">
                <a:latin typeface="+mj-lt"/>
              </a:rPr>
              <a:t>spark.read.load</a:t>
            </a:r>
            <a:r>
              <a:rPr lang="en-US" sz="1700" i="1" dirty="0">
                <a:latin typeface="+mj-lt"/>
              </a:rPr>
              <a:t>('</a:t>
            </a:r>
            <a:r>
              <a:rPr lang="en-US" sz="1700" i="1" dirty="0" err="1">
                <a:latin typeface="+mj-lt"/>
              </a:rPr>
              <a:t>retail_db</a:t>
            </a:r>
            <a:r>
              <a:rPr lang="en-US" sz="1700" i="1" dirty="0">
                <a:latin typeface="+mj-lt"/>
              </a:rPr>
              <a:t>/order_items',</a:t>
            </a:r>
            <a:r>
              <a:rPr lang="en-US" sz="1700" i="1" dirty="0" err="1">
                <a:latin typeface="+mj-lt"/>
              </a:rPr>
              <a:t>sep</a:t>
            </a:r>
            <a:r>
              <a:rPr lang="en-US" sz="1700" i="1" dirty="0">
                <a:latin typeface="+mj-lt"/>
              </a:rPr>
              <a:t>=',',format='</a:t>
            </a:r>
            <a:r>
              <a:rPr lang="en-US" sz="1700" i="1" dirty="0" err="1">
                <a:latin typeface="+mj-lt"/>
              </a:rPr>
              <a:t>csv',schema</a:t>
            </a:r>
            <a:r>
              <a:rPr lang="en-US" sz="1700" i="1" dirty="0">
                <a:latin typeface="+mj-lt"/>
              </a:rPr>
              <a:t>=('</a:t>
            </a:r>
            <a:r>
              <a:rPr lang="en-US" sz="1700" i="1" dirty="0" err="1">
                <a:latin typeface="+mj-lt"/>
              </a:rPr>
              <a:t>order_item_id</a:t>
            </a:r>
            <a:r>
              <a:rPr lang="en-US" sz="1700" i="1" dirty="0">
                <a:latin typeface="+mj-lt"/>
              </a:rPr>
              <a:t> </a:t>
            </a:r>
            <a:r>
              <a:rPr lang="en-US" sz="1700" i="1" dirty="0" err="1">
                <a:latin typeface="+mj-lt"/>
              </a:rPr>
              <a:t>int,order_item_order_id</a:t>
            </a:r>
            <a:r>
              <a:rPr lang="en-US" sz="1700" i="1" dirty="0">
                <a:latin typeface="+mj-lt"/>
              </a:rPr>
              <a:t> </a:t>
            </a:r>
            <a:r>
              <a:rPr lang="en-US" sz="1700" dirty="0" err="1">
                <a:latin typeface="+mj-lt"/>
              </a:rPr>
              <a:t>int,order_item_product_id</a:t>
            </a:r>
            <a:r>
              <a:rPr lang="en-US" sz="1700" dirty="0">
                <a:latin typeface="+mj-lt"/>
              </a:rPr>
              <a:t> </a:t>
            </a:r>
            <a:r>
              <a:rPr lang="en-US" sz="1700" dirty="0" err="1">
                <a:latin typeface="+mj-lt"/>
              </a:rPr>
              <a:t>int,quantity</a:t>
            </a:r>
            <a:r>
              <a:rPr lang="en-US" sz="1700" dirty="0">
                <a:latin typeface="+mj-lt"/>
              </a:rPr>
              <a:t> </a:t>
            </a:r>
            <a:r>
              <a:rPr lang="en-US" sz="1700" dirty="0" err="1">
                <a:latin typeface="+mj-lt"/>
              </a:rPr>
              <a:t>tinyint,subtotal</a:t>
            </a:r>
            <a:r>
              <a:rPr lang="en-US" sz="1700" dirty="0">
                <a:latin typeface="+mj-lt"/>
              </a:rPr>
              <a:t> </a:t>
            </a:r>
            <a:r>
              <a:rPr lang="en-US" sz="1700" dirty="0" err="1">
                <a:latin typeface="+mj-lt"/>
              </a:rPr>
              <a:t>float,price</a:t>
            </a:r>
            <a:r>
              <a:rPr lang="en-US" sz="1700" dirty="0">
                <a:latin typeface="+mj-lt"/>
              </a:rPr>
              <a:t> float'))</a:t>
            </a:r>
          </a:p>
          <a:p>
            <a:r>
              <a:rPr lang="en-US" sz="1700" i="1" dirty="0" err="1">
                <a:latin typeface="+mj-lt"/>
              </a:rPr>
              <a:t>df</a:t>
            </a:r>
            <a:r>
              <a:rPr lang="en-US" sz="1700" i="1" dirty="0">
                <a:latin typeface="+mj-lt"/>
              </a:rPr>
              <a:t> = </a:t>
            </a:r>
            <a:r>
              <a:rPr lang="en-US" sz="1700" i="1" dirty="0" err="1">
                <a:latin typeface="+mj-lt"/>
              </a:rPr>
              <a:t>spark.createDataFrame</a:t>
            </a:r>
            <a:r>
              <a:rPr lang="en-US" sz="1700" i="1" dirty="0">
                <a:latin typeface="+mj-lt"/>
              </a:rPr>
              <a:t>(((5, "hello")), ('a', 'b'))</a:t>
            </a:r>
          </a:p>
          <a:p>
            <a:endParaRPr lang="en-US" sz="1700" b="1" dirty="0">
              <a:latin typeface="+mj-lt"/>
            </a:endParaRPr>
          </a:p>
          <a:p>
            <a:r>
              <a:rPr lang="en-US" sz="1700" b="1" dirty="0" err="1">
                <a:latin typeface="+mj-lt"/>
              </a:rPr>
              <a:t>format_number</a:t>
            </a:r>
            <a:r>
              <a:rPr lang="en-US" sz="1700" b="1" dirty="0">
                <a:latin typeface="+mj-lt"/>
              </a:rPr>
              <a:t>(</a:t>
            </a:r>
            <a:r>
              <a:rPr lang="en-US" sz="1700" b="1" dirty="0" err="1">
                <a:latin typeface="+mj-lt"/>
              </a:rPr>
              <a:t>col,d</a:t>
            </a:r>
            <a:r>
              <a:rPr lang="en-US" sz="1700" b="1" dirty="0">
                <a:latin typeface="+mj-lt"/>
              </a:rPr>
              <a:t>): </a:t>
            </a:r>
            <a:r>
              <a:rPr lang="en-US" sz="1700" dirty="0">
                <a:latin typeface="+mj-lt"/>
              </a:rPr>
              <a:t>Formats the number X to a format to d decimal places with HALF_EVEN round mode, and returns the result as a string.</a:t>
            </a:r>
          </a:p>
          <a:p>
            <a:r>
              <a:rPr lang="en-US" sz="1700" i="1" dirty="0" err="1">
                <a:latin typeface="+mj-lt"/>
              </a:rPr>
              <a:t>ordItems.select</a:t>
            </a:r>
            <a:r>
              <a:rPr lang="en-US" sz="1700" i="1" dirty="0">
                <a:latin typeface="+mj-lt"/>
              </a:rPr>
              <a:t>(</a:t>
            </a:r>
            <a:r>
              <a:rPr lang="en-US" sz="1700" i="1" dirty="0" err="1">
                <a:latin typeface="+mj-lt"/>
              </a:rPr>
              <a:t>ordItems.subtotal,format_number</a:t>
            </a:r>
            <a:r>
              <a:rPr lang="en-US" sz="1700" i="1" dirty="0">
                <a:latin typeface="+mj-lt"/>
              </a:rPr>
              <a:t>(ordItems.subtotal,4)).show()</a:t>
            </a:r>
          </a:p>
          <a:p>
            <a:endParaRPr lang="en-US" sz="1700" b="1" dirty="0">
              <a:latin typeface="+mj-lt"/>
            </a:endParaRPr>
          </a:p>
          <a:p>
            <a:r>
              <a:rPr lang="en-US" sz="1700" b="1" dirty="0" err="1">
                <a:latin typeface="+mj-lt"/>
              </a:rPr>
              <a:t>format_string</a:t>
            </a:r>
            <a:r>
              <a:rPr lang="en-US" sz="1700" b="1" dirty="0">
                <a:latin typeface="+mj-lt"/>
              </a:rPr>
              <a:t>(format, *cols):</a:t>
            </a:r>
          </a:p>
          <a:p>
            <a:r>
              <a:rPr lang="en-US" sz="1700" dirty="0">
                <a:latin typeface="+mj-lt"/>
              </a:rPr>
              <a:t>Formats the arguments in </a:t>
            </a:r>
            <a:r>
              <a:rPr lang="en-US" sz="1700" dirty="0" err="1">
                <a:latin typeface="+mj-lt"/>
              </a:rPr>
              <a:t>printf</a:t>
            </a:r>
            <a:r>
              <a:rPr lang="en-US" sz="1700" dirty="0">
                <a:latin typeface="+mj-lt"/>
              </a:rPr>
              <a:t>-style and returns the result as a string column.</a:t>
            </a:r>
          </a:p>
          <a:p>
            <a:r>
              <a:rPr lang="en-US" sz="1700" i="1" dirty="0" err="1">
                <a:latin typeface="+mj-lt"/>
              </a:rPr>
              <a:t>df.select</a:t>
            </a:r>
            <a:r>
              <a:rPr lang="en-US" sz="1700" i="1" dirty="0">
                <a:latin typeface="+mj-lt"/>
              </a:rPr>
              <a:t>(</a:t>
            </a:r>
            <a:r>
              <a:rPr lang="en-US" sz="1700" i="1" dirty="0" err="1">
                <a:latin typeface="+mj-lt"/>
              </a:rPr>
              <a:t>format_string</a:t>
            </a:r>
            <a:r>
              <a:rPr lang="en-US" sz="1700" i="1" dirty="0">
                <a:latin typeface="+mj-lt"/>
              </a:rPr>
              <a:t>('%d %s', </a:t>
            </a:r>
            <a:r>
              <a:rPr lang="en-US" sz="1700" i="1" dirty="0" err="1">
                <a:latin typeface="+mj-lt"/>
              </a:rPr>
              <a:t>df.a</a:t>
            </a:r>
            <a:r>
              <a:rPr lang="en-US" sz="1700" i="1" dirty="0">
                <a:latin typeface="+mj-lt"/>
              </a:rPr>
              <a:t>, </a:t>
            </a:r>
            <a:r>
              <a:rPr lang="en-US" sz="1700" i="1" dirty="0" err="1">
                <a:latin typeface="+mj-lt"/>
              </a:rPr>
              <a:t>df.b</a:t>
            </a:r>
            <a:r>
              <a:rPr lang="en-US" sz="1700" i="1" dirty="0">
                <a:latin typeface="+mj-lt"/>
              </a:rPr>
              <a:t>).alias('v')).show()</a:t>
            </a:r>
          </a:p>
          <a:p>
            <a:endParaRPr lang="en-US" sz="1700" b="1" dirty="0">
              <a:latin typeface="+mj-lt"/>
            </a:endParaRPr>
          </a:p>
        </p:txBody>
      </p:sp>
    </p:spTree>
    <p:extLst>
      <p:ext uri="{BB962C8B-B14F-4D97-AF65-F5344CB8AC3E}">
        <p14:creationId xmlns:p14="http://schemas.microsoft.com/office/powerpoint/2010/main" val="389112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 </a:t>
            </a:r>
            <a:r>
              <a:rPr lang="en-US" sz="3100" dirty="0" err="1">
                <a:solidFill>
                  <a:schemeClr val="tx1"/>
                </a:solidFill>
              </a:rPr>
              <a:t>json</a:t>
            </a:r>
            <a:r>
              <a:rPr lang="en-US" sz="3100" dirty="0">
                <a:solidFill>
                  <a:schemeClr val="tx1"/>
                </a:solidFill>
              </a:rPr>
              <a:t> Functions</a:t>
            </a:r>
          </a:p>
        </p:txBody>
      </p:sp>
    </p:spTree>
    <p:extLst>
      <p:ext uri="{BB962C8B-B14F-4D97-AF65-F5344CB8AC3E}">
        <p14:creationId xmlns:p14="http://schemas.microsoft.com/office/powerpoint/2010/main" val="365507547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508" y="578361"/>
            <a:ext cx="10552670" cy="3139321"/>
          </a:xfrm>
          <a:prstGeom prst="rect">
            <a:avLst/>
          </a:prstGeom>
        </p:spPr>
        <p:txBody>
          <a:bodyPr wrap="square">
            <a:spAutoFit/>
          </a:bodyPr>
          <a:lstStyle/>
          <a:p>
            <a:r>
              <a:rPr lang="en-US" i="1" dirty="0"/>
              <a:t>### Prepare Data</a:t>
            </a:r>
          </a:p>
          <a:p>
            <a:r>
              <a:rPr lang="en-US" i="1" dirty="0"/>
              <a:t>data=((1,"""{"Zipcode":85016,"ZipCodeType":"STANDARD","City":"Phoenix","State":"AZ"}"""))</a:t>
            </a:r>
          </a:p>
          <a:p>
            <a:r>
              <a:rPr lang="en-US" i="1" dirty="0" err="1"/>
              <a:t>df_map</a:t>
            </a:r>
            <a:r>
              <a:rPr lang="en-US" i="1" dirty="0"/>
              <a:t>=</a:t>
            </a:r>
            <a:r>
              <a:rPr lang="en-US" i="1" dirty="0" err="1"/>
              <a:t>spark.createDataFrame</a:t>
            </a:r>
            <a:r>
              <a:rPr lang="en-US" i="1" dirty="0"/>
              <a:t>(data,("</a:t>
            </a:r>
            <a:r>
              <a:rPr lang="en-US" i="1" dirty="0" err="1"/>
              <a:t>id","value</a:t>
            </a:r>
            <a:r>
              <a:rPr lang="en-US" i="1" dirty="0"/>
              <a:t>"))</a:t>
            </a:r>
          </a:p>
          <a:p>
            <a:endParaRPr lang="en-US" i="1" dirty="0"/>
          </a:p>
          <a:p>
            <a:r>
              <a:rPr lang="en-US" i="1" dirty="0"/>
              <a:t>data = ((1, '''(1, 2, 3)'''))</a:t>
            </a:r>
          </a:p>
          <a:p>
            <a:r>
              <a:rPr lang="en-US" i="1" dirty="0" err="1"/>
              <a:t>df_arr</a:t>
            </a:r>
            <a:r>
              <a:rPr lang="en-US" i="1" dirty="0"/>
              <a:t>=</a:t>
            </a:r>
            <a:r>
              <a:rPr lang="en-US" i="1" dirty="0" err="1"/>
              <a:t>spark.createDataFrame</a:t>
            </a:r>
            <a:r>
              <a:rPr lang="en-US" i="1" dirty="0"/>
              <a:t>(data,("</a:t>
            </a:r>
            <a:r>
              <a:rPr lang="en-US" i="1" dirty="0" err="1"/>
              <a:t>id","value</a:t>
            </a:r>
            <a:r>
              <a:rPr lang="en-US" i="1" dirty="0"/>
              <a:t>"))</a:t>
            </a:r>
          </a:p>
          <a:p>
            <a:endParaRPr lang="en-US" i="1" dirty="0"/>
          </a:p>
          <a:p>
            <a:r>
              <a:rPr lang="en-US" i="1" dirty="0"/>
              <a:t>data=((1, """{"Zipcode":85016,"ZipCodeType":"STANDARD","City":"Phoenix","State":"AZ"}"""))</a:t>
            </a:r>
          </a:p>
          <a:p>
            <a:r>
              <a:rPr lang="en-US" i="1" dirty="0" err="1"/>
              <a:t>df_struct</a:t>
            </a:r>
            <a:r>
              <a:rPr lang="en-US" i="1" dirty="0"/>
              <a:t>=</a:t>
            </a:r>
            <a:r>
              <a:rPr lang="en-US" i="1" dirty="0" err="1"/>
              <a:t>spark.createDataFrame</a:t>
            </a:r>
            <a:r>
              <a:rPr lang="en-US" i="1" dirty="0"/>
              <a:t>(data,("</a:t>
            </a:r>
            <a:r>
              <a:rPr lang="en-US" i="1" dirty="0" err="1"/>
              <a:t>id","value</a:t>
            </a:r>
            <a:r>
              <a:rPr lang="en-US" i="1" dirty="0"/>
              <a:t>"))</a:t>
            </a:r>
          </a:p>
          <a:p>
            <a:endParaRPr lang="en-US" i="1" dirty="0"/>
          </a:p>
          <a:p>
            <a:endParaRPr lang="en-US" i="1" dirty="0"/>
          </a:p>
        </p:txBody>
      </p:sp>
    </p:spTree>
    <p:extLst>
      <p:ext uri="{BB962C8B-B14F-4D97-AF65-F5344CB8AC3E}">
        <p14:creationId xmlns:p14="http://schemas.microsoft.com/office/powerpoint/2010/main" val="90270369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318" y="278194"/>
            <a:ext cx="11104605" cy="5170646"/>
          </a:xfrm>
          <a:prstGeom prst="rect">
            <a:avLst/>
          </a:prstGeom>
        </p:spPr>
        <p:txBody>
          <a:bodyPr wrap="square">
            <a:spAutoFit/>
          </a:bodyPr>
          <a:lstStyle/>
          <a:p>
            <a:r>
              <a:rPr lang="en-US" sz="1500" b="1" dirty="0" err="1"/>
              <a:t>from_json</a:t>
            </a:r>
            <a:r>
              <a:rPr lang="en-US" sz="1500" b="1" dirty="0"/>
              <a:t>(col, schema):</a:t>
            </a:r>
          </a:p>
          <a:p>
            <a:r>
              <a:rPr lang="en-US" sz="1500" dirty="0"/>
              <a:t>Convert a JSON string into a Map Type or </a:t>
            </a:r>
            <a:r>
              <a:rPr lang="en-US" sz="1500" dirty="0" err="1"/>
              <a:t>StructType</a:t>
            </a:r>
            <a:r>
              <a:rPr lang="en-US" sz="1500" dirty="0"/>
              <a:t> or </a:t>
            </a:r>
            <a:r>
              <a:rPr lang="en-US" sz="1500" dirty="0" err="1"/>
              <a:t>ArrayType</a:t>
            </a:r>
            <a:r>
              <a:rPr lang="en-US" sz="1500" dirty="0"/>
              <a:t>.</a:t>
            </a:r>
          </a:p>
          <a:p>
            <a:r>
              <a:rPr lang="en-US" sz="1500" dirty="0"/>
              <a:t>Returns `null`, in the case of an </a:t>
            </a:r>
            <a:r>
              <a:rPr lang="en-US" sz="1500" dirty="0" err="1"/>
              <a:t>unparseable</a:t>
            </a:r>
            <a:r>
              <a:rPr lang="en-US" sz="1500" dirty="0"/>
              <a:t> string.</a:t>
            </a:r>
          </a:p>
          <a:p>
            <a:endParaRPr lang="en-US" sz="1500" dirty="0"/>
          </a:p>
          <a:p>
            <a:r>
              <a:rPr lang="en-US" sz="1500" dirty="0"/>
              <a:t>--Map Type Ex</a:t>
            </a:r>
          </a:p>
          <a:p>
            <a:r>
              <a:rPr lang="en-US" sz="1500" i="1" dirty="0"/>
              <a:t>schema=</a:t>
            </a:r>
            <a:r>
              <a:rPr lang="en-US" sz="1500" i="1" dirty="0" err="1"/>
              <a:t>MapType</a:t>
            </a:r>
            <a:r>
              <a:rPr lang="en-US" sz="1500" i="1" dirty="0"/>
              <a:t>(</a:t>
            </a:r>
            <a:r>
              <a:rPr lang="en-US" sz="1500" i="1" dirty="0" err="1"/>
              <a:t>StringType</a:t>
            </a:r>
            <a:r>
              <a:rPr lang="en-US" sz="1500" i="1" dirty="0"/>
              <a:t>(),</a:t>
            </a:r>
            <a:r>
              <a:rPr lang="en-US" sz="1500" i="1" dirty="0" err="1"/>
              <a:t>StringType</a:t>
            </a:r>
            <a:r>
              <a:rPr lang="en-US" sz="1500" i="1" dirty="0"/>
              <a:t>())</a:t>
            </a:r>
          </a:p>
          <a:p>
            <a:r>
              <a:rPr lang="en-US" sz="1500" i="1" dirty="0" err="1"/>
              <a:t>df_map_new</a:t>
            </a:r>
            <a:r>
              <a:rPr lang="en-US" sz="1500" i="1" dirty="0"/>
              <a:t> = </a:t>
            </a:r>
            <a:r>
              <a:rPr lang="en-US" sz="1500" i="1" dirty="0" err="1"/>
              <a:t>df_map.withColumn</a:t>
            </a:r>
            <a:r>
              <a:rPr lang="en-US" sz="1500" i="1" dirty="0"/>
              <a:t>('map_column',</a:t>
            </a:r>
            <a:r>
              <a:rPr lang="en-US" sz="1500" i="1" dirty="0" err="1"/>
              <a:t>from_json</a:t>
            </a:r>
            <a:r>
              <a:rPr lang="en-US" sz="1500" i="1" dirty="0"/>
              <a:t>(</a:t>
            </a:r>
            <a:r>
              <a:rPr lang="en-US" sz="1500" i="1" dirty="0" err="1"/>
              <a:t>df_map.value,schema</a:t>
            </a:r>
            <a:r>
              <a:rPr lang="en-US" sz="1500" i="1" dirty="0"/>
              <a:t>))</a:t>
            </a:r>
          </a:p>
          <a:p>
            <a:r>
              <a:rPr lang="en-US" sz="1500" i="1" dirty="0" err="1"/>
              <a:t>df_map_new.printSchema</a:t>
            </a:r>
            <a:r>
              <a:rPr lang="en-US" sz="1500" i="1" dirty="0"/>
              <a:t>()</a:t>
            </a:r>
          </a:p>
          <a:p>
            <a:endParaRPr lang="en-US" sz="1500" dirty="0"/>
          </a:p>
          <a:p>
            <a:r>
              <a:rPr lang="en-US" sz="1500" dirty="0"/>
              <a:t>--Array Type Ex</a:t>
            </a:r>
          </a:p>
          <a:p>
            <a:r>
              <a:rPr lang="en-US" sz="1500" i="1" dirty="0"/>
              <a:t>schema=</a:t>
            </a:r>
            <a:r>
              <a:rPr lang="en-US" sz="1500" i="1" dirty="0" err="1"/>
              <a:t>ArrayType</a:t>
            </a:r>
            <a:r>
              <a:rPr lang="en-US" sz="1500" i="1" dirty="0"/>
              <a:t>(</a:t>
            </a:r>
            <a:r>
              <a:rPr lang="en-US" sz="1500" i="1" dirty="0" err="1"/>
              <a:t>IntegerType</a:t>
            </a:r>
            <a:r>
              <a:rPr lang="en-US" sz="1500" i="1" dirty="0"/>
              <a:t>())</a:t>
            </a:r>
          </a:p>
          <a:p>
            <a:r>
              <a:rPr lang="en-US" sz="1500" i="1" dirty="0" err="1"/>
              <a:t>df_arr_new</a:t>
            </a:r>
            <a:r>
              <a:rPr lang="en-US" sz="1500" i="1" dirty="0"/>
              <a:t> = </a:t>
            </a:r>
            <a:r>
              <a:rPr lang="en-US" sz="1500" i="1" dirty="0" err="1"/>
              <a:t>df_arr.withColumn</a:t>
            </a:r>
            <a:r>
              <a:rPr lang="en-US" sz="1500" i="1" dirty="0"/>
              <a:t>('arr_column',</a:t>
            </a:r>
            <a:r>
              <a:rPr lang="en-US" sz="1500" i="1" dirty="0" err="1"/>
              <a:t>from_json</a:t>
            </a:r>
            <a:r>
              <a:rPr lang="en-US" sz="1500" i="1" dirty="0"/>
              <a:t>(</a:t>
            </a:r>
            <a:r>
              <a:rPr lang="en-US" sz="1500" i="1" dirty="0" err="1"/>
              <a:t>df_arr.value,schema</a:t>
            </a:r>
            <a:r>
              <a:rPr lang="en-US" sz="1500" i="1" dirty="0"/>
              <a:t>))</a:t>
            </a:r>
          </a:p>
          <a:p>
            <a:r>
              <a:rPr lang="en-US" sz="1500" i="1" dirty="0" err="1"/>
              <a:t>df_arr_new.printSchema</a:t>
            </a:r>
            <a:r>
              <a:rPr lang="en-US" sz="1500" i="1" dirty="0"/>
              <a:t>()</a:t>
            </a:r>
          </a:p>
          <a:p>
            <a:endParaRPr lang="en-US" sz="1500" dirty="0"/>
          </a:p>
          <a:p>
            <a:r>
              <a:rPr lang="en-US" sz="1500" dirty="0"/>
              <a:t>--</a:t>
            </a:r>
            <a:r>
              <a:rPr lang="en-US" sz="1500" dirty="0" err="1"/>
              <a:t>Struct</a:t>
            </a:r>
            <a:r>
              <a:rPr lang="en-US" sz="1500" dirty="0"/>
              <a:t> Type Ex</a:t>
            </a:r>
          </a:p>
          <a:p>
            <a:r>
              <a:rPr lang="en-US" sz="1500" i="1" dirty="0"/>
              <a:t>schema=</a:t>
            </a:r>
            <a:r>
              <a:rPr lang="en-US" sz="1500" i="1" dirty="0" err="1"/>
              <a:t>StructType</a:t>
            </a:r>
            <a:r>
              <a:rPr lang="en-US" sz="1500" i="1" dirty="0"/>
              <a:t>((</a:t>
            </a:r>
            <a:r>
              <a:rPr lang="en-US" sz="1500" i="1" dirty="0" err="1"/>
              <a:t>StructField</a:t>
            </a:r>
            <a:r>
              <a:rPr lang="en-US" sz="1500" i="1" dirty="0"/>
              <a:t>("</a:t>
            </a:r>
            <a:r>
              <a:rPr lang="en-US" sz="1500" i="1" dirty="0" err="1"/>
              <a:t>Zipcode</a:t>
            </a:r>
            <a:r>
              <a:rPr lang="en-US" sz="1500" i="1" dirty="0"/>
              <a:t>",</a:t>
            </a:r>
            <a:r>
              <a:rPr lang="en-US" sz="1500" i="1" dirty="0" err="1"/>
              <a:t>IntegerType</a:t>
            </a:r>
            <a:r>
              <a:rPr lang="en-US" sz="1500" i="1" dirty="0"/>
              <a:t>()),</a:t>
            </a:r>
            <a:r>
              <a:rPr lang="en-US" sz="1500" i="1" dirty="0" err="1"/>
              <a:t>StructField</a:t>
            </a:r>
            <a:r>
              <a:rPr lang="en-US" sz="1500" i="1" dirty="0"/>
              <a:t>("</a:t>
            </a:r>
            <a:r>
              <a:rPr lang="en-US" sz="1500" i="1" dirty="0" err="1"/>
              <a:t>ZipCodeType</a:t>
            </a:r>
            <a:r>
              <a:rPr lang="en-US" sz="1500" i="1" dirty="0"/>
              <a:t>",</a:t>
            </a:r>
            <a:r>
              <a:rPr lang="en-US" sz="1500" i="1" dirty="0" err="1"/>
              <a:t>StringType</a:t>
            </a:r>
            <a:r>
              <a:rPr lang="en-US" sz="1500" i="1" dirty="0"/>
              <a:t>()),</a:t>
            </a:r>
            <a:r>
              <a:rPr lang="en-US" sz="1500" i="1" dirty="0" err="1"/>
              <a:t>StructField</a:t>
            </a:r>
            <a:r>
              <a:rPr lang="en-US" sz="1500" i="1" dirty="0"/>
              <a:t>("city",</a:t>
            </a:r>
            <a:r>
              <a:rPr lang="en-US" sz="1500" i="1" dirty="0" err="1"/>
              <a:t>StringType</a:t>
            </a:r>
            <a:r>
              <a:rPr lang="en-US" sz="1500" i="1" dirty="0"/>
              <a:t>()),</a:t>
            </a:r>
            <a:r>
              <a:rPr lang="en-US" sz="1500" i="1" dirty="0" err="1"/>
              <a:t>StructField</a:t>
            </a:r>
            <a:r>
              <a:rPr lang="en-US" sz="1500" i="1" dirty="0"/>
              <a:t>("state",</a:t>
            </a:r>
            <a:r>
              <a:rPr lang="en-US" sz="1500" i="1" dirty="0" err="1"/>
              <a:t>StringType</a:t>
            </a:r>
            <a:r>
              <a:rPr lang="en-US" sz="1500" i="1" dirty="0"/>
              <a:t>())))</a:t>
            </a:r>
          </a:p>
          <a:p>
            <a:r>
              <a:rPr lang="en-US" sz="1500" i="1" dirty="0" err="1"/>
              <a:t>df_struct_new</a:t>
            </a:r>
            <a:r>
              <a:rPr lang="en-US" sz="1500" i="1" dirty="0"/>
              <a:t> = </a:t>
            </a:r>
            <a:r>
              <a:rPr lang="en-US" sz="1500" i="1" dirty="0" err="1"/>
              <a:t>df_struct.withColumn</a:t>
            </a:r>
            <a:r>
              <a:rPr lang="en-US" sz="1500" i="1" dirty="0"/>
              <a:t>('struct_column',</a:t>
            </a:r>
            <a:r>
              <a:rPr lang="en-US" sz="1500" i="1" dirty="0" err="1"/>
              <a:t>from_json</a:t>
            </a:r>
            <a:r>
              <a:rPr lang="en-US" sz="1500" i="1" dirty="0"/>
              <a:t>(</a:t>
            </a:r>
            <a:r>
              <a:rPr lang="en-US" sz="1500" i="1" dirty="0" err="1"/>
              <a:t>df_struct.value,schema</a:t>
            </a:r>
            <a:r>
              <a:rPr lang="en-US" sz="1500" i="1" dirty="0"/>
              <a:t>))</a:t>
            </a:r>
          </a:p>
          <a:p>
            <a:r>
              <a:rPr lang="en-US" sz="1500" i="1" dirty="0" err="1"/>
              <a:t>df_struct_new.printSchema</a:t>
            </a:r>
            <a:r>
              <a:rPr lang="en-US" sz="1500" i="1" dirty="0"/>
              <a:t>()</a:t>
            </a:r>
          </a:p>
          <a:p>
            <a:endParaRPr lang="en-US" sz="1500" dirty="0"/>
          </a:p>
          <a:p>
            <a:endParaRPr lang="en-US" sz="1500" dirty="0"/>
          </a:p>
          <a:p>
            <a:endParaRPr lang="en-US" sz="1500" b="1" dirty="0"/>
          </a:p>
        </p:txBody>
      </p:sp>
      <p:sp>
        <p:nvSpPr>
          <p:cNvPr id="4" name="Right Arrow 3"/>
          <p:cNvSpPr/>
          <p:nvPr/>
        </p:nvSpPr>
        <p:spPr>
          <a:xfrm>
            <a:off x="7059827" y="1029730"/>
            <a:ext cx="1095632" cy="284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5469924" y="992658"/>
            <a:ext cx="1449860" cy="3212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Json</a:t>
            </a:r>
            <a:r>
              <a:rPr lang="en-US" sz="1100" dirty="0"/>
              <a:t> String Column</a:t>
            </a:r>
          </a:p>
        </p:txBody>
      </p:sp>
      <p:sp>
        <p:nvSpPr>
          <p:cNvPr id="6" name="Rounded Rectangle 5"/>
          <p:cNvSpPr/>
          <p:nvPr/>
        </p:nvSpPr>
        <p:spPr>
          <a:xfrm>
            <a:off x="8225479" y="992658"/>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Collection Type Column</a:t>
            </a:r>
          </a:p>
        </p:txBody>
      </p:sp>
    </p:spTree>
    <p:extLst>
      <p:ext uri="{BB962C8B-B14F-4D97-AF65-F5344CB8AC3E}">
        <p14:creationId xmlns:p14="http://schemas.microsoft.com/office/powerpoint/2010/main" val="21102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a:solidFill>
                  <a:schemeClr val="tx1"/>
                </a:solidFill>
              </a:rPr>
              <a:t>What is RDD ?</a:t>
            </a:r>
          </a:p>
        </p:txBody>
      </p:sp>
    </p:spTree>
    <p:extLst>
      <p:ext uri="{BB962C8B-B14F-4D97-AF65-F5344CB8AC3E}">
        <p14:creationId xmlns:p14="http://schemas.microsoft.com/office/powerpoint/2010/main" val="285052031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318" y="278194"/>
            <a:ext cx="11104605" cy="3554819"/>
          </a:xfrm>
          <a:prstGeom prst="rect">
            <a:avLst/>
          </a:prstGeom>
        </p:spPr>
        <p:txBody>
          <a:bodyPr wrap="square">
            <a:spAutoFit/>
          </a:bodyPr>
          <a:lstStyle/>
          <a:p>
            <a:r>
              <a:rPr lang="en-US" sz="1500" b="1" dirty="0" err="1"/>
              <a:t>to_json</a:t>
            </a:r>
            <a:r>
              <a:rPr lang="en-US" sz="1500" b="1" dirty="0"/>
              <a:t>(col)</a:t>
            </a:r>
          </a:p>
          <a:p>
            <a:r>
              <a:rPr lang="en-US" sz="1500" dirty="0"/>
              <a:t>Converts a column with </a:t>
            </a:r>
            <a:r>
              <a:rPr lang="en-US" sz="1500" dirty="0" err="1"/>
              <a:t>StructType</a:t>
            </a:r>
            <a:r>
              <a:rPr lang="en-US" sz="1500" dirty="0"/>
              <a:t> or </a:t>
            </a:r>
            <a:r>
              <a:rPr lang="en-US" sz="1500" dirty="0" err="1"/>
              <a:t>ArrayType</a:t>
            </a:r>
            <a:r>
              <a:rPr lang="en-US" sz="1500" dirty="0"/>
              <a:t> or </a:t>
            </a:r>
            <a:r>
              <a:rPr lang="en-US" sz="1500" dirty="0" err="1"/>
              <a:t>MapType</a:t>
            </a:r>
            <a:r>
              <a:rPr lang="en-US" sz="1500" dirty="0"/>
              <a:t> into a JSON string. </a:t>
            </a:r>
          </a:p>
          <a:p>
            <a:r>
              <a:rPr lang="en-US" sz="1500" dirty="0"/>
              <a:t>Throws an exception, in the case of an unsupported type.</a:t>
            </a:r>
          </a:p>
          <a:p>
            <a:endParaRPr lang="en-US" sz="1500" dirty="0"/>
          </a:p>
          <a:p>
            <a:r>
              <a:rPr lang="en-US" sz="1500" dirty="0"/>
              <a:t>--Using Map Type</a:t>
            </a:r>
          </a:p>
          <a:p>
            <a:r>
              <a:rPr lang="en-US" sz="1500" dirty="0" err="1"/>
              <a:t>df_map_new.select</a:t>
            </a:r>
            <a:r>
              <a:rPr lang="en-US" sz="1500" dirty="0"/>
              <a:t>(</a:t>
            </a:r>
            <a:r>
              <a:rPr lang="en-US" sz="1500" dirty="0" err="1"/>
              <a:t>to_json</a:t>
            </a:r>
            <a:r>
              <a:rPr lang="en-US" sz="1500" dirty="0"/>
              <a:t>(</a:t>
            </a:r>
            <a:r>
              <a:rPr lang="en-US" sz="1500" dirty="0" err="1"/>
              <a:t>df_map_new.map_column</a:t>
            </a:r>
            <a:r>
              <a:rPr lang="en-US" sz="1500" dirty="0"/>
              <a:t>)).</a:t>
            </a:r>
            <a:r>
              <a:rPr lang="en-US" sz="1500" dirty="0" err="1"/>
              <a:t>printSchema</a:t>
            </a:r>
            <a:r>
              <a:rPr lang="en-US" sz="1500" dirty="0"/>
              <a:t>()</a:t>
            </a:r>
          </a:p>
          <a:p>
            <a:endParaRPr lang="en-US" sz="1500" dirty="0"/>
          </a:p>
          <a:p>
            <a:r>
              <a:rPr lang="en-US" sz="1500" dirty="0"/>
              <a:t>--Using Array Type</a:t>
            </a:r>
          </a:p>
          <a:p>
            <a:r>
              <a:rPr lang="en-US" sz="1500" dirty="0" err="1"/>
              <a:t>df_arr_new.select</a:t>
            </a:r>
            <a:r>
              <a:rPr lang="en-US" sz="1500" dirty="0"/>
              <a:t>(</a:t>
            </a:r>
            <a:r>
              <a:rPr lang="en-US" sz="1500" dirty="0" err="1"/>
              <a:t>to_json</a:t>
            </a:r>
            <a:r>
              <a:rPr lang="en-US" sz="1500" dirty="0"/>
              <a:t>(</a:t>
            </a:r>
            <a:r>
              <a:rPr lang="en-US" sz="1500" dirty="0" err="1"/>
              <a:t>df_arr_new.arr_column</a:t>
            </a:r>
            <a:r>
              <a:rPr lang="en-US" sz="1500" dirty="0"/>
              <a:t>)).</a:t>
            </a:r>
            <a:r>
              <a:rPr lang="en-US" sz="1500" dirty="0" err="1"/>
              <a:t>printSchema</a:t>
            </a:r>
            <a:r>
              <a:rPr lang="en-US" sz="1500" dirty="0"/>
              <a:t>()</a:t>
            </a:r>
          </a:p>
          <a:p>
            <a:endParaRPr lang="en-US" sz="1500" dirty="0"/>
          </a:p>
          <a:p>
            <a:r>
              <a:rPr lang="en-US" sz="1500" dirty="0"/>
              <a:t>--Using </a:t>
            </a:r>
            <a:r>
              <a:rPr lang="en-US" sz="1500" dirty="0" err="1"/>
              <a:t>Struct</a:t>
            </a:r>
            <a:r>
              <a:rPr lang="en-US" sz="1500" dirty="0"/>
              <a:t> Type</a:t>
            </a:r>
          </a:p>
          <a:p>
            <a:r>
              <a:rPr lang="en-US" sz="1500" dirty="0" err="1"/>
              <a:t>df_struct_new.select</a:t>
            </a:r>
            <a:r>
              <a:rPr lang="en-US" sz="1500" dirty="0"/>
              <a:t>(</a:t>
            </a:r>
            <a:r>
              <a:rPr lang="en-US" sz="1500" dirty="0" err="1"/>
              <a:t>to_json</a:t>
            </a:r>
            <a:r>
              <a:rPr lang="en-US" sz="1500" dirty="0"/>
              <a:t>(</a:t>
            </a:r>
            <a:r>
              <a:rPr lang="en-US" sz="1500" dirty="0" err="1"/>
              <a:t>df_struct_new.struct_column</a:t>
            </a:r>
            <a:r>
              <a:rPr lang="en-US" sz="1500" dirty="0"/>
              <a:t>)).</a:t>
            </a:r>
            <a:r>
              <a:rPr lang="en-US" sz="1500" dirty="0" err="1"/>
              <a:t>printSchema</a:t>
            </a:r>
            <a:r>
              <a:rPr lang="en-US" sz="1500" dirty="0"/>
              <a:t>()</a:t>
            </a:r>
          </a:p>
          <a:p>
            <a:endParaRPr lang="en-US" sz="1500" dirty="0"/>
          </a:p>
          <a:p>
            <a:endParaRPr lang="en-US" sz="1500" dirty="0"/>
          </a:p>
          <a:p>
            <a:endParaRPr lang="en-US" sz="1500" dirty="0"/>
          </a:p>
        </p:txBody>
      </p:sp>
      <p:sp>
        <p:nvSpPr>
          <p:cNvPr id="3" name="Right Arrow 2"/>
          <p:cNvSpPr/>
          <p:nvPr/>
        </p:nvSpPr>
        <p:spPr>
          <a:xfrm>
            <a:off x="8270789" y="1103871"/>
            <a:ext cx="1153297" cy="284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6565557" y="1066799"/>
            <a:ext cx="1622854" cy="3212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Collection Type Column</a:t>
            </a:r>
          </a:p>
        </p:txBody>
      </p:sp>
      <p:sp>
        <p:nvSpPr>
          <p:cNvPr id="5" name="Rounded Rectangle 4"/>
          <p:cNvSpPr/>
          <p:nvPr/>
        </p:nvSpPr>
        <p:spPr>
          <a:xfrm>
            <a:off x="9506464" y="1017373"/>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Json</a:t>
            </a:r>
            <a:r>
              <a:rPr lang="en-US" sz="1100" dirty="0"/>
              <a:t> String Column</a:t>
            </a:r>
          </a:p>
        </p:txBody>
      </p:sp>
    </p:spTree>
    <p:extLst>
      <p:ext uri="{BB962C8B-B14F-4D97-AF65-F5344CB8AC3E}">
        <p14:creationId xmlns:p14="http://schemas.microsoft.com/office/powerpoint/2010/main" val="299522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318" y="278194"/>
            <a:ext cx="11104605" cy="3877985"/>
          </a:xfrm>
          <a:prstGeom prst="rect">
            <a:avLst/>
          </a:prstGeom>
        </p:spPr>
        <p:txBody>
          <a:bodyPr wrap="square">
            <a:spAutoFit/>
          </a:bodyPr>
          <a:lstStyle/>
          <a:p>
            <a:r>
              <a:rPr lang="en-US" sz="1500" b="1" dirty="0" err="1"/>
              <a:t>json_tuple</a:t>
            </a:r>
            <a:r>
              <a:rPr lang="en-US" sz="1500" b="1" dirty="0"/>
              <a:t>(col, *fields):</a:t>
            </a:r>
          </a:p>
          <a:p>
            <a:r>
              <a:rPr lang="en-US" sz="1500" dirty="0"/>
              <a:t>Extract the elements from JSON string column and create the result as a new columns.</a:t>
            </a:r>
          </a:p>
          <a:p>
            <a:endParaRPr lang="en-US" sz="1500" b="1" dirty="0"/>
          </a:p>
          <a:p>
            <a:r>
              <a:rPr lang="en-US" sz="1500" i="1" dirty="0" err="1"/>
              <a:t>df_map.select</a:t>
            </a:r>
            <a:r>
              <a:rPr lang="en-US" sz="1500" i="1" dirty="0"/>
              <a:t>(</a:t>
            </a:r>
            <a:r>
              <a:rPr lang="en-US" sz="1500" i="1" dirty="0" err="1"/>
              <a:t>json_tuple</a:t>
            </a:r>
            <a:r>
              <a:rPr lang="en-US" sz="1500" i="1" dirty="0"/>
              <a:t>(col("value"),"</a:t>
            </a:r>
            <a:r>
              <a:rPr lang="en-US" sz="1500" i="1" dirty="0" err="1"/>
              <a:t>Zipcode</a:t>
            </a:r>
            <a:r>
              <a:rPr lang="en-US" sz="1500" i="1" dirty="0"/>
              <a:t>","State")).</a:t>
            </a:r>
            <a:r>
              <a:rPr lang="en-US" sz="1500" i="1" dirty="0" err="1"/>
              <a:t>toDF</a:t>
            </a:r>
            <a:r>
              <a:rPr lang="en-US" sz="1500" i="1" dirty="0"/>
              <a:t>("</a:t>
            </a:r>
            <a:r>
              <a:rPr lang="en-US" sz="1500" i="1" dirty="0" err="1"/>
              <a:t>Zip","State</a:t>
            </a:r>
            <a:r>
              <a:rPr lang="en-US" sz="1500" i="1" dirty="0"/>
              <a:t>").show()</a:t>
            </a:r>
          </a:p>
          <a:p>
            <a:endParaRPr lang="en-US" sz="1500" dirty="0"/>
          </a:p>
          <a:p>
            <a:endParaRPr lang="en-US" sz="1500" dirty="0"/>
          </a:p>
          <a:p>
            <a:r>
              <a:rPr lang="en-US" sz="1500" b="1" dirty="0" err="1"/>
              <a:t>schema_of_json</a:t>
            </a:r>
            <a:r>
              <a:rPr lang="en-US" sz="1500" b="1" dirty="0"/>
              <a:t>(</a:t>
            </a:r>
            <a:r>
              <a:rPr lang="en-US" sz="1500" b="1" dirty="0" err="1"/>
              <a:t>json_string</a:t>
            </a:r>
            <a:r>
              <a:rPr lang="en-US" sz="1500" b="1" dirty="0"/>
              <a:t>):</a:t>
            </a:r>
          </a:p>
          <a:p>
            <a:pPr fontAlgn="base"/>
            <a:r>
              <a:rPr lang="en-US" sz="1600" dirty="0"/>
              <a:t>Use </a:t>
            </a:r>
            <a:r>
              <a:rPr lang="en-US" sz="1600" dirty="0" err="1"/>
              <a:t>schema_of_json</a:t>
            </a:r>
            <a:r>
              <a:rPr lang="en-US" sz="1600" dirty="0"/>
              <a:t>() to create schema string from JSON string column.</a:t>
            </a:r>
          </a:p>
          <a:p>
            <a:pPr fontAlgn="base"/>
            <a:r>
              <a:rPr lang="en-US" sz="1600" dirty="0" err="1"/>
              <a:t>schemaOfStr</a:t>
            </a:r>
            <a:r>
              <a:rPr lang="en-US" sz="1600" dirty="0"/>
              <a:t>=</a:t>
            </a:r>
            <a:r>
              <a:rPr lang="en-US" sz="1600" dirty="0" err="1"/>
              <a:t>spark.range</a:t>
            </a:r>
            <a:r>
              <a:rPr lang="en-US" sz="1600" dirty="0"/>
              <a:t>(1) \</a:t>
            </a:r>
          </a:p>
          <a:p>
            <a:pPr fontAlgn="base"/>
            <a:r>
              <a:rPr lang="en-US" sz="1600" dirty="0"/>
              <a:t>    .select(</a:t>
            </a:r>
            <a:r>
              <a:rPr lang="en-US" sz="1600" dirty="0" err="1"/>
              <a:t>schema_of_json</a:t>
            </a:r>
            <a:r>
              <a:rPr lang="en-US" sz="1600" dirty="0"/>
              <a:t>(lit("""{"id":101, "</a:t>
            </a:r>
            <a:r>
              <a:rPr lang="en-US" sz="1600" dirty="0" err="1"/>
              <a:t>name":"Robert","City":"Phoenix","State":"AZ</a:t>
            </a:r>
            <a:r>
              <a:rPr lang="en-US" sz="1600" dirty="0"/>
              <a:t>"}"""))) \</a:t>
            </a:r>
          </a:p>
          <a:p>
            <a:pPr fontAlgn="base"/>
            <a:r>
              <a:rPr lang="en-US" sz="1600" dirty="0"/>
              <a:t>    .collect()(0)(0)</a:t>
            </a:r>
          </a:p>
          <a:p>
            <a:br>
              <a:rPr lang="en-US" sz="1600" dirty="0"/>
            </a:br>
            <a:r>
              <a:rPr lang="en-US" sz="1600" b="1" dirty="0" err="1"/>
              <a:t>get_json_object</a:t>
            </a:r>
            <a:r>
              <a:rPr lang="en-US" sz="1600" b="1" dirty="0"/>
              <a:t>(</a:t>
            </a:r>
            <a:r>
              <a:rPr lang="en-US" sz="1600" b="1" dirty="0" err="1"/>
              <a:t>col,path</a:t>
            </a:r>
            <a:r>
              <a:rPr lang="en-US" sz="1600" b="1" dirty="0"/>
              <a:t>):</a:t>
            </a:r>
          </a:p>
          <a:p>
            <a:r>
              <a:rPr lang="en-US" sz="1500" dirty="0"/>
              <a:t>Used to extract the JSON string based on path from the JSON column.</a:t>
            </a:r>
          </a:p>
          <a:p>
            <a:r>
              <a:rPr lang="en-US" sz="1500" dirty="0" err="1"/>
              <a:t>df_map.select</a:t>
            </a:r>
            <a:r>
              <a:rPr lang="en-US" sz="1500" dirty="0"/>
              <a:t>(col("id"),</a:t>
            </a:r>
            <a:r>
              <a:rPr lang="en-US" sz="1500" dirty="0" err="1"/>
              <a:t>get_json_object</a:t>
            </a:r>
            <a:r>
              <a:rPr lang="en-US" sz="1500" dirty="0"/>
              <a:t>(col("value"),"$.</a:t>
            </a:r>
            <a:r>
              <a:rPr lang="en-US" sz="1500" dirty="0" err="1"/>
              <a:t>ZipCodeType</a:t>
            </a:r>
            <a:r>
              <a:rPr lang="en-US" sz="1500" dirty="0"/>
              <a:t>").alias("</a:t>
            </a:r>
            <a:r>
              <a:rPr lang="en-US" sz="1500" dirty="0" err="1"/>
              <a:t>ZipCodeType</a:t>
            </a:r>
            <a:r>
              <a:rPr lang="en-US" sz="1500" dirty="0"/>
              <a:t>")) \</a:t>
            </a:r>
          </a:p>
          <a:p>
            <a:r>
              <a:rPr lang="en-US" sz="1500" dirty="0"/>
              <a:t>    .show(truncate=False)</a:t>
            </a:r>
          </a:p>
        </p:txBody>
      </p:sp>
      <p:sp>
        <p:nvSpPr>
          <p:cNvPr id="4" name="Rounded Rectangle 3"/>
          <p:cNvSpPr/>
          <p:nvPr/>
        </p:nvSpPr>
        <p:spPr>
          <a:xfrm>
            <a:off x="7339913" y="819665"/>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Json</a:t>
            </a:r>
            <a:r>
              <a:rPr lang="en-US" sz="1100" dirty="0"/>
              <a:t> String Column</a:t>
            </a:r>
          </a:p>
        </p:txBody>
      </p:sp>
      <p:sp>
        <p:nvSpPr>
          <p:cNvPr id="5" name="Right Arrow 4"/>
          <p:cNvSpPr/>
          <p:nvPr/>
        </p:nvSpPr>
        <p:spPr>
          <a:xfrm>
            <a:off x="9045145" y="862914"/>
            <a:ext cx="1153297" cy="284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0326130" y="776416"/>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Columns</a:t>
            </a:r>
          </a:p>
        </p:txBody>
      </p:sp>
      <p:sp>
        <p:nvSpPr>
          <p:cNvPr id="7" name="Rounded Rectangle 6"/>
          <p:cNvSpPr/>
          <p:nvPr/>
        </p:nvSpPr>
        <p:spPr>
          <a:xfrm>
            <a:off x="7055708" y="1927654"/>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Json</a:t>
            </a:r>
            <a:r>
              <a:rPr lang="en-US" sz="1100" dirty="0"/>
              <a:t> String Column</a:t>
            </a:r>
          </a:p>
        </p:txBody>
      </p:sp>
      <p:sp>
        <p:nvSpPr>
          <p:cNvPr id="8" name="Right Arrow 7"/>
          <p:cNvSpPr/>
          <p:nvPr/>
        </p:nvSpPr>
        <p:spPr>
          <a:xfrm>
            <a:off x="8760940" y="1970903"/>
            <a:ext cx="1153297" cy="284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0041925" y="1884405"/>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Schema</a:t>
            </a:r>
          </a:p>
        </p:txBody>
      </p:sp>
    </p:spTree>
    <p:extLst>
      <p:ext uri="{BB962C8B-B14F-4D97-AF65-F5344CB8AC3E}">
        <p14:creationId xmlns:p14="http://schemas.microsoft.com/office/powerpoint/2010/main" val="351079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3" end="1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Other Aggregate Functions</a:t>
            </a:r>
          </a:p>
        </p:txBody>
      </p:sp>
    </p:spTree>
    <p:extLst>
      <p:ext uri="{BB962C8B-B14F-4D97-AF65-F5344CB8AC3E}">
        <p14:creationId xmlns:p14="http://schemas.microsoft.com/office/powerpoint/2010/main" val="117211193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0745" y="384249"/>
            <a:ext cx="7875373" cy="4539704"/>
          </a:xfrm>
          <a:prstGeom prst="rect">
            <a:avLst/>
          </a:prstGeom>
        </p:spPr>
        <p:txBody>
          <a:bodyPr wrap="square">
            <a:spAutoFit/>
          </a:bodyPr>
          <a:lstStyle/>
          <a:p>
            <a:r>
              <a:rPr lang="en-US" sz="1700" dirty="0">
                <a:latin typeface="+mj-lt"/>
              </a:rPr>
              <a:t>### Prepare Data</a:t>
            </a:r>
          </a:p>
          <a:p>
            <a:r>
              <a:rPr lang="en-US" sz="1700" i="1" dirty="0">
                <a:latin typeface="+mj-lt"/>
              </a:rPr>
              <a:t>data = (("James","Sales","NY",None,34),</a:t>
            </a:r>
          </a:p>
          <a:p>
            <a:r>
              <a:rPr lang="en-US" sz="1700" i="1" dirty="0">
                <a:latin typeface="+mj-lt"/>
              </a:rPr>
              <a:t>    ("Alicia","Sales","NY",8600,56),</a:t>
            </a:r>
          </a:p>
          <a:p>
            <a:r>
              <a:rPr lang="en-US" sz="1700" i="1" dirty="0">
                <a:latin typeface="+mj-lt"/>
              </a:rPr>
              <a:t>    ("Robert","Sales","CA",8100,30),</a:t>
            </a:r>
          </a:p>
          <a:p>
            <a:r>
              <a:rPr lang="en-US" sz="1700" i="1" dirty="0">
                <a:latin typeface="+mj-lt"/>
              </a:rPr>
              <a:t>	("John","Sales","AZ",8600,31),</a:t>
            </a:r>
          </a:p>
          <a:p>
            <a:r>
              <a:rPr lang="en-US" sz="1700" i="1" dirty="0">
                <a:latin typeface="+mj-lt"/>
              </a:rPr>
              <a:t>	("Ross","Sales","AZ",8100,33),</a:t>
            </a:r>
          </a:p>
          <a:p>
            <a:r>
              <a:rPr lang="en-US" sz="1700" i="1" dirty="0">
                <a:latin typeface="+mj-lt"/>
              </a:rPr>
              <a:t>	("Kathy","Sales","AZ",1000,39),</a:t>
            </a:r>
          </a:p>
          <a:p>
            <a:r>
              <a:rPr lang="en-US" sz="1700" i="1" dirty="0">
                <a:latin typeface="+mj-lt"/>
              </a:rPr>
              <a:t>    ("Lisa","Finance","CA",9000,24),</a:t>
            </a:r>
          </a:p>
          <a:p>
            <a:r>
              <a:rPr lang="en-US" sz="1700" i="1" dirty="0">
                <a:latin typeface="+mj-lt"/>
              </a:rPr>
              <a:t>    ("Deja","Finance","CA",9900,40),</a:t>
            </a:r>
          </a:p>
          <a:p>
            <a:r>
              <a:rPr lang="en-US" sz="1700" i="1" dirty="0">
                <a:latin typeface="+mj-lt"/>
              </a:rPr>
              <a:t>    ("Sugie","Finance","NY",8300,36),</a:t>
            </a:r>
          </a:p>
          <a:p>
            <a:r>
              <a:rPr lang="en-US" sz="1700" i="1" dirty="0">
                <a:latin typeface="+mj-lt"/>
              </a:rPr>
              <a:t>    ("Ram","Finance","NY",7900,53),</a:t>
            </a:r>
          </a:p>
          <a:p>
            <a:r>
              <a:rPr lang="en-US" sz="1700" i="1" dirty="0">
                <a:latin typeface="+mj-lt"/>
              </a:rPr>
              <a:t>	("Satya","Finance","AZ",8200,53),</a:t>
            </a:r>
          </a:p>
          <a:p>
            <a:r>
              <a:rPr lang="en-US" sz="1700" i="1" dirty="0">
                <a:latin typeface="+mj-lt"/>
              </a:rPr>
              <a:t>    ("Kyle","Marketing","CA",8000,25),</a:t>
            </a:r>
          </a:p>
          <a:p>
            <a:r>
              <a:rPr lang="en-US" sz="1700" i="1" dirty="0">
                <a:latin typeface="+mj-lt"/>
              </a:rPr>
              <a:t>    ("Reid","Marketing","NY",9100,50)</a:t>
            </a:r>
          </a:p>
          <a:p>
            <a:r>
              <a:rPr lang="en-US" sz="1700" i="1" dirty="0">
                <a:latin typeface="+mj-lt"/>
              </a:rPr>
              <a:t>  )</a:t>
            </a:r>
          </a:p>
          <a:p>
            <a:r>
              <a:rPr lang="en-US" sz="1700" i="1" dirty="0">
                <a:latin typeface="+mj-lt"/>
              </a:rPr>
              <a:t>schema=("</a:t>
            </a:r>
            <a:r>
              <a:rPr lang="en-US" sz="1700" i="1" dirty="0" err="1">
                <a:latin typeface="+mj-lt"/>
              </a:rPr>
              <a:t>empname</a:t>
            </a:r>
            <a:r>
              <a:rPr lang="en-US" sz="1700" i="1" dirty="0">
                <a:latin typeface="+mj-lt"/>
              </a:rPr>
              <a:t>","</a:t>
            </a:r>
            <a:r>
              <a:rPr lang="en-US" sz="1700" i="1" dirty="0" err="1">
                <a:latin typeface="+mj-lt"/>
              </a:rPr>
              <a:t>dept</a:t>
            </a:r>
            <a:r>
              <a:rPr lang="en-US" sz="1700" i="1" dirty="0">
                <a:latin typeface="+mj-lt"/>
              </a:rPr>
              <a:t>","</a:t>
            </a:r>
            <a:r>
              <a:rPr lang="en-US" sz="1700" i="1" dirty="0" err="1">
                <a:latin typeface="+mj-lt"/>
              </a:rPr>
              <a:t>state","salary","age</a:t>
            </a:r>
            <a:r>
              <a:rPr lang="en-US" sz="1700" i="1" dirty="0">
                <a:latin typeface="+mj-lt"/>
              </a:rPr>
              <a:t>")</a:t>
            </a:r>
          </a:p>
          <a:p>
            <a:r>
              <a:rPr lang="en-US" sz="1700" i="1" dirty="0" err="1">
                <a:latin typeface="+mj-lt"/>
              </a:rPr>
              <a:t>df</a:t>
            </a:r>
            <a:r>
              <a:rPr lang="en-US" sz="1700" i="1" dirty="0">
                <a:latin typeface="+mj-lt"/>
              </a:rPr>
              <a:t> = </a:t>
            </a:r>
            <a:r>
              <a:rPr lang="en-US" sz="1700" i="1" dirty="0" err="1">
                <a:latin typeface="+mj-lt"/>
              </a:rPr>
              <a:t>spark.createDataFrame</a:t>
            </a:r>
            <a:r>
              <a:rPr lang="en-US" sz="1700" i="1" dirty="0">
                <a:latin typeface="+mj-lt"/>
              </a:rPr>
              <a:t>(data=</a:t>
            </a:r>
            <a:r>
              <a:rPr lang="en-US" sz="1700" i="1" dirty="0" err="1">
                <a:latin typeface="+mj-lt"/>
              </a:rPr>
              <a:t>data,schema</a:t>
            </a:r>
            <a:r>
              <a:rPr lang="en-US" sz="1700" i="1" dirty="0">
                <a:latin typeface="+mj-lt"/>
              </a:rPr>
              <a:t>=schema)</a:t>
            </a:r>
          </a:p>
        </p:txBody>
      </p:sp>
    </p:spTree>
    <p:extLst>
      <p:ext uri="{BB962C8B-B14F-4D97-AF65-F5344CB8AC3E}">
        <p14:creationId xmlns:p14="http://schemas.microsoft.com/office/powerpoint/2010/main" val="311478055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1281" y="346649"/>
            <a:ext cx="8899074" cy="6617196"/>
          </a:xfrm>
          <a:prstGeom prst="rect">
            <a:avLst/>
          </a:prstGeom>
        </p:spPr>
        <p:txBody>
          <a:bodyPr wrap="square">
            <a:spAutoFit/>
          </a:bodyPr>
          <a:lstStyle/>
          <a:p>
            <a:r>
              <a:rPr lang="en-US" sz="1700" b="1" dirty="0">
                <a:latin typeface="+mj-lt"/>
              </a:rPr>
              <a:t>first(col, </a:t>
            </a:r>
            <a:r>
              <a:rPr lang="en-US" sz="1700" b="1" dirty="0" err="1">
                <a:latin typeface="+mj-lt"/>
              </a:rPr>
              <a:t>ignorenulls</a:t>
            </a:r>
            <a:r>
              <a:rPr lang="en-US" sz="1700" b="1" dirty="0">
                <a:latin typeface="+mj-lt"/>
              </a:rPr>
              <a:t>=False) :</a:t>
            </a:r>
          </a:p>
          <a:p>
            <a:r>
              <a:rPr lang="en-US" sz="1700" dirty="0">
                <a:latin typeface="+mj-lt"/>
              </a:rPr>
              <a:t>Returns the first value in a group.</a:t>
            </a:r>
          </a:p>
          <a:p>
            <a:r>
              <a:rPr lang="en-US" sz="1700" dirty="0">
                <a:latin typeface="+mj-lt"/>
              </a:rPr>
              <a:t>Return the first non-null value it sees when </a:t>
            </a:r>
            <a:r>
              <a:rPr lang="en-US" sz="1700" dirty="0" err="1">
                <a:latin typeface="+mj-lt"/>
              </a:rPr>
              <a:t>ignoreNulls</a:t>
            </a:r>
            <a:r>
              <a:rPr lang="en-US" sz="1700" dirty="0">
                <a:latin typeface="+mj-lt"/>
              </a:rPr>
              <a:t> is set to true.</a:t>
            </a:r>
          </a:p>
          <a:p>
            <a:r>
              <a:rPr lang="en-US" sz="1700" i="1" dirty="0" err="1">
                <a:latin typeface="+mj-lt"/>
              </a:rPr>
              <a:t>df.select</a:t>
            </a:r>
            <a:r>
              <a:rPr lang="en-US" sz="1700" i="1" dirty="0">
                <a:latin typeface="+mj-lt"/>
              </a:rPr>
              <a:t>(first(</a:t>
            </a:r>
            <a:r>
              <a:rPr lang="en-US" sz="1700" i="1" dirty="0" err="1">
                <a:latin typeface="+mj-lt"/>
              </a:rPr>
              <a:t>df.salary</a:t>
            </a:r>
            <a:r>
              <a:rPr lang="en-US" sz="1700" i="1" dirty="0">
                <a:latin typeface="+mj-lt"/>
              </a:rPr>
              <a:t>)).show()</a:t>
            </a:r>
          </a:p>
          <a:p>
            <a:endParaRPr lang="en-US" sz="1700" dirty="0">
              <a:latin typeface="+mj-lt"/>
            </a:endParaRPr>
          </a:p>
          <a:p>
            <a:r>
              <a:rPr lang="en-US" sz="1700" b="1" dirty="0">
                <a:latin typeface="+mj-lt"/>
              </a:rPr>
              <a:t>last(col, </a:t>
            </a:r>
            <a:r>
              <a:rPr lang="en-US" sz="1700" b="1" dirty="0" err="1">
                <a:latin typeface="+mj-lt"/>
              </a:rPr>
              <a:t>ignorenulls</a:t>
            </a:r>
            <a:r>
              <a:rPr lang="en-US" sz="1700" b="1" dirty="0">
                <a:latin typeface="+mj-lt"/>
              </a:rPr>
              <a:t>=False):</a:t>
            </a:r>
          </a:p>
          <a:p>
            <a:endParaRPr lang="en-US" sz="1700" dirty="0">
              <a:latin typeface="+mj-lt"/>
            </a:endParaRPr>
          </a:p>
          <a:p>
            <a:r>
              <a:rPr lang="en-US" sz="1700" b="1" dirty="0">
                <a:latin typeface="+mj-lt"/>
              </a:rPr>
              <a:t>greatest(*cols):</a:t>
            </a:r>
          </a:p>
          <a:p>
            <a:r>
              <a:rPr lang="en-US" sz="1700" dirty="0">
                <a:latin typeface="+mj-lt"/>
              </a:rPr>
              <a:t>Returns the greatest value of the list of column names, skipping null values.</a:t>
            </a:r>
          </a:p>
          <a:p>
            <a:r>
              <a:rPr lang="en-US" sz="1700" dirty="0" err="1">
                <a:latin typeface="+mj-lt"/>
              </a:rPr>
              <a:t>df.select</a:t>
            </a:r>
            <a:r>
              <a:rPr lang="en-US" sz="1700" dirty="0">
                <a:latin typeface="+mj-lt"/>
              </a:rPr>
              <a:t>(greatest(</a:t>
            </a:r>
            <a:r>
              <a:rPr lang="en-US" sz="1700" dirty="0" err="1">
                <a:latin typeface="+mj-lt"/>
              </a:rPr>
              <a:t>df.salary,df.age</a:t>
            </a:r>
            <a:r>
              <a:rPr lang="en-US" sz="1700" dirty="0">
                <a:latin typeface="+mj-lt"/>
              </a:rPr>
              <a:t>)).show()</a:t>
            </a:r>
          </a:p>
          <a:p>
            <a:endParaRPr lang="en-US" sz="1700" b="1" dirty="0">
              <a:latin typeface="+mj-lt"/>
            </a:endParaRPr>
          </a:p>
          <a:p>
            <a:r>
              <a:rPr lang="en-US" sz="1700" b="1" dirty="0">
                <a:latin typeface="+mj-lt"/>
              </a:rPr>
              <a:t>least(*cols):</a:t>
            </a:r>
          </a:p>
          <a:p>
            <a:r>
              <a:rPr lang="en-US" sz="1700" dirty="0">
                <a:latin typeface="+mj-lt"/>
              </a:rPr>
              <a:t>Returns the </a:t>
            </a:r>
            <a:r>
              <a:rPr lang="en-US" sz="1700" dirty="0" err="1">
                <a:latin typeface="+mj-lt"/>
              </a:rPr>
              <a:t>leastvalue</a:t>
            </a:r>
            <a:r>
              <a:rPr lang="en-US" sz="1700" dirty="0">
                <a:latin typeface="+mj-lt"/>
              </a:rPr>
              <a:t> of the list of column names, skipping null values.</a:t>
            </a:r>
          </a:p>
          <a:p>
            <a:endParaRPr lang="en-US" sz="1700" b="1" dirty="0">
              <a:latin typeface="+mj-lt"/>
            </a:endParaRPr>
          </a:p>
          <a:p>
            <a:r>
              <a:rPr lang="en-US" sz="1700" b="1" dirty="0" err="1">
                <a:latin typeface="+mj-lt"/>
              </a:rPr>
              <a:t>skewness</a:t>
            </a:r>
            <a:r>
              <a:rPr lang="en-US" sz="1700" b="1" dirty="0">
                <a:latin typeface="+mj-lt"/>
              </a:rPr>
              <a:t>(col):</a:t>
            </a:r>
          </a:p>
          <a:p>
            <a:r>
              <a:rPr lang="en-US" sz="1700" dirty="0">
                <a:latin typeface="+mj-lt"/>
              </a:rPr>
              <a:t>Returns the </a:t>
            </a:r>
            <a:r>
              <a:rPr lang="en-US" sz="1700" dirty="0" err="1">
                <a:latin typeface="+mj-lt"/>
              </a:rPr>
              <a:t>skewness</a:t>
            </a:r>
            <a:r>
              <a:rPr lang="en-US" sz="1700" dirty="0">
                <a:latin typeface="+mj-lt"/>
              </a:rPr>
              <a:t> of the values in a group. </a:t>
            </a:r>
          </a:p>
          <a:p>
            <a:r>
              <a:rPr lang="en-US" sz="1700" i="1" dirty="0" err="1">
                <a:latin typeface="+mj-lt"/>
              </a:rPr>
              <a:t>df.select</a:t>
            </a:r>
            <a:r>
              <a:rPr lang="en-US" sz="1700" i="1" dirty="0">
                <a:latin typeface="+mj-lt"/>
              </a:rPr>
              <a:t>(</a:t>
            </a:r>
            <a:r>
              <a:rPr lang="en-US" sz="1700" i="1" dirty="0" err="1">
                <a:latin typeface="+mj-lt"/>
              </a:rPr>
              <a:t>skewness</a:t>
            </a:r>
            <a:r>
              <a:rPr lang="en-US" sz="1700" i="1" dirty="0">
                <a:latin typeface="+mj-lt"/>
              </a:rPr>
              <a:t>(</a:t>
            </a:r>
            <a:r>
              <a:rPr lang="en-US" sz="1700" i="1" dirty="0" err="1">
                <a:latin typeface="+mj-lt"/>
              </a:rPr>
              <a:t>df.salary</a:t>
            </a:r>
            <a:r>
              <a:rPr lang="en-US" sz="1700" i="1" dirty="0">
                <a:latin typeface="+mj-lt"/>
              </a:rPr>
              <a:t>)).show()</a:t>
            </a:r>
          </a:p>
          <a:p>
            <a:endParaRPr lang="en-US" sz="1700" b="1" dirty="0">
              <a:latin typeface="+mj-lt"/>
            </a:endParaRPr>
          </a:p>
          <a:p>
            <a:r>
              <a:rPr lang="en-US" sz="1700" b="1" dirty="0" err="1">
                <a:latin typeface="+mj-lt"/>
              </a:rPr>
              <a:t>collect_list</a:t>
            </a:r>
            <a:r>
              <a:rPr lang="en-US" sz="1700" b="1" dirty="0">
                <a:latin typeface="+mj-lt"/>
              </a:rPr>
              <a:t>(col): </a:t>
            </a:r>
            <a:r>
              <a:rPr lang="en-US" sz="1700" dirty="0">
                <a:latin typeface="+mj-lt"/>
              </a:rPr>
              <a:t>Returns a list of objects with duplicates.</a:t>
            </a:r>
          </a:p>
          <a:p>
            <a:r>
              <a:rPr lang="en-US" sz="1700" i="1" dirty="0" err="1">
                <a:latin typeface="+mj-lt"/>
              </a:rPr>
              <a:t>df.select</a:t>
            </a:r>
            <a:r>
              <a:rPr lang="en-US" sz="1700" i="1" dirty="0">
                <a:latin typeface="+mj-lt"/>
              </a:rPr>
              <a:t>(</a:t>
            </a:r>
            <a:r>
              <a:rPr lang="en-US" sz="1700" i="1" dirty="0" err="1">
                <a:latin typeface="+mj-lt"/>
              </a:rPr>
              <a:t>collect_list</a:t>
            </a:r>
            <a:r>
              <a:rPr lang="en-US" sz="1700" i="1" dirty="0">
                <a:latin typeface="+mj-lt"/>
              </a:rPr>
              <a:t>('age')).show(truncate=False)</a:t>
            </a:r>
            <a:endParaRPr lang="en-US" sz="2100" i="1" dirty="0"/>
          </a:p>
          <a:p>
            <a:endParaRPr lang="en-US" sz="2100" dirty="0"/>
          </a:p>
          <a:p>
            <a:endParaRPr lang="en-US" sz="2100" dirty="0"/>
          </a:p>
          <a:p>
            <a:endParaRPr lang="en-US" sz="2100" dirty="0"/>
          </a:p>
          <a:p>
            <a:endParaRPr lang="en-US" sz="2100" dirty="0"/>
          </a:p>
        </p:txBody>
      </p:sp>
    </p:spTree>
    <p:extLst>
      <p:ext uri="{BB962C8B-B14F-4D97-AF65-F5344CB8AC3E}">
        <p14:creationId xmlns:p14="http://schemas.microsoft.com/office/powerpoint/2010/main" val="12214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23070" y="1540475"/>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Other </a:t>
            </a:r>
            <a:r>
              <a:rPr lang="en-US" sz="3100" dirty="0" err="1">
                <a:solidFill>
                  <a:schemeClr val="tx1"/>
                </a:solidFill>
              </a:rPr>
              <a:t>Misc</a:t>
            </a:r>
            <a:r>
              <a:rPr lang="en-US" sz="3100" dirty="0">
                <a:solidFill>
                  <a:schemeClr val="tx1"/>
                </a:solidFill>
              </a:rPr>
              <a:t> Functions</a:t>
            </a:r>
          </a:p>
        </p:txBody>
      </p:sp>
    </p:spTree>
    <p:extLst>
      <p:ext uri="{BB962C8B-B14F-4D97-AF65-F5344CB8AC3E}">
        <p14:creationId xmlns:p14="http://schemas.microsoft.com/office/powerpoint/2010/main" val="305745868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903" y="272507"/>
            <a:ext cx="10313720" cy="5816977"/>
          </a:xfrm>
          <a:prstGeom prst="rect">
            <a:avLst/>
          </a:prstGeom>
        </p:spPr>
        <p:txBody>
          <a:bodyPr wrap="square">
            <a:spAutoFit/>
          </a:bodyPr>
          <a:lstStyle/>
          <a:p>
            <a:endParaRPr lang="en-US" sz="1700" dirty="0">
              <a:latin typeface="+mj-lt"/>
            </a:endParaRPr>
          </a:p>
          <a:p>
            <a:r>
              <a:rPr lang="en-US" sz="1600" b="1" dirty="0"/>
              <a:t>###Prepare Data</a:t>
            </a:r>
          </a:p>
          <a:p>
            <a:r>
              <a:rPr lang="en-US" sz="1600" dirty="0" err="1"/>
              <a:t>df</a:t>
            </a:r>
            <a:r>
              <a:rPr lang="en-US" sz="1600" dirty="0"/>
              <a:t> = </a:t>
            </a:r>
            <a:r>
              <a:rPr lang="en-US" sz="1600" dirty="0" err="1"/>
              <a:t>spark.createDataFrame</a:t>
            </a:r>
            <a:r>
              <a:rPr lang="en-US" sz="1600" dirty="0"/>
              <a:t>((('Robert',1, None,114.0), ('</a:t>
            </a:r>
            <a:r>
              <a:rPr lang="en-US" sz="1600" dirty="0" err="1"/>
              <a:t>John',None</a:t>
            </a:r>
            <a:r>
              <a:rPr lang="en-US" sz="1600" dirty="0"/>
              <a:t>, 2577,float('nan'))), ("name", "id","phone","</a:t>
            </a:r>
            <a:r>
              <a:rPr lang="en-US" sz="1600" dirty="0" err="1"/>
              <a:t>stAdd</a:t>
            </a:r>
            <a:r>
              <a:rPr lang="en-US" sz="1600" dirty="0"/>
              <a:t>"))</a:t>
            </a:r>
          </a:p>
          <a:p>
            <a:endParaRPr lang="en-US" sz="1700" b="1" dirty="0">
              <a:latin typeface="+mj-lt"/>
            </a:endParaRPr>
          </a:p>
          <a:p>
            <a:r>
              <a:rPr lang="en-US" sz="1700" b="1" dirty="0" err="1">
                <a:latin typeface="+mj-lt"/>
              </a:rPr>
              <a:t>ascii</a:t>
            </a:r>
            <a:r>
              <a:rPr lang="en-US" sz="1700" b="1" dirty="0">
                <a:latin typeface="+mj-lt"/>
              </a:rPr>
              <a:t>(col): </a:t>
            </a:r>
          </a:p>
          <a:p>
            <a:pPr marL="285750" indent="-285750">
              <a:buFont typeface="Arial" panose="020B0604020202020204" pitchFamily="34" charset="0"/>
              <a:buChar char="•"/>
            </a:pPr>
            <a:r>
              <a:rPr lang="en-US" sz="1700" dirty="0">
                <a:latin typeface="+mj-lt"/>
              </a:rPr>
              <a:t>Computes the numeric value of the first character of the string column.</a:t>
            </a:r>
          </a:p>
          <a:p>
            <a:r>
              <a:rPr lang="en-US" sz="1700" i="1" dirty="0" err="1">
                <a:latin typeface="+mj-lt"/>
              </a:rPr>
              <a:t>df.select</a:t>
            </a:r>
            <a:r>
              <a:rPr lang="en-US" sz="1700" i="1" dirty="0">
                <a:latin typeface="+mj-lt"/>
              </a:rPr>
              <a:t>(</a:t>
            </a:r>
            <a:r>
              <a:rPr lang="en-US" sz="1700" i="1" dirty="0" err="1">
                <a:latin typeface="+mj-lt"/>
              </a:rPr>
              <a:t>ascii</a:t>
            </a:r>
            <a:r>
              <a:rPr lang="en-US" sz="1700" i="1" dirty="0">
                <a:latin typeface="+mj-lt"/>
              </a:rPr>
              <a:t>(lit('a'))).show()</a:t>
            </a:r>
          </a:p>
          <a:p>
            <a:endParaRPr lang="en-US" sz="1700" dirty="0">
              <a:latin typeface="+mj-lt"/>
            </a:endParaRPr>
          </a:p>
          <a:p>
            <a:r>
              <a:rPr lang="en-US" sz="1700" b="1" dirty="0">
                <a:latin typeface="+mj-lt"/>
              </a:rPr>
              <a:t>bin(col): </a:t>
            </a:r>
          </a:p>
          <a:p>
            <a:pPr marL="285750" indent="-285750">
              <a:buFont typeface="Arial" panose="020B0604020202020204" pitchFamily="34" charset="0"/>
              <a:buChar char="•"/>
            </a:pPr>
            <a:r>
              <a:rPr lang="en-US" sz="1700" dirty="0">
                <a:latin typeface="+mj-lt"/>
              </a:rPr>
              <a:t>Returns the string representation of the binary value of the given column.</a:t>
            </a:r>
          </a:p>
          <a:p>
            <a:r>
              <a:rPr lang="en-US" sz="1700" i="1" dirty="0" err="1">
                <a:latin typeface="+mj-lt"/>
              </a:rPr>
              <a:t>df.select</a:t>
            </a:r>
            <a:r>
              <a:rPr lang="en-US" sz="1700" i="1" dirty="0">
                <a:latin typeface="+mj-lt"/>
              </a:rPr>
              <a:t>(</a:t>
            </a:r>
            <a:r>
              <a:rPr lang="en-US" sz="1700" i="1" dirty="0" err="1">
                <a:latin typeface="+mj-lt"/>
              </a:rPr>
              <a:t>df.phone,bin</a:t>
            </a:r>
            <a:r>
              <a:rPr lang="en-US" sz="1700" i="1" dirty="0">
                <a:latin typeface="+mj-lt"/>
              </a:rPr>
              <a:t>(</a:t>
            </a:r>
            <a:r>
              <a:rPr lang="en-US" sz="1700" i="1" dirty="0" err="1">
                <a:latin typeface="+mj-lt"/>
              </a:rPr>
              <a:t>df.phone</a:t>
            </a:r>
            <a:r>
              <a:rPr lang="en-US" sz="1700" i="1" dirty="0">
                <a:latin typeface="+mj-lt"/>
              </a:rPr>
              <a:t>)).show()</a:t>
            </a:r>
          </a:p>
          <a:p>
            <a:endParaRPr lang="en-US" sz="1700" dirty="0">
              <a:latin typeface="+mj-lt"/>
            </a:endParaRPr>
          </a:p>
          <a:p>
            <a:r>
              <a:rPr lang="en-US" sz="1700" dirty="0">
                <a:latin typeface="+mj-lt"/>
              </a:rPr>
              <a:t>expr()</a:t>
            </a: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p:txBody>
      </p:sp>
    </p:spTree>
    <p:extLst>
      <p:ext uri="{BB962C8B-B14F-4D97-AF65-F5344CB8AC3E}">
        <p14:creationId xmlns:p14="http://schemas.microsoft.com/office/powerpoint/2010/main" val="37948728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804088" y="1375718"/>
            <a:ext cx="2463113" cy="23065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Part 3</a:t>
            </a:r>
          </a:p>
        </p:txBody>
      </p:sp>
      <p:sp>
        <p:nvSpPr>
          <p:cNvPr id="2" name="Rectangle 1"/>
          <p:cNvSpPr/>
          <p:nvPr/>
        </p:nvSpPr>
        <p:spPr>
          <a:xfrm>
            <a:off x="3944561" y="1912583"/>
            <a:ext cx="4589838" cy="123286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DataFrame Extraction</a:t>
            </a:r>
          </a:p>
        </p:txBody>
      </p:sp>
      <p:pic>
        <p:nvPicPr>
          <p:cNvPr id="3" name="Picture 2"/>
          <p:cNvPicPr>
            <a:picLocks noChangeAspect="1"/>
          </p:cNvPicPr>
          <p:nvPr/>
        </p:nvPicPr>
        <p:blipFill>
          <a:blip r:embed="rId2"/>
          <a:stretch>
            <a:fillRect/>
          </a:stretch>
        </p:blipFill>
        <p:spPr>
          <a:xfrm>
            <a:off x="5154955" y="2916710"/>
            <a:ext cx="1552575" cy="2705100"/>
          </a:xfrm>
          <a:prstGeom prst="rect">
            <a:avLst/>
          </a:prstGeom>
        </p:spPr>
      </p:pic>
    </p:spTree>
    <p:extLst>
      <p:ext uri="{BB962C8B-B14F-4D97-AF65-F5344CB8AC3E}">
        <p14:creationId xmlns:p14="http://schemas.microsoft.com/office/powerpoint/2010/main" val="25194735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23070" y="1540475"/>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Repartition &amp; Coalesce</a:t>
            </a:r>
          </a:p>
        </p:txBody>
      </p:sp>
    </p:spTree>
    <p:extLst>
      <p:ext uri="{BB962C8B-B14F-4D97-AF65-F5344CB8AC3E}">
        <p14:creationId xmlns:p14="http://schemas.microsoft.com/office/powerpoint/2010/main" val="179739126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1695" y="854242"/>
            <a:ext cx="10494019"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a:t>Datasets are huge is size and so they cannot fit into a single node and so they have to be partitioned across different nodes.</a:t>
            </a:r>
          </a:p>
          <a:p>
            <a:pPr marL="285750" indent="-285750" algn="just">
              <a:buFont typeface="Arial" panose="020B0604020202020204" pitchFamily="34" charset="0"/>
              <a:buChar char="•"/>
            </a:pPr>
            <a:r>
              <a:rPr lang="en-US" dirty="0"/>
              <a:t>Partition in spark is basically an atomic chuck of data stored on a node in the cluster. They are the basic units of parallelism.</a:t>
            </a:r>
          </a:p>
          <a:p>
            <a:pPr marL="285750" indent="-285750" algn="just">
              <a:buFont typeface="Arial" panose="020B0604020202020204" pitchFamily="34" charset="0"/>
              <a:buChar char="•"/>
            </a:pPr>
            <a:r>
              <a:rPr lang="en-US" dirty="0"/>
              <a:t>One partition can not span over multiple machines.</a:t>
            </a:r>
          </a:p>
          <a:p>
            <a:pPr marL="285750" indent="-285750" algn="just">
              <a:buFont typeface="Arial" panose="020B0604020202020204" pitchFamily="34" charset="0"/>
              <a:buChar char="•"/>
            </a:pPr>
            <a:r>
              <a:rPr lang="en-US" dirty="0"/>
              <a:t>Spark automatically partitions RDDs/DataFrames and distributes the partitions across different nodes.</a:t>
            </a:r>
          </a:p>
          <a:p>
            <a:pPr marL="285750" indent="-285750" algn="just">
              <a:buFont typeface="Arial" panose="020B0604020202020204" pitchFamily="34" charset="0"/>
              <a:buChar char="•"/>
            </a:pPr>
            <a:r>
              <a:rPr lang="en-US" dirty="0"/>
              <a:t>We can also configure the optimal number of partitions. Having too few or many partitions is not good.</a:t>
            </a:r>
          </a:p>
          <a:p>
            <a:pPr marL="285750" indent="-285750" algn="just">
              <a:buFont typeface="Arial" panose="020B0604020202020204" pitchFamily="34" charset="0"/>
              <a:buChar char="•"/>
            </a:pPr>
            <a:r>
              <a:rPr lang="en-US" dirty="0"/>
              <a:t>How Spark does the default Partitioning of Data ?</a:t>
            </a:r>
          </a:p>
          <a:p>
            <a:pPr algn="just"/>
            <a:r>
              <a:rPr lang="en-US" dirty="0"/>
              <a:t>        Spark checks the HDFS Block size. The HDFS Block size for Hadoop 1.0 is 64mb and Hadoop 2.0/YARN is 128MB. It creates one partition for each block size.</a:t>
            </a:r>
          </a:p>
          <a:p>
            <a:pPr algn="just"/>
            <a:r>
              <a:rPr lang="en-US" dirty="0"/>
              <a:t>Ex- We have a file of 500MB, so 4 partitions would be created. </a:t>
            </a:r>
          </a:p>
          <a:p>
            <a:pPr marL="285750" indent="-285750" algn="just">
              <a:buFont typeface="Arial" panose="020B0604020202020204" pitchFamily="34" charset="0"/>
              <a:buChar char="•"/>
            </a:pPr>
            <a:r>
              <a:rPr lang="en-US" dirty="0"/>
              <a:t>At times programmers are required to change the number of partitions based on the requirements of the application job. The change can be to increase the number of partitions or decrease the number of partitions.</a:t>
            </a:r>
          </a:p>
          <a:p>
            <a:pPr marL="285750" indent="-285750" algn="just">
              <a:buFont typeface="Arial" panose="020B0604020202020204" pitchFamily="34" charset="0"/>
              <a:buChar char="•"/>
            </a:pPr>
            <a:r>
              <a:rPr lang="en-US" dirty="0"/>
              <a:t>So we would either apply the repartition or coalesce.</a:t>
            </a:r>
          </a:p>
          <a:p>
            <a:pPr algn="just"/>
            <a:endParaRPr lang="en-US"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What is Partition ?</a:t>
            </a:r>
          </a:p>
        </p:txBody>
      </p:sp>
    </p:spTree>
    <p:extLst>
      <p:ext uri="{BB962C8B-B14F-4D97-AF65-F5344CB8AC3E}">
        <p14:creationId xmlns:p14="http://schemas.microsoft.com/office/powerpoint/2010/main" val="3722827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421" y="1122165"/>
            <a:ext cx="12041579" cy="2065878"/>
          </a:xfrm>
        </p:spPr>
        <p:txBody>
          <a:bodyPr>
            <a:noAutofit/>
          </a:bodyPr>
          <a:lstStyle/>
          <a:p>
            <a:pPr marL="0" indent="0" algn="just">
              <a:buNone/>
            </a:pPr>
            <a:r>
              <a:rPr lang="en-US" sz="1900" b="1" dirty="0"/>
              <a:t>Spark Data Structures</a:t>
            </a:r>
          </a:p>
          <a:p>
            <a:pPr algn="just"/>
            <a:r>
              <a:rPr lang="en-US" sz="1900" dirty="0"/>
              <a:t>3 types of data structures in PySpark - RDD and Data Frames , Data Set, </a:t>
            </a:r>
          </a:p>
          <a:p>
            <a:pPr algn="just"/>
            <a:r>
              <a:rPr lang="en-US" sz="1900" dirty="0"/>
              <a:t>RDD is the low-level data structure which spark uses to distribute the data between tasks while data is being processed. </a:t>
            </a:r>
          </a:p>
          <a:p>
            <a:pPr algn="just"/>
            <a:r>
              <a:rPr lang="en-US" sz="1900" dirty="0"/>
              <a:t>DataFrame is created on top of RDDs We can seamlessly move between RDD and DataFrame.</a:t>
            </a:r>
          </a:p>
          <a:p>
            <a:pPr algn="just"/>
            <a:endParaRPr lang="en-US" sz="1900" dirty="0"/>
          </a:p>
        </p:txBody>
      </p:sp>
    </p:spTree>
    <p:extLst>
      <p:ext uri="{BB962C8B-B14F-4D97-AF65-F5344CB8AC3E}">
        <p14:creationId xmlns:p14="http://schemas.microsoft.com/office/powerpoint/2010/main" val="311837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n 1"/>
          <p:cNvSpPr/>
          <p:nvPr/>
        </p:nvSpPr>
        <p:spPr>
          <a:xfrm>
            <a:off x="2257168" y="1103870"/>
            <a:ext cx="2224216" cy="2627870"/>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File: test_data.csv</a:t>
            </a:r>
          </a:p>
          <a:p>
            <a:pPr algn="ctr"/>
            <a:r>
              <a:rPr lang="en-US" dirty="0"/>
              <a:t>Size:2.6GB</a:t>
            </a:r>
          </a:p>
          <a:p>
            <a:pPr algn="ctr"/>
            <a:r>
              <a:rPr lang="en-US" dirty="0"/>
              <a:t>Record Count :128m</a:t>
            </a:r>
          </a:p>
        </p:txBody>
      </p:sp>
      <p:sp>
        <p:nvSpPr>
          <p:cNvPr id="5" name="Rectangle 4"/>
          <p:cNvSpPr/>
          <p:nvPr/>
        </p:nvSpPr>
        <p:spPr>
          <a:xfrm>
            <a:off x="2916195" y="1227438"/>
            <a:ext cx="906162" cy="27184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HDFS</a:t>
            </a:r>
          </a:p>
        </p:txBody>
      </p:sp>
      <p:sp>
        <p:nvSpPr>
          <p:cNvPr id="6" name="Right Arrow 5"/>
          <p:cNvSpPr/>
          <p:nvPr/>
        </p:nvSpPr>
        <p:spPr>
          <a:xfrm>
            <a:off x="4852087" y="2248930"/>
            <a:ext cx="1589902" cy="395416"/>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34465" y="1729947"/>
            <a:ext cx="1202724" cy="51898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Apply a Filter T</a:t>
            </a:r>
          </a:p>
        </p:txBody>
      </p:sp>
      <p:sp>
        <p:nvSpPr>
          <p:cNvPr id="8" name="Can 7"/>
          <p:cNvSpPr/>
          <p:nvPr/>
        </p:nvSpPr>
        <p:spPr>
          <a:xfrm>
            <a:off x="6812692" y="1499286"/>
            <a:ext cx="1441622" cy="1688757"/>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~1MB</a:t>
            </a:r>
          </a:p>
          <a:p>
            <a:pPr algn="ctr"/>
            <a:r>
              <a:rPr lang="en-US" dirty="0"/>
              <a:t>Record Count :64k</a:t>
            </a:r>
          </a:p>
        </p:txBody>
      </p:sp>
      <p:sp>
        <p:nvSpPr>
          <p:cNvPr id="9" name="Rounded Rectangle 8"/>
          <p:cNvSpPr/>
          <p:nvPr/>
        </p:nvSpPr>
        <p:spPr>
          <a:xfrm>
            <a:off x="2693773" y="3307491"/>
            <a:ext cx="1351006" cy="54781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dirty="0"/>
              <a:t>Partitions: 21</a:t>
            </a:r>
          </a:p>
        </p:txBody>
      </p:sp>
      <p:sp>
        <p:nvSpPr>
          <p:cNvPr id="11" name="Rounded Rectangle 10"/>
          <p:cNvSpPr/>
          <p:nvPr/>
        </p:nvSpPr>
        <p:spPr>
          <a:xfrm>
            <a:off x="6903308" y="3033582"/>
            <a:ext cx="1351006" cy="54781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dirty="0"/>
              <a:t>Partitions: 21</a:t>
            </a:r>
          </a:p>
        </p:txBody>
      </p:sp>
    </p:spTree>
    <p:extLst>
      <p:ext uri="{BB962C8B-B14F-4D97-AF65-F5344CB8AC3E}">
        <p14:creationId xmlns:p14="http://schemas.microsoft.com/office/powerpoint/2010/main" val="34652439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7222" y="180884"/>
            <a:ext cx="10363200" cy="6186309"/>
          </a:xfrm>
          <a:prstGeom prst="rect">
            <a:avLst/>
          </a:prstGeom>
        </p:spPr>
        <p:txBody>
          <a:bodyPr wrap="square">
            <a:spAutoFit/>
          </a:bodyPr>
          <a:lstStyle/>
          <a:p>
            <a:r>
              <a:rPr lang="en-US" dirty="0"/>
              <a:t>### Create some Dump data for testing</a:t>
            </a:r>
          </a:p>
          <a:p>
            <a:r>
              <a:rPr lang="en-US" dirty="0" err="1"/>
              <a:t>df</a:t>
            </a:r>
            <a:r>
              <a:rPr lang="en-US" dirty="0"/>
              <a:t> = </a:t>
            </a:r>
            <a:r>
              <a:rPr lang="en-US" dirty="0" err="1"/>
              <a:t>spark.range</a:t>
            </a:r>
            <a:r>
              <a:rPr lang="en-US" dirty="0"/>
              <a:t>(1000000)</a:t>
            </a:r>
          </a:p>
          <a:p>
            <a:r>
              <a:rPr lang="en-US" dirty="0" err="1"/>
              <a:t>df</a:t>
            </a:r>
            <a:r>
              <a:rPr lang="en-US" dirty="0"/>
              <a:t> = </a:t>
            </a:r>
            <a:r>
              <a:rPr lang="en-US" dirty="0" err="1"/>
              <a:t>df.select</a:t>
            </a:r>
            <a:r>
              <a:rPr lang="en-US" dirty="0"/>
              <a:t>(</a:t>
            </a:r>
            <a:r>
              <a:rPr lang="en-US" dirty="0" err="1"/>
              <a:t>df.id,df.id</a:t>
            </a:r>
            <a:r>
              <a:rPr lang="en-US" dirty="0"/>
              <a:t>*2,df.id*3)</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endParaRPr lang="en-US" dirty="0"/>
          </a:p>
          <a:p>
            <a:endParaRPr lang="en-US" dirty="0"/>
          </a:p>
          <a:p>
            <a:r>
              <a:rPr lang="en-US" dirty="0"/>
              <a:t>### Save the file at a HDFS Path</a:t>
            </a:r>
          </a:p>
          <a:p>
            <a:r>
              <a:rPr lang="en-US" dirty="0" err="1"/>
              <a:t>df.write.save</a:t>
            </a:r>
            <a:r>
              <a:rPr lang="en-US" dirty="0"/>
              <a:t>(‘/user/test/</a:t>
            </a:r>
            <a:r>
              <a:rPr lang="en-US" dirty="0" err="1"/>
              <a:t>test_data.csv’,format</a:t>
            </a:r>
            <a:r>
              <a:rPr lang="en-US" dirty="0"/>
              <a:t>=‘csv’)</a:t>
            </a:r>
          </a:p>
          <a:p>
            <a:endParaRPr lang="en-US" dirty="0"/>
          </a:p>
          <a:p>
            <a:r>
              <a:rPr lang="en-US" dirty="0"/>
              <a:t>### Testing</a:t>
            </a:r>
          </a:p>
          <a:p>
            <a:r>
              <a:rPr lang="en-US" dirty="0" err="1"/>
              <a:t>df_new</a:t>
            </a:r>
            <a:r>
              <a:rPr lang="en-US" dirty="0"/>
              <a:t> = </a:t>
            </a:r>
            <a:r>
              <a:rPr lang="en-US" dirty="0" err="1"/>
              <a:t>spark.read.load</a:t>
            </a:r>
            <a:r>
              <a:rPr lang="en-US" dirty="0"/>
              <a:t>('/user/test/</a:t>
            </a:r>
            <a:r>
              <a:rPr lang="en-US" dirty="0" err="1"/>
              <a:t>test_data.csv',format</a:t>
            </a:r>
            <a:r>
              <a:rPr lang="en-US" dirty="0"/>
              <a:t>='</a:t>
            </a:r>
            <a:r>
              <a:rPr lang="en-US" dirty="0" err="1"/>
              <a:t>csv',schema</a:t>
            </a:r>
            <a:r>
              <a:rPr lang="en-US" dirty="0"/>
              <a:t>=('col1 </a:t>
            </a:r>
            <a:r>
              <a:rPr lang="en-US" dirty="0" err="1"/>
              <a:t>int</a:t>
            </a:r>
            <a:r>
              <a:rPr lang="en-US" dirty="0"/>
              <a:t>, col2 </a:t>
            </a:r>
            <a:r>
              <a:rPr lang="en-US" dirty="0" err="1"/>
              <a:t>int</a:t>
            </a:r>
            <a:r>
              <a:rPr lang="en-US" dirty="0"/>
              <a:t>, col3 </a:t>
            </a:r>
            <a:r>
              <a:rPr lang="en-US" dirty="0" err="1"/>
              <a:t>int</a:t>
            </a:r>
            <a:r>
              <a:rPr lang="en-US" dirty="0"/>
              <a:t>'))</a:t>
            </a:r>
          </a:p>
          <a:p>
            <a:r>
              <a:rPr lang="en-US" dirty="0" err="1"/>
              <a:t>df_new.rdd.getNumPartitions</a:t>
            </a:r>
            <a:r>
              <a:rPr lang="en-US" dirty="0"/>
              <a:t>()</a:t>
            </a:r>
          </a:p>
          <a:p>
            <a:r>
              <a:rPr lang="en-US" dirty="0"/>
              <a:t>--- Apply </a:t>
            </a:r>
            <a:r>
              <a:rPr lang="en-US" dirty="0" err="1"/>
              <a:t>Fillter</a:t>
            </a:r>
            <a:endParaRPr lang="en-US" dirty="0"/>
          </a:p>
          <a:p>
            <a:r>
              <a:rPr lang="en-US" dirty="0" err="1"/>
              <a:t>df_filter</a:t>
            </a:r>
            <a:r>
              <a:rPr lang="en-US" dirty="0"/>
              <a:t> = </a:t>
            </a:r>
            <a:r>
              <a:rPr lang="en-US" dirty="0" err="1"/>
              <a:t>df_new.where</a:t>
            </a:r>
            <a:r>
              <a:rPr lang="en-US" dirty="0"/>
              <a:t>(df_new.col1 &lt; 501)</a:t>
            </a:r>
          </a:p>
          <a:p>
            <a:r>
              <a:rPr lang="en-US" dirty="0" err="1"/>
              <a:t>df_filter.rdd.getNumPartitions</a:t>
            </a:r>
            <a:r>
              <a:rPr lang="en-US" dirty="0"/>
              <a:t>()</a:t>
            </a:r>
          </a:p>
          <a:p>
            <a:endParaRPr lang="en-US" dirty="0"/>
          </a:p>
        </p:txBody>
      </p:sp>
    </p:spTree>
    <p:extLst>
      <p:ext uri="{BB962C8B-B14F-4D97-AF65-F5344CB8AC3E}">
        <p14:creationId xmlns:p14="http://schemas.microsoft.com/office/powerpoint/2010/main" val="90284309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6555641"/>
          </a:xfrm>
          <a:prstGeom prst="rect">
            <a:avLst/>
          </a:prstGeom>
          <a:noFill/>
        </p:spPr>
        <p:txBody>
          <a:bodyPr wrap="square" rtlCol="0">
            <a:spAutoFit/>
          </a:bodyPr>
          <a:lstStyle/>
          <a:p>
            <a:r>
              <a:rPr lang="en-US" sz="1500" b="1" dirty="0"/>
              <a:t>Repartition(</a:t>
            </a:r>
            <a:r>
              <a:rPr lang="en-US" sz="1500" b="1" dirty="0" err="1"/>
              <a:t>numPartitions</a:t>
            </a:r>
            <a:r>
              <a:rPr lang="en-US" sz="1500" b="1" dirty="0"/>
              <a:t>, *cols):</a:t>
            </a:r>
          </a:p>
          <a:p>
            <a:pPr marL="285750" indent="-285750" algn="just">
              <a:buFont typeface="Arial" panose="020B0604020202020204" pitchFamily="34" charset="0"/>
              <a:buChar char="•"/>
            </a:pPr>
            <a:r>
              <a:rPr lang="en-US" sz="1500" dirty="0"/>
              <a:t>DataFrame is hash partitioned.</a:t>
            </a:r>
          </a:p>
          <a:p>
            <a:pPr marL="285750" indent="-285750" algn="just">
              <a:buFont typeface="Arial" panose="020B0604020202020204" pitchFamily="34" charset="0"/>
              <a:buChar char="•"/>
            </a:pPr>
            <a:r>
              <a:rPr lang="en-US" sz="1500" dirty="0"/>
              <a:t>Create almost equal sized partitions.</a:t>
            </a:r>
          </a:p>
          <a:p>
            <a:pPr marL="285750" indent="-285750" algn="just">
              <a:buFont typeface="Arial" panose="020B0604020202020204" pitchFamily="34" charset="0"/>
              <a:buChar char="•"/>
            </a:pPr>
            <a:r>
              <a:rPr lang="en-US" sz="1500" dirty="0"/>
              <a:t>Can increase or decrease the level of parallelism. </a:t>
            </a:r>
          </a:p>
          <a:p>
            <a:pPr marL="285750" indent="-285750" algn="just">
              <a:buFont typeface="Arial" panose="020B0604020202020204" pitchFamily="34" charset="0"/>
              <a:buChar char="•"/>
            </a:pPr>
            <a:r>
              <a:rPr lang="en-US" sz="1500" dirty="0"/>
              <a:t>Internally, this uses a shuffle to redistribute data from all partitions leading to very expensive operation. So avoid if not required. </a:t>
            </a:r>
          </a:p>
          <a:p>
            <a:pPr marL="285750" indent="-285750" algn="just">
              <a:buFont typeface="Arial" panose="020B0604020202020204" pitchFamily="34" charset="0"/>
              <a:buChar char="•"/>
            </a:pPr>
            <a:r>
              <a:rPr lang="en-US" sz="1500" dirty="0"/>
              <a:t>Spark performs better with equal sized partitions. If you need further processing of huge data, it is preferred to have a equal sized partitions and so we should consider using repartition.</a:t>
            </a:r>
          </a:p>
          <a:p>
            <a:pPr marL="285750" indent="-285750" algn="just">
              <a:buFont typeface="Arial" panose="020B0604020202020204" pitchFamily="34" charset="0"/>
              <a:buChar char="•"/>
            </a:pPr>
            <a:r>
              <a:rPr lang="en-US" sz="1500" dirty="0"/>
              <a:t>If you are decreasing the number of partitions, consider using </a:t>
            </a:r>
            <a:r>
              <a:rPr lang="en-US" sz="1500" b="1" i="1" dirty="0"/>
              <a:t>coalesce</a:t>
            </a:r>
            <a:r>
              <a:rPr lang="en-US" sz="1500" dirty="0"/>
              <a:t>, where the movement of data across the partitions is lower.</a:t>
            </a:r>
          </a:p>
          <a:p>
            <a:pPr marL="285750" indent="-285750" algn="just">
              <a:buFont typeface="Arial" panose="020B0604020202020204" pitchFamily="34" charset="0"/>
              <a:buChar char="•"/>
            </a:pPr>
            <a:endParaRPr lang="en-US" sz="1500" dirty="0"/>
          </a:p>
          <a:p>
            <a:r>
              <a:rPr lang="en-US" sz="1500" dirty="0">
                <a:solidFill>
                  <a:schemeClr val="bg1"/>
                </a:solidFill>
              </a:rPr>
              <a:t>Ex-</a:t>
            </a:r>
            <a:r>
              <a:rPr lang="en-US" sz="1500" dirty="0" err="1">
                <a:solidFill>
                  <a:schemeClr val="bg1"/>
                </a:solidFill>
              </a:rPr>
              <a:t>df_new.rdd.glom</a:t>
            </a:r>
            <a:r>
              <a:rPr lang="en-US" sz="1500" dirty="0">
                <a:solidFill>
                  <a:schemeClr val="bg1"/>
                </a:solidFill>
              </a:rPr>
              <a:t>().map(</a:t>
            </a:r>
            <a:r>
              <a:rPr lang="en-US" sz="1500" dirty="0" err="1">
                <a:solidFill>
                  <a:schemeClr val="bg1"/>
                </a:solidFill>
              </a:rPr>
              <a:t>len</a:t>
            </a:r>
            <a:r>
              <a:rPr lang="en-US" sz="1500" dirty="0">
                <a:solidFill>
                  <a:schemeClr val="bg1"/>
                </a:solidFill>
              </a:rPr>
              <a:t>).collect()</a:t>
            </a:r>
          </a:p>
          <a:p>
            <a:r>
              <a:rPr lang="en-US" sz="1500" dirty="0" err="1"/>
              <a:t>df_filter.rdd.glom</a:t>
            </a:r>
            <a:r>
              <a:rPr lang="en-US" sz="1500" dirty="0"/>
              <a:t>().map(</a:t>
            </a:r>
            <a:r>
              <a:rPr lang="en-US" sz="1500" dirty="0" err="1"/>
              <a:t>len</a:t>
            </a:r>
            <a:r>
              <a:rPr lang="en-US" sz="1500" dirty="0"/>
              <a:t>).collect()</a:t>
            </a:r>
          </a:p>
          <a:p>
            <a:endParaRPr lang="en-US" sz="1500" dirty="0"/>
          </a:p>
          <a:p>
            <a:r>
              <a:rPr lang="en-US" sz="1500" dirty="0" err="1"/>
              <a:t>df_filter</a:t>
            </a:r>
            <a:r>
              <a:rPr lang="en-US" sz="1500" dirty="0"/>
              <a:t> = </a:t>
            </a:r>
            <a:r>
              <a:rPr lang="en-US" sz="1500" dirty="0" err="1"/>
              <a:t>df_filter.repartition</a:t>
            </a:r>
            <a:r>
              <a:rPr lang="en-US" sz="1500" dirty="0"/>
              <a:t>(5)</a:t>
            </a:r>
          </a:p>
          <a:p>
            <a:r>
              <a:rPr lang="en-US" sz="1500" dirty="0" err="1"/>
              <a:t>df_filter.rdd.glom</a:t>
            </a:r>
            <a:r>
              <a:rPr lang="en-US" sz="1500" dirty="0"/>
              <a:t>().map(</a:t>
            </a:r>
            <a:r>
              <a:rPr lang="en-US" sz="1500" dirty="0" err="1"/>
              <a:t>len</a:t>
            </a:r>
            <a:r>
              <a:rPr lang="en-US" sz="1500" dirty="0"/>
              <a:t>).collect()</a:t>
            </a:r>
          </a:p>
          <a:p>
            <a:endParaRPr lang="en-US" sz="1500" dirty="0"/>
          </a:p>
          <a:p>
            <a:r>
              <a:rPr lang="en-US" sz="1500" dirty="0"/>
              <a:t>Ex-</a:t>
            </a:r>
          </a:p>
          <a:p>
            <a:r>
              <a:rPr lang="en-US" sz="1500" dirty="0"/>
              <a:t>data=(('Ram',30),('Raj',25),('James',30),('Joann',25),('Kyle',25),('Robert',30),('Reid',35),('Sam',35))</a:t>
            </a:r>
          </a:p>
          <a:p>
            <a:r>
              <a:rPr lang="en-US" sz="1500" dirty="0" err="1"/>
              <a:t>df</a:t>
            </a:r>
            <a:r>
              <a:rPr lang="en-US" sz="1500" dirty="0"/>
              <a:t> = </a:t>
            </a:r>
            <a:r>
              <a:rPr lang="en-US" sz="1500" dirty="0" err="1"/>
              <a:t>spark.createDataFrame</a:t>
            </a:r>
            <a:r>
              <a:rPr lang="en-US" sz="1500" dirty="0"/>
              <a:t>(data=</a:t>
            </a:r>
            <a:r>
              <a:rPr lang="en-US" sz="1500" dirty="0" err="1"/>
              <a:t>data,schema</a:t>
            </a:r>
            <a:r>
              <a:rPr lang="en-US" sz="1500" dirty="0"/>
              <a:t>=('</a:t>
            </a:r>
            <a:r>
              <a:rPr lang="en-US" sz="1500" dirty="0" err="1"/>
              <a:t>name','age</a:t>
            </a:r>
            <a:r>
              <a:rPr lang="en-US" sz="1500" dirty="0"/>
              <a:t>'))</a:t>
            </a:r>
          </a:p>
          <a:p>
            <a:r>
              <a:rPr lang="en-US" sz="1500" dirty="0" err="1"/>
              <a:t>df</a:t>
            </a:r>
            <a:r>
              <a:rPr lang="en-US" sz="1500" dirty="0"/>
              <a:t> = </a:t>
            </a:r>
            <a:r>
              <a:rPr lang="en-US" sz="1500" dirty="0" err="1"/>
              <a:t>df.repartition</a:t>
            </a:r>
            <a:r>
              <a:rPr lang="en-US" sz="1500" dirty="0"/>
              <a:t>('age')</a:t>
            </a:r>
          </a:p>
          <a:p>
            <a:r>
              <a:rPr lang="en-US" sz="1500" dirty="0" err="1"/>
              <a:t>df.rdd.getNumPartitions</a:t>
            </a:r>
            <a:r>
              <a:rPr lang="en-US" sz="1500" dirty="0"/>
              <a:t>()</a:t>
            </a:r>
          </a:p>
          <a:p>
            <a:r>
              <a:rPr lang="en-US" sz="1500" dirty="0" err="1"/>
              <a:t>spark.conf.get</a:t>
            </a:r>
            <a:r>
              <a:rPr lang="en-US" sz="1500" dirty="0"/>
              <a:t>("</a:t>
            </a:r>
            <a:r>
              <a:rPr lang="en-US" sz="1500" dirty="0" err="1"/>
              <a:t>spark.sql.shuffle.partitions</a:t>
            </a:r>
            <a:r>
              <a:rPr lang="en-US" sz="1500" dirty="0"/>
              <a:t>")</a:t>
            </a:r>
          </a:p>
          <a:p>
            <a:endParaRPr lang="en-US" sz="1500" dirty="0"/>
          </a:p>
          <a:p>
            <a:r>
              <a:rPr lang="en-US" sz="1500" dirty="0" err="1"/>
              <a:t>df</a:t>
            </a:r>
            <a:r>
              <a:rPr lang="en-US" sz="1500" dirty="0"/>
              <a:t> = </a:t>
            </a:r>
            <a:r>
              <a:rPr lang="en-US" sz="1500" dirty="0" err="1"/>
              <a:t>df.repartition</a:t>
            </a:r>
            <a:r>
              <a:rPr lang="en-US" sz="1500" dirty="0"/>
              <a:t>(4,'age')</a:t>
            </a:r>
          </a:p>
          <a:p>
            <a:r>
              <a:rPr lang="en-US" sz="1500" dirty="0" err="1"/>
              <a:t>df.rdd.getNumPartitions</a:t>
            </a:r>
            <a:r>
              <a:rPr lang="en-US" sz="1500" dirty="0"/>
              <a:t>()</a:t>
            </a:r>
          </a:p>
          <a:p>
            <a:pPr algn="just"/>
            <a:endParaRPr lang="en-US" sz="1500" dirty="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Repartition</a:t>
            </a:r>
          </a:p>
        </p:txBody>
      </p:sp>
    </p:spTree>
    <p:extLst>
      <p:ext uri="{BB962C8B-B14F-4D97-AF65-F5344CB8AC3E}">
        <p14:creationId xmlns:p14="http://schemas.microsoft.com/office/powerpoint/2010/main" val="208675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5" end="1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6" end="1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7" end="1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18" end="1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19" end="1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1" end="2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784830"/>
          </a:xfrm>
          <a:prstGeom prst="rect">
            <a:avLst/>
          </a:prstGeom>
          <a:noFill/>
        </p:spPr>
        <p:txBody>
          <a:bodyPr wrap="square" rtlCol="0">
            <a:spAutoFit/>
          </a:bodyPr>
          <a:lstStyle/>
          <a:p>
            <a:pPr algn="just"/>
            <a:endParaRPr lang="en-US" sz="1500" dirty="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Repartition</a:t>
            </a:r>
          </a:p>
        </p:txBody>
      </p:sp>
      <p:sp>
        <p:nvSpPr>
          <p:cNvPr id="2" name="Rectangle 1"/>
          <p:cNvSpPr/>
          <p:nvPr/>
        </p:nvSpPr>
        <p:spPr>
          <a:xfrm>
            <a:off x="1573427" y="193589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1</a:t>
            </a:r>
          </a:p>
        </p:txBody>
      </p:sp>
      <p:sp>
        <p:nvSpPr>
          <p:cNvPr id="5" name="Rectangle 4"/>
          <p:cNvSpPr/>
          <p:nvPr/>
        </p:nvSpPr>
        <p:spPr>
          <a:xfrm>
            <a:off x="1581663" y="4331196"/>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5</a:t>
            </a:r>
          </a:p>
        </p:txBody>
      </p:sp>
      <p:sp>
        <p:nvSpPr>
          <p:cNvPr id="6" name="Rectangle 5"/>
          <p:cNvSpPr/>
          <p:nvPr/>
        </p:nvSpPr>
        <p:spPr>
          <a:xfrm>
            <a:off x="1573425" y="366900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4</a:t>
            </a:r>
          </a:p>
        </p:txBody>
      </p:sp>
      <p:sp>
        <p:nvSpPr>
          <p:cNvPr id="7" name="Rectangle 6"/>
          <p:cNvSpPr/>
          <p:nvPr/>
        </p:nvSpPr>
        <p:spPr>
          <a:xfrm>
            <a:off x="1581663" y="313354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3</a:t>
            </a:r>
          </a:p>
        </p:txBody>
      </p:sp>
      <p:sp>
        <p:nvSpPr>
          <p:cNvPr id="8" name="Rectangle 7"/>
          <p:cNvSpPr/>
          <p:nvPr/>
        </p:nvSpPr>
        <p:spPr>
          <a:xfrm>
            <a:off x="1573426" y="2598086"/>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2</a:t>
            </a:r>
          </a:p>
        </p:txBody>
      </p:sp>
      <p:sp>
        <p:nvSpPr>
          <p:cNvPr id="9" name="Rectangle 8"/>
          <p:cNvSpPr/>
          <p:nvPr/>
        </p:nvSpPr>
        <p:spPr>
          <a:xfrm>
            <a:off x="4938584" y="2238553"/>
            <a:ext cx="2030627" cy="8949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6</a:t>
            </a:r>
          </a:p>
        </p:txBody>
      </p:sp>
      <p:cxnSp>
        <p:nvCxnSpPr>
          <p:cNvPr id="12" name="Straight Arrow Connector 11"/>
          <p:cNvCxnSpPr>
            <a:stCxn id="2" idx="3"/>
            <a:endCxn id="9" idx="1"/>
          </p:cNvCxnSpPr>
          <p:nvPr/>
        </p:nvCxnSpPr>
        <p:spPr>
          <a:xfrm>
            <a:off x="3163330" y="2125362"/>
            <a:ext cx="1775254" cy="5606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2" idx="3"/>
          </p:cNvCxnSpPr>
          <p:nvPr/>
        </p:nvCxnSpPr>
        <p:spPr>
          <a:xfrm>
            <a:off x="3163330" y="2125362"/>
            <a:ext cx="1775254" cy="17766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8" idx="3"/>
            <a:endCxn id="9" idx="1"/>
          </p:cNvCxnSpPr>
          <p:nvPr/>
        </p:nvCxnSpPr>
        <p:spPr>
          <a:xfrm flipV="1">
            <a:off x="3163329" y="2686049"/>
            <a:ext cx="1775255" cy="101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8" idx="3"/>
          </p:cNvCxnSpPr>
          <p:nvPr/>
        </p:nvCxnSpPr>
        <p:spPr>
          <a:xfrm>
            <a:off x="3163329" y="2787556"/>
            <a:ext cx="1775255" cy="11144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7" idx="3"/>
            <a:endCxn id="9" idx="1"/>
          </p:cNvCxnSpPr>
          <p:nvPr/>
        </p:nvCxnSpPr>
        <p:spPr>
          <a:xfrm flipV="1">
            <a:off x="3171566" y="2686049"/>
            <a:ext cx="1767018" cy="6369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7" idx="3"/>
          </p:cNvCxnSpPr>
          <p:nvPr/>
        </p:nvCxnSpPr>
        <p:spPr>
          <a:xfrm>
            <a:off x="3171566" y="3323014"/>
            <a:ext cx="1767018" cy="5790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6" idx="3"/>
            <a:endCxn id="9" idx="1"/>
          </p:cNvCxnSpPr>
          <p:nvPr/>
        </p:nvCxnSpPr>
        <p:spPr>
          <a:xfrm flipV="1">
            <a:off x="3163328" y="2686049"/>
            <a:ext cx="1775256" cy="11724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6" idx="3"/>
          </p:cNvCxnSpPr>
          <p:nvPr/>
        </p:nvCxnSpPr>
        <p:spPr>
          <a:xfrm>
            <a:off x="3163328" y="3858472"/>
            <a:ext cx="1775256" cy="435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stCxn id="5" idx="3"/>
            <a:endCxn id="9" idx="1"/>
          </p:cNvCxnSpPr>
          <p:nvPr/>
        </p:nvCxnSpPr>
        <p:spPr>
          <a:xfrm flipV="1">
            <a:off x="3171566" y="2686049"/>
            <a:ext cx="1767018" cy="18346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stCxn id="5" idx="3"/>
          </p:cNvCxnSpPr>
          <p:nvPr/>
        </p:nvCxnSpPr>
        <p:spPr>
          <a:xfrm flipV="1">
            <a:off x="3171566" y="3902037"/>
            <a:ext cx="1767018" cy="6186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Rectangle 60"/>
          <p:cNvSpPr/>
          <p:nvPr/>
        </p:nvSpPr>
        <p:spPr>
          <a:xfrm>
            <a:off x="4946820" y="3512484"/>
            <a:ext cx="2030627" cy="8949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7</a:t>
            </a:r>
          </a:p>
        </p:txBody>
      </p:sp>
      <p:sp>
        <p:nvSpPr>
          <p:cNvPr id="62" name="TextBox 61"/>
          <p:cNvSpPr txBox="1"/>
          <p:nvPr/>
        </p:nvSpPr>
        <p:spPr>
          <a:xfrm>
            <a:off x="3259905" y="1262290"/>
            <a:ext cx="2026509" cy="553998"/>
          </a:xfrm>
          <a:prstGeom prst="rect">
            <a:avLst/>
          </a:prstGeom>
          <a:noFill/>
        </p:spPr>
        <p:txBody>
          <a:bodyPr wrap="square" rtlCol="0">
            <a:spAutoFit/>
          </a:bodyPr>
          <a:lstStyle/>
          <a:p>
            <a:r>
              <a:rPr lang="en-US" sz="1500" dirty="0"/>
              <a:t>repartition(2)</a:t>
            </a:r>
          </a:p>
          <a:p>
            <a:r>
              <a:rPr lang="en-US" sz="1500" dirty="0"/>
              <a:t>Shuffle in Repartition</a:t>
            </a:r>
          </a:p>
        </p:txBody>
      </p:sp>
    </p:spTree>
    <p:extLst>
      <p:ext uri="{BB962C8B-B14F-4D97-AF65-F5344CB8AC3E}">
        <p14:creationId xmlns:p14="http://schemas.microsoft.com/office/powerpoint/2010/main" val="150172796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5014" y="792458"/>
            <a:ext cx="11502189" cy="3693319"/>
          </a:xfrm>
          <a:prstGeom prst="rect">
            <a:avLst/>
          </a:prstGeom>
          <a:noFill/>
        </p:spPr>
        <p:txBody>
          <a:bodyPr wrap="square" rtlCol="0">
            <a:spAutoFit/>
          </a:bodyPr>
          <a:lstStyle/>
          <a:p>
            <a:r>
              <a:rPr lang="en-US" b="1" dirty="0"/>
              <a:t>coalesce</a:t>
            </a:r>
            <a:r>
              <a:rPr lang="en-US" dirty="0"/>
              <a:t>(</a:t>
            </a:r>
            <a:r>
              <a:rPr lang="en-US" dirty="0" err="1"/>
              <a:t>numPartitions</a:t>
            </a:r>
            <a:r>
              <a:rPr lang="en-US" dirty="0"/>
              <a:t>):</a:t>
            </a:r>
          </a:p>
          <a:p>
            <a:pPr marL="285750" indent="-285750">
              <a:buFont typeface="Arial" panose="020B0604020202020204" pitchFamily="34" charset="0"/>
              <a:buChar char="•"/>
            </a:pPr>
            <a:r>
              <a:rPr lang="en-US" dirty="0"/>
              <a:t>Return a new </a:t>
            </a:r>
            <a:r>
              <a:rPr lang="en-US" dirty="0" err="1"/>
              <a:t>dataframe</a:t>
            </a:r>
            <a:r>
              <a:rPr lang="en-US" dirty="0"/>
              <a:t> that is reduced into </a:t>
            </a:r>
            <a:r>
              <a:rPr lang="en-US" dirty="0" err="1"/>
              <a:t>numPartitions</a:t>
            </a:r>
            <a:r>
              <a:rPr lang="en-US" dirty="0"/>
              <a:t> partitions.</a:t>
            </a:r>
          </a:p>
          <a:p>
            <a:pPr marL="285750" indent="-285750">
              <a:buFont typeface="Arial" panose="020B0604020202020204" pitchFamily="34" charset="0"/>
              <a:buChar char="•"/>
            </a:pPr>
            <a:r>
              <a:rPr lang="en-US" dirty="0"/>
              <a:t>Optimized version of repartition().</a:t>
            </a:r>
          </a:p>
          <a:p>
            <a:pPr marL="285750" indent="-285750">
              <a:buFont typeface="Arial" panose="020B0604020202020204" pitchFamily="34" charset="0"/>
              <a:buChar char="•"/>
            </a:pPr>
            <a:r>
              <a:rPr lang="en-US" dirty="0"/>
              <a:t>No shuffling.</a:t>
            </a:r>
          </a:p>
          <a:p>
            <a:pPr marL="285750" indent="-285750">
              <a:buFont typeface="Arial" panose="020B0604020202020204" pitchFamily="34" charset="0"/>
              <a:buChar char="•"/>
            </a:pPr>
            <a:r>
              <a:rPr lang="en-US" dirty="0"/>
              <a:t>Results in a narrow dependency, e.g. if you go from 1000 partitions to 100 partitions, there will not be a shuffle, instead each of the 100 new partitions will claim 10 of the current partitions. </a:t>
            </a:r>
          </a:p>
          <a:p>
            <a:pPr marL="285750" indent="-285750">
              <a:buFont typeface="Arial" panose="020B0604020202020204" pitchFamily="34" charset="0"/>
              <a:buChar char="•"/>
            </a:pPr>
            <a:r>
              <a:rPr lang="en-US" dirty="0"/>
              <a:t>If a larger number of partitions is requested,  it will stay at the current number of partitions.</a:t>
            </a:r>
          </a:p>
          <a:p>
            <a:endParaRPr lang="en-US" dirty="0"/>
          </a:p>
          <a:p>
            <a:r>
              <a:rPr lang="en-US" dirty="0" err="1"/>
              <a:t>df_filter.rdd.glom</a:t>
            </a:r>
            <a:r>
              <a:rPr lang="en-US" dirty="0"/>
              <a:t>().map(</a:t>
            </a:r>
            <a:r>
              <a:rPr lang="en-US" dirty="0" err="1"/>
              <a:t>len</a:t>
            </a:r>
            <a:r>
              <a:rPr lang="en-US" dirty="0"/>
              <a:t>).collect()</a:t>
            </a:r>
          </a:p>
          <a:p>
            <a:r>
              <a:rPr lang="en-US" dirty="0" err="1"/>
              <a:t>df_filter</a:t>
            </a:r>
            <a:r>
              <a:rPr lang="en-US" dirty="0"/>
              <a:t> = </a:t>
            </a:r>
            <a:r>
              <a:rPr lang="en-US" dirty="0" err="1"/>
              <a:t>df.coalesce</a:t>
            </a:r>
            <a:r>
              <a:rPr lang="en-US" dirty="0"/>
              <a:t>(5)</a:t>
            </a:r>
          </a:p>
          <a:p>
            <a:r>
              <a:rPr lang="en-US" dirty="0" err="1"/>
              <a:t>df_filter.rdd.glom</a:t>
            </a:r>
            <a:r>
              <a:rPr lang="en-US" dirty="0"/>
              <a:t>().map(</a:t>
            </a:r>
            <a:r>
              <a:rPr lang="en-US" dirty="0" err="1"/>
              <a:t>len</a:t>
            </a:r>
            <a:r>
              <a:rPr lang="en-US" dirty="0"/>
              <a:t>).collect()</a:t>
            </a:r>
          </a:p>
          <a:p>
            <a:pPr marL="285750" indent="-285750">
              <a:buFont typeface="Arial" panose="020B0604020202020204" pitchFamily="34" charset="0"/>
              <a:buChar char="•"/>
            </a:pPr>
            <a:endParaRPr lang="en-US" dirty="0"/>
          </a:p>
          <a:p>
            <a:endParaRPr lang="en-US"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coalesce</a:t>
            </a:r>
          </a:p>
        </p:txBody>
      </p:sp>
    </p:spTree>
    <p:extLst>
      <p:ext uri="{BB962C8B-B14F-4D97-AF65-F5344CB8AC3E}">
        <p14:creationId xmlns:p14="http://schemas.microsoft.com/office/powerpoint/2010/main" val="358445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784830"/>
          </a:xfrm>
          <a:prstGeom prst="rect">
            <a:avLst/>
          </a:prstGeom>
          <a:noFill/>
        </p:spPr>
        <p:txBody>
          <a:bodyPr wrap="square" rtlCol="0">
            <a:spAutoFit/>
          </a:bodyPr>
          <a:lstStyle/>
          <a:p>
            <a:pPr algn="just"/>
            <a:endParaRPr lang="en-US" sz="1500" dirty="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coalesce</a:t>
            </a:r>
          </a:p>
        </p:txBody>
      </p:sp>
      <p:sp>
        <p:nvSpPr>
          <p:cNvPr id="2" name="Rectangle 1"/>
          <p:cNvSpPr/>
          <p:nvPr/>
        </p:nvSpPr>
        <p:spPr>
          <a:xfrm>
            <a:off x="1573427" y="193589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1</a:t>
            </a:r>
          </a:p>
        </p:txBody>
      </p:sp>
      <p:sp>
        <p:nvSpPr>
          <p:cNvPr id="6" name="Rectangle 5"/>
          <p:cNvSpPr/>
          <p:nvPr/>
        </p:nvSpPr>
        <p:spPr>
          <a:xfrm>
            <a:off x="1573425" y="366900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4</a:t>
            </a:r>
          </a:p>
        </p:txBody>
      </p:sp>
      <p:sp>
        <p:nvSpPr>
          <p:cNvPr id="7" name="Rectangle 6"/>
          <p:cNvSpPr/>
          <p:nvPr/>
        </p:nvSpPr>
        <p:spPr>
          <a:xfrm>
            <a:off x="1581663" y="313354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3</a:t>
            </a:r>
          </a:p>
        </p:txBody>
      </p:sp>
      <p:sp>
        <p:nvSpPr>
          <p:cNvPr id="8" name="Rectangle 7"/>
          <p:cNvSpPr/>
          <p:nvPr/>
        </p:nvSpPr>
        <p:spPr>
          <a:xfrm>
            <a:off x="1573426" y="2598086"/>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2</a:t>
            </a:r>
          </a:p>
        </p:txBody>
      </p:sp>
      <p:sp>
        <p:nvSpPr>
          <p:cNvPr id="9" name="Rectangle 8"/>
          <p:cNvSpPr/>
          <p:nvPr/>
        </p:nvSpPr>
        <p:spPr>
          <a:xfrm>
            <a:off x="4856205" y="1935893"/>
            <a:ext cx="2030627" cy="66219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1 (= P1 + P2)</a:t>
            </a:r>
          </a:p>
        </p:txBody>
      </p:sp>
      <p:cxnSp>
        <p:nvCxnSpPr>
          <p:cNvPr id="16" name="Straight Arrow Connector 15"/>
          <p:cNvCxnSpPr>
            <a:stCxn id="8" idx="3"/>
            <a:endCxn id="9" idx="1"/>
          </p:cNvCxnSpPr>
          <p:nvPr/>
        </p:nvCxnSpPr>
        <p:spPr>
          <a:xfrm flipV="1">
            <a:off x="3163329" y="2266990"/>
            <a:ext cx="1692876" cy="5205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6" idx="3"/>
            <a:endCxn id="61" idx="1"/>
          </p:cNvCxnSpPr>
          <p:nvPr/>
        </p:nvCxnSpPr>
        <p:spPr>
          <a:xfrm flipV="1">
            <a:off x="3163328" y="3508840"/>
            <a:ext cx="1701113" cy="3496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Rectangle 60"/>
          <p:cNvSpPr/>
          <p:nvPr/>
        </p:nvSpPr>
        <p:spPr>
          <a:xfrm>
            <a:off x="4864441" y="3180281"/>
            <a:ext cx="2030627" cy="65711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3 (= P3 + P4)</a:t>
            </a:r>
          </a:p>
        </p:txBody>
      </p:sp>
      <p:sp>
        <p:nvSpPr>
          <p:cNvPr id="62" name="TextBox 61"/>
          <p:cNvSpPr txBox="1"/>
          <p:nvPr/>
        </p:nvSpPr>
        <p:spPr>
          <a:xfrm>
            <a:off x="3321838" y="1247396"/>
            <a:ext cx="2026509" cy="553998"/>
          </a:xfrm>
          <a:prstGeom prst="rect">
            <a:avLst/>
          </a:prstGeom>
          <a:noFill/>
        </p:spPr>
        <p:txBody>
          <a:bodyPr wrap="square" rtlCol="0">
            <a:spAutoFit/>
          </a:bodyPr>
          <a:lstStyle/>
          <a:p>
            <a:r>
              <a:rPr lang="en-US" sz="1500" dirty="0"/>
              <a:t>coalesce(2)</a:t>
            </a:r>
          </a:p>
          <a:p>
            <a:r>
              <a:rPr lang="en-US" sz="1500" dirty="0"/>
              <a:t>No Shuffle in coalesce</a:t>
            </a:r>
          </a:p>
        </p:txBody>
      </p:sp>
    </p:spTree>
    <p:extLst>
      <p:ext uri="{BB962C8B-B14F-4D97-AF65-F5344CB8AC3E}">
        <p14:creationId xmlns:p14="http://schemas.microsoft.com/office/powerpoint/2010/main" val="105878524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7258" y="1045493"/>
            <a:ext cx="5672641" cy="4016484"/>
          </a:xfrm>
          <a:prstGeom prst="rect">
            <a:avLst/>
          </a:prstGeom>
          <a:noFill/>
          <a:ln w="12700">
            <a:solidFill>
              <a:schemeClr val="accent1"/>
            </a:solidFill>
          </a:ln>
          <a:effectLst>
            <a:glow rad="63500">
              <a:schemeClr val="accent1">
                <a:satMod val="175000"/>
                <a:alpha val="40000"/>
              </a:schemeClr>
            </a:glow>
          </a:effectLst>
        </p:spPr>
        <p:txBody>
          <a:bodyPr wrap="square" rtlCol="0">
            <a:spAutoFit/>
          </a:bodyPr>
          <a:lstStyle/>
          <a:p>
            <a:pPr algn="just"/>
            <a:r>
              <a:rPr lang="en-US" sz="1700" b="1" dirty="0"/>
              <a:t>Repartition</a:t>
            </a:r>
          </a:p>
          <a:p>
            <a:pPr algn="just"/>
            <a:endParaRPr lang="en-US" sz="1500" b="1" dirty="0"/>
          </a:p>
          <a:p>
            <a:pPr marL="342900" indent="-342900" algn="just">
              <a:buFont typeface="+mj-lt"/>
              <a:buAutoNum type="arabicPeriod"/>
            </a:pPr>
            <a:r>
              <a:rPr lang="en-US" sz="1500" dirty="0"/>
              <a:t>Repartitions does a full shuffle.</a:t>
            </a:r>
          </a:p>
          <a:p>
            <a:pPr marL="342900" indent="-342900" algn="just">
              <a:buFont typeface="+mj-lt"/>
              <a:buAutoNum type="arabicPeriod"/>
            </a:pPr>
            <a:r>
              <a:rPr lang="en-US" sz="1500" dirty="0"/>
              <a:t>Preferable used to increase number of partitions.</a:t>
            </a:r>
          </a:p>
          <a:p>
            <a:pPr marL="342900" indent="-342900" algn="just">
              <a:buFont typeface="+mj-lt"/>
              <a:buAutoNum type="arabicPeriod"/>
            </a:pPr>
            <a:r>
              <a:rPr lang="en-US" sz="1500" dirty="0"/>
              <a:t>Repartition creates new partitions and does a full shuffle. </a:t>
            </a:r>
          </a:p>
          <a:p>
            <a:pPr marL="342900" indent="-342900" algn="just">
              <a:buFont typeface="+mj-lt"/>
              <a:buAutoNum type="arabicPeriod"/>
            </a:pPr>
            <a:r>
              <a:rPr lang="en-US" sz="1500" dirty="0"/>
              <a:t>Repartition results in roughly equal sized partitions.</a:t>
            </a:r>
          </a:p>
          <a:p>
            <a:pPr marL="342900" indent="-342900" algn="just">
              <a:buFont typeface="+mj-lt"/>
              <a:buAutoNum type="arabicPeriod"/>
            </a:pPr>
            <a:r>
              <a:rPr lang="en-US" sz="1500" dirty="0"/>
              <a:t>Coalesce may run faster than repartition, but unequal sized partitions are generally slower to work with than equal sized partitions. You'll usually need to repartition datasets after filtering a large data set. I've found repartition to be faster overall because Spark is built to work with equal sized partitions.</a:t>
            </a:r>
          </a:p>
          <a:p>
            <a:pPr marL="342900" indent="-342900" algn="just">
              <a:buFont typeface="+mj-lt"/>
              <a:buAutoNum type="arabicPeriod"/>
            </a:pPr>
            <a:r>
              <a:rPr lang="en-US" sz="1500" dirty="0"/>
              <a:t>It's critical to repartition after running filtering queries. The number of partitions does not change after filtering, so if you don't repartition, you'll have way too many memory partitions. The more the filter reduces the dataset size, the bigger the problem.</a:t>
            </a:r>
          </a:p>
          <a:p>
            <a:pPr algn="just"/>
            <a:endParaRPr lang="en-US" sz="1500" dirty="0"/>
          </a:p>
        </p:txBody>
      </p:sp>
      <p:sp>
        <p:nvSpPr>
          <p:cNvPr id="3" name="TextBox 2"/>
          <p:cNvSpPr txBox="1"/>
          <p:nvPr/>
        </p:nvSpPr>
        <p:spPr>
          <a:xfrm>
            <a:off x="5929899" y="1045493"/>
            <a:ext cx="6011822" cy="4016484"/>
          </a:xfrm>
          <a:prstGeom prst="rect">
            <a:avLst/>
          </a:prstGeom>
          <a:noFill/>
          <a:ln w="12700">
            <a:solidFill>
              <a:schemeClr val="accent1"/>
            </a:solidFill>
          </a:ln>
          <a:effectLst>
            <a:glow rad="63500">
              <a:schemeClr val="accent1">
                <a:satMod val="175000"/>
                <a:alpha val="40000"/>
              </a:schemeClr>
            </a:glow>
          </a:effectLst>
        </p:spPr>
        <p:txBody>
          <a:bodyPr wrap="square" rtlCol="0">
            <a:spAutoFit/>
          </a:bodyPr>
          <a:lstStyle/>
          <a:p>
            <a:pPr algn="just"/>
            <a:r>
              <a:rPr lang="en-US" sz="1700" b="1" dirty="0"/>
              <a:t>Coalesce</a:t>
            </a:r>
          </a:p>
          <a:p>
            <a:pPr algn="just"/>
            <a:endParaRPr lang="en-US" sz="1500" b="1" dirty="0"/>
          </a:p>
          <a:p>
            <a:pPr marL="342900" indent="-342900" algn="just">
              <a:buAutoNum type="arabicPeriod"/>
            </a:pPr>
            <a:r>
              <a:rPr lang="en-US" sz="1500" dirty="0"/>
              <a:t>Coalesce avoids full shuffle.</a:t>
            </a:r>
          </a:p>
          <a:p>
            <a:pPr marL="342900" indent="-342900" algn="just">
              <a:buFontTx/>
              <a:buAutoNum type="arabicPeriod"/>
            </a:pPr>
            <a:r>
              <a:rPr lang="en-US" sz="1500" dirty="0"/>
              <a:t>Preferable used to decrease number of partitions.</a:t>
            </a:r>
          </a:p>
          <a:p>
            <a:pPr marL="342900" indent="-342900" algn="just">
              <a:buAutoNum type="arabicPeriod"/>
            </a:pPr>
            <a:r>
              <a:rPr lang="en-US" sz="1500" dirty="0"/>
              <a:t>Coalesce uses existing partitions to minimize the amount of data that's shuffled.</a:t>
            </a:r>
          </a:p>
          <a:p>
            <a:pPr marL="342900" indent="-342900" algn="just">
              <a:buAutoNum type="arabicPeriod"/>
            </a:pPr>
            <a:r>
              <a:rPr lang="en-US" sz="1500" dirty="0"/>
              <a:t>Coalesce results in partitions with different size of data.</a:t>
            </a:r>
          </a:p>
          <a:p>
            <a:pPr marL="342900" indent="-342900" algn="just">
              <a:buAutoNum type="arabicPeriod"/>
            </a:pPr>
            <a:r>
              <a:rPr lang="en-US" sz="1500" dirty="0"/>
              <a:t>Coalesce may run faster than repartition, but unequal sized partitions are generally slower to work with than equal sized partitions. You'll usually need to repartition datasets after filtering a large data set. I've found repartition to be faster overall because Spark is built to work with equal sized partitions.</a:t>
            </a:r>
          </a:p>
          <a:p>
            <a:pPr marL="342900" indent="-342900" algn="just">
              <a:buAutoNum type="arabicPeriod"/>
            </a:pPr>
            <a:r>
              <a:rPr lang="en-US" sz="1500" dirty="0"/>
              <a:t>It's critical to repartition after running filtering queries. The number of partitions does not change after filtering, so if you don't repartition, you'll have way too many memory partitions. The more the filter reduces the dataset size, the bigger the problem.</a:t>
            </a:r>
          </a:p>
          <a:p>
            <a:pPr algn="just"/>
            <a:endParaRPr lang="en-US" sz="1500" dirty="0"/>
          </a:p>
        </p:txBody>
      </p:sp>
      <p:sp>
        <p:nvSpPr>
          <p:cNvPr id="5"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Repartition vs Coalesce</a:t>
            </a:r>
          </a:p>
        </p:txBody>
      </p:sp>
    </p:spTree>
    <p:extLst>
      <p:ext uri="{BB962C8B-B14F-4D97-AF65-F5344CB8AC3E}">
        <p14:creationId xmlns:p14="http://schemas.microsoft.com/office/powerpoint/2010/main" val="408773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Extraction</a:t>
            </a:r>
          </a:p>
        </p:txBody>
      </p:sp>
    </p:spTree>
    <p:extLst>
      <p:ext uri="{BB962C8B-B14F-4D97-AF65-F5344CB8AC3E}">
        <p14:creationId xmlns:p14="http://schemas.microsoft.com/office/powerpoint/2010/main" val="73315950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1410" y="973299"/>
            <a:ext cx="9892632" cy="923330"/>
          </a:xfrm>
          <a:prstGeom prst="rect">
            <a:avLst/>
          </a:prstGeom>
        </p:spPr>
        <p:txBody>
          <a:bodyPr wrap="square">
            <a:spAutoFit/>
          </a:bodyPr>
          <a:lstStyle/>
          <a:p>
            <a:r>
              <a:rPr lang="en-US" dirty="0"/>
              <a:t>### Prepare Data</a:t>
            </a:r>
          </a:p>
          <a:p>
            <a:r>
              <a:rPr lang="en-US" dirty="0" err="1"/>
              <a:t>ord</a:t>
            </a:r>
            <a:r>
              <a:rPr lang="en-US" dirty="0"/>
              <a:t> = </a:t>
            </a:r>
            <a:r>
              <a:rPr lang="en-US" dirty="0" err="1"/>
              <a:t>spark.read.load</a:t>
            </a:r>
            <a:r>
              <a:rPr lang="en-US" dirty="0"/>
              <a:t>('practice/</a:t>
            </a:r>
            <a:r>
              <a:rPr lang="en-US" dirty="0" err="1"/>
              <a:t>retail_db</a:t>
            </a:r>
            <a:r>
              <a:rPr lang="en-US" dirty="0"/>
              <a:t>/orders',</a:t>
            </a:r>
            <a:r>
              <a:rPr lang="en-US" dirty="0" err="1"/>
              <a:t>sep</a:t>
            </a:r>
            <a:r>
              <a:rPr lang="en-US" dirty="0"/>
              <a:t>=',',format='</a:t>
            </a:r>
            <a:r>
              <a:rPr lang="en-US" dirty="0" err="1"/>
              <a:t>csv',schema</a:t>
            </a:r>
            <a:r>
              <a:rPr lang="en-US" dirty="0"/>
              <a:t>=('</a:t>
            </a:r>
            <a:r>
              <a:rPr lang="en-US" dirty="0" err="1"/>
              <a:t>order_id</a:t>
            </a:r>
            <a:r>
              <a:rPr lang="en-US" dirty="0"/>
              <a:t> </a:t>
            </a:r>
            <a:r>
              <a:rPr lang="en-US" dirty="0" err="1"/>
              <a:t>int,order_date</a:t>
            </a:r>
            <a:r>
              <a:rPr lang="en-US" dirty="0"/>
              <a:t> timestamp, </a:t>
            </a:r>
            <a:r>
              <a:rPr lang="en-US" dirty="0" err="1"/>
              <a:t>order_customer_id</a:t>
            </a:r>
            <a:r>
              <a:rPr lang="en-US" dirty="0"/>
              <a:t> </a:t>
            </a:r>
            <a:r>
              <a:rPr lang="en-US" dirty="0" err="1"/>
              <a:t>int,order_status</a:t>
            </a:r>
            <a:r>
              <a:rPr lang="en-US" dirty="0"/>
              <a:t> string'))</a:t>
            </a:r>
          </a:p>
        </p:txBody>
      </p:sp>
    </p:spTree>
    <p:extLst>
      <p:ext uri="{BB962C8B-B14F-4D97-AF65-F5344CB8AC3E}">
        <p14:creationId xmlns:p14="http://schemas.microsoft.com/office/powerpoint/2010/main" val="215785192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csv File</a:t>
            </a:r>
          </a:p>
        </p:txBody>
      </p:sp>
      <p:sp>
        <p:nvSpPr>
          <p:cNvPr id="4" name="TextBox 3"/>
          <p:cNvSpPr txBox="1"/>
          <p:nvPr/>
        </p:nvSpPr>
        <p:spPr>
          <a:xfrm>
            <a:off x="376031" y="795000"/>
            <a:ext cx="10618157" cy="5401479"/>
          </a:xfrm>
          <a:prstGeom prst="rect">
            <a:avLst/>
          </a:prstGeom>
          <a:noFill/>
        </p:spPr>
        <p:txBody>
          <a:bodyPr wrap="square" rtlCol="0">
            <a:spAutoFit/>
          </a:bodyPr>
          <a:lstStyle/>
          <a:p>
            <a:pPr marL="285750" indent="-285750">
              <a:buFont typeface="Arial" panose="020B0604020202020204" pitchFamily="34" charset="0"/>
              <a:buChar char="•"/>
            </a:pPr>
            <a:r>
              <a:rPr lang="en-US" sz="1500" dirty="0"/>
              <a:t>csv can take a lot of parameters. For complete list, use help command.</a:t>
            </a:r>
          </a:p>
          <a:p>
            <a:pPr marL="285750" indent="-285750">
              <a:buFont typeface="Arial" panose="020B0604020202020204" pitchFamily="34" charset="0"/>
              <a:buChar char="•"/>
            </a:pPr>
            <a:r>
              <a:rPr lang="en-US" sz="1500" dirty="0"/>
              <a:t>Below are few important parameters. </a:t>
            </a:r>
          </a:p>
          <a:p>
            <a:endParaRPr lang="en-US" sz="1500" dirty="0"/>
          </a:p>
          <a:p>
            <a:r>
              <a:rPr lang="en-US" sz="1500" dirty="0"/>
              <a:t>csv </a:t>
            </a:r>
            <a:r>
              <a:rPr lang="en-US" sz="1500" dirty="0" err="1"/>
              <a:t>Params</a:t>
            </a:r>
            <a:r>
              <a:rPr lang="en-US" sz="1500" dirty="0"/>
              <a:t>:</a:t>
            </a:r>
          </a:p>
          <a:p>
            <a:pPr marL="285750" indent="-285750">
              <a:buFont typeface="Arial" panose="020B0604020202020204" pitchFamily="34" charset="0"/>
              <a:buChar char="•"/>
            </a:pPr>
            <a:r>
              <a:rPr lang="en-US" sz="1500" dirty="0"/>
              <a:t>path</a:t>
            </a:r>
          </a:p>
          <a:p>
            <a:pPr marL="285750" indent="-285750">
              <a:buFont typeface="Arial" panose="020B0604020202020204" pitchFamily="34" charset="0"/>
              <a:buChar char="•"/>
            </a:pPr>
            <a:r>
              <a:rPr lang="en-US" sz="1500" dirty="0"/>
              <a:t>mode : default ‘error’ or ‘</a:t>
            </a:r>
            <a:r>
              <a:rPr lang="en-US" sz="1500" dirty="0" err="1"/>
              <a:t>errorIfExists</a:t>
            </a:r>
            <a:r>
              <a:rPr lang="en-US" sz="1500" dirty="0"/>
              <a:t>’ : Throw exception.</a:t>
            </a:r>
          </a:p>
          <a:p>
            <a:r>
              <a:rPr lang="en-US" sz="1500" dirty="0"/>
              <a:t>                     ‘append’ :Append contents to existing data.</a:t>
            </a:r>
          </a:p>
          <a:p>
            <a:r>
              <a:rPr lang="en-US" sz="1500" dirty="0"/>
              <a:t>                     ‘overwrite’ : Overwrite existing data.</a:t>
            </a:r>
          </a:p>
          <a:p>
            <a:r>
              <a:rPr lang="en-US" sz="1500" dirty="0"/>
              <a:t>                     ‘ignore’ : Ignore the operation if data exists.</a:t>
            </a:r>
          </a:p>
          <a:p>
            <a:pPr marL="285750" indent="-285750">
              <a:buFont typeface="Arial" panose="020B0604020202020204" pitchFamily="34" charset="0"/>
              <a:buChar char="•"/>
            </a:pPr>
            <a:r>
              <a:rPr lang="en-US" sz="1500" dirty="0"/>
              <a:t>compression (none, bzip2, </a:t>
            </a:r>
            <a:r>
              <a:rPr lang="en-US" sz="1500" dirty="0" err="1"/>
              <a:t>gzip</a:t>
            </a:r>
            <a:r>
              <a:rPr lang="en-US" sz="1500" dirty="0"/>
              <a:t>, lz4,snappy and deflate)</a:t>
            </a:r>
          </a:p>
          <a:p>
            <a:pPr marL="285750" indent="-285750">
              <a:buFont typeface="Arial" panose="020B0604020202020204" pitchFamily="34" charset="0"/>
              <a:buChar char="•"/>
            </a:pPr>
            <a:r>
              <a:rPr lang="en-US" sz="1500" dirty="0" err="1"/>
              <a:t>sep</a:t>
            </a:r>
            <a:r>
              <a:rPr lang="en-US" sz="1500" dirty="0"/>
              <a:t> (default ‘ , ’)</a:t>
            </a:r>
          </a:p>
          <a:p>
            <a:pPr marL="285750" indent="-285750">
              <a:buFont typeface="Arial" panose="020B0604020202020204" pitchFamily="34" charset="0"/>
              <a:buChar char="•"/>
            </a:pPr>
            <a:r>
              <a:rPr lang="en-US" sz="1500" dirty="0"/>
              <a:t>header (True or False. default – False)</a:t>
            </a:r>
          </a:p>
          <a:p>
            <a:pPr marL="285750" indent="-285750">
              <a:buFont typeface="Arial" panose="020B0604020202020204" pitchFamily="34" charset="0"/>
              <a:buChar char="•"/>
            </a:pPr>
            <a:r>
              <a:rPr lang="en-US" sz="1500" dirty="0" err="1"/>
              <a:t>dateFormat</a:t>
            </a:r>
            <a:r>
              <a:rPr lang="en-US" sz="1500" dirty="0"/>
              <a:t> (default – ‘yyyy-MM-dd’)</a:t>
            </a:r>
          </a:p>
          <a:p>
            <a:pPr marL="285750" indent="-285750">
              <a:buFont typeface="Arial" panose="020B0604020202020204" pitchFamily="34" charset="0"/>
              <a:buChar char="•"/>
            </a:pPr>
            <a:r>
              <a:rPr lang="en-US" sz="1500" dirty="0" err="1"/>
              <a:t>timestampFormat</a:t>
            </a:r>
            <a:r>
              <a:rPr lang="en-US" sz="1500" dirty="0"/>
              <a:t> (Default – ‘</a:t>
            </a:r>
            <a:r>
              <a:rPr lang="en-US" sz="1500" dirty="0" err="1"/>
              <a:t>yyyy-MM-dd'T'HH:mm:ss.SSSXXX</a:t>
            </a:r>
            <a:r>
              <a:rPr lang="en-US" sz="1500" dirty="0"/>
              <a:t>’)</a:t>
            </a:r>
          </a:p>
          <a:p>
            <a:pPr marL="285750" indent="-285750">
              <a:buFont typeface="Arial" panose="020B0604020202020204" pitchFamily="34" charset="0"/>
              <a:buChar char="•"/>
            </a:pPr>
            <a:r>
              <a:rPr lang="en-US" sz="1500" dirty="0" err="1"/>
              <a:t>ignoreLeadingWhiteSpace</a:t>
            </a:r>
            <a:r>
              <a:rPr lang="en-US" sz="1500" dirty="0"/>
              <a:t> (</a:t>
            </a:r>
            <a:r>
              <a:rPr lang="en-US" sz="1500" dirty="0" err="1"/>
              <a:t>Dafault</a:t>
            </a:r>
            <a:r>
              <a:rPr lang="en-US" sz="1500" dirty="0"/>
              <a:t> – True)</a:t>
            </a:r>
          </a:p>
          <a:p>
            <a:pPr marL="285750" indent="-285750">
              <a:buFont typeface="Arial" panose="020B0604020202020204" pitchFamily="34" charset="0"/>
              <a:buChar char="•"/>
            </a:pPr>
            <a:r>
              <a:rPr lang="en-US" sz="1500" dirty="0" err="1"/>
              <a:t>ignoreTrailingWhiteSpace</a:t>
            </a:r>
            <a:r>
              <a:rPr lang="en-US" sz="1500" dirty="0"/>
              <a:t> (Default – True )</a:t>
            </a:r>
          </a:p>
          <a:p>
            <a:pPr marL="285750" indent="-285750">
              <a:buFont typeface="Arial" panose="020B0604020202020204" pitchFamily="34" charset="0"/>
              <a:buChar char="•"/>
            </a:pPr>
            <a:r>
              <a:rPr lang="en-US" sz="1500" dirty="0"/>
              <a:t>And more …</a:t>
            </a:r>
          </a:p>
          <a:p>
            <a:pPr marL="285750" indent="-285750">
              <a:buFont typeface="Arial" panose="020B0604020202020204" pitchFamily="34" charset="0"/>
              <a:buChar char="•"/>
            </a:pPr>
            <a:endParaRPr lang="en-US" sz="1500" dirty="0"/>
          </a:p>
          <a:p>
            <a:r>
              <a:rPr lang="en-US" sz="1500" i="1" dirty="0"/>
              <a:t>PS -  Calculate number of orders in each status and save into 2 files.</a:t>
            </a:r>
          </a:p>
          <a:p>
            <a:r>
              <a:rPr lang="en-US" sz="1500" i="1" dirty="0" err="1"/>
              <a:t>ordCountByStatus</a:t>
            </a:r>
            <a:r>
              <a:rPr lang="en-US" sz="1500" i="1" dirty="0"/>
              <a:t> = </a:t>
            </a:r>
            <a:r>
              <a:rPr lang="en-US" sz="1500" i="1" dirty="0" err="1"/>
              <a:t>ord.groupBy</a:t>
            </a:r>
            <a:r>
              <a:rPr lang="en-US" sz="1500" i="1" dirty="0"/>
              <a:t>("</a:t>
            </a:r>
            <a:r>
              <a:rPr lang="en-US" sz="1500" i="1" dirty="0" err="1"/>
              <a:t>order_status</a:t>
            </a:r>
            <a:r>
              <a:rPr lang="en-US" sz="1500" i="1" dirty="0"/>
              <a:t>").count()</a:t>
            </a:r>
          </a:p>
          <a:p>
            <a:r>
              <a:rPr lang="en-US" sz="1500" i="1" dirty="0" err="1"/>
              <a:t>ordCountByStatus.coalesce</a:t>
            </a:r>
            <a:r>
              <a:rPr lang="en-US" sz="1500" i="1" dirty="0"/>
              <a:t>(2).</a:t>
            </a:r>
            <a:r>
              <a:rPr lang="en-US" sz="1500" i="1" dirty="0" err="1"/>
              <a:t>write.save</a:t>
            </a:r>
            <a:r>
              <a:rPr lang="en-US" sz="1500" i="1" dirty="0"/>
              <a:t>('practice/dump/</a:t>
            </a:r>
            <a:r>
              <a:rPr lang="en-US" sz="1500" i="1" dirty="0" err="1"/>
              <a:t>retail_db</a:t>
            </a:r>
            <a:r>
              <a:rPr lang="en-US" sz="1500" i="1" dirty="0"/>
              <a:t>/</a:t>
            </a:r>
            <a:r>
              <a:rPr lang="en-US" sz="1500" i="1" dirty="0" err="1"/>
              <a:t>ordCountByStatus</a:t>
            </a:r>
            <a:r>
              <a:rPr lang="en-US" sz="1500" i="1" dirty="0"/>
              <a:t>',format='csv',</a:t>
            </a:r>
            <a:r>
              <a:rPr lang="en-US" sz="1500" i="1" dirty="0" err="1"/>
              <a:t>sep</a:t>
            </a:r>
            <a:r>
              <a:rPr lang="en-US" sz="1500" i="1" dirty="0"/>
              <a:t>='#',mode='</a:t>
            </a:r>
            <a:r>
              <a:rPr lang="en-US" sz="1500" i="1" dirty="0" err="1"/>
              <a:t>overwrite',header</a:t>
            </a:r>
            <a:r>
              <a:rPr lang="en-US" sz="1500" i="1" dirty="0"/>
              <a:t>=True, compression=‘</a:t>
            </a:r>
            <a:r>
              <a:rPr lang="en-US" sz="1500" i="1" dirty="0" err="1"/>
              <a:t>gzip</a:t>
            </a:r>
            <a:r>
              <a:rPr lang="en-US" sz="1500" i="1" dirty="0"/>
              <a:t>’)</a:t>
            </a:r>
          </a:p>
          <a:p>
            <a:endParaRPr lang="en-US" sz="1500" dirty="0"/>
          </a:p>
        </p:txBody>
      </p:sp>
    </p:spTree>
    <p:extLst>
      <p:ext uri="{BB962C8B-B14F-4D97-AF65-F5344CB8AC3E}">
        <p14:creationId xmlns:p14="http://schemas.microsoft.com/office/powerpoint/2010/main" val="411776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064" y="778491"/>
            <a:ext cx="11467139" cy="5498741"/>
          </a:xfrm>
        </p:spPr>
        <p:txBody>
          <a:bodyPr>
            <a:noAutofit/>
          </a:bodyPr>
          <a:lstStyle/>
          <a:p>
            <a:pPr marL="457200" lvl="1" indent="0">
              <a:buNone/>
            </a:pPr>
            <a:r>
              <a:rPr lang="en-US" altLang="en-US" sz="2000" b="1" dirty="0">
                <a:latin typeface="+mj-lt"/>
              </a:rPr>
              <a:t>RDD is one of the fundamental abstractions of Spark on which it was created initially. Almost everything in Spark is built on top of RDDs.</a:t>
            </a:r>
          </a:p>
          <a:p>
            <a:pPr marL="457200" lvl="1" indent="0">
              <a:buNone/>
            </a:pPr>
            <a:endParaRPr lang="en-US" altLang="en-US" sz="2000" b="1" dirty="0">
              <a:latin typeface="+mj-lt"/>
            </a:endParaRPr>
          </a:p>
          <a:p>
            <a:pPr marL="457200" lvl="1" indent="0">
              <a:buNone/>
            </a:pPr>
            <a:r>
              <a:rPr lang="en-US" altLang="en-US" sz="2000" b="1" dirty="0">
                <a:solidFill>
                  <a:srgbClr val="FF0000"/>
                </a:solidFill>
                <a:latin typeface="+mj-lt"/>
              </a:rPr>
              <a:t>R</a:t>
            </a:r>
            <a:r>
              <a:rPr lang="en-US" altLang="en-US" sz="2000" b="1" dirty="0">
                <a:latin typeface="+mj-lt"/>
              </a:rPr>
              <a:t>esilient – “</a:t>
            </a:r>
            <a:r>
              <a:rPr lang="en-US" sz="2000" dirty="0">
                <a:latin typeface="+mj-lt"/>
              </a:rPr>
              <a:t>able to withstand or recover quickly from difficult conditions”.</a:t>
            </a:r>
          </a:p>
          <a:p>
            <a:pPr lvl="3"/>
            <a:r>
              <a:rPr lang="en-US" altLang="en-US" sz="2000" dirty="0">
                <a:latin typeface="+mj-lt"/>
              </a:rPr>
              <a:t>RDDs are immutable and can not be modified once created.</a:t>
            </a:r>
          </a:p>
          <a:p>
            <a:pPr lvl="3"/>
            <a:r>
              <a:rPr lang="en-US" altLang="en-US" sz="2000" dirty="0">
                <a:latin typeface="+mj-lt"/>
              </a:rPr>
              <a:t>Fault Tolerance – RDDs track data lineage information to recover lost data quickly and automatically </a:t>
            </a:r>
            <a:r>
              <a:rPr lang="en-US" altLang="en-US" sz="2000" dirty="0"/>
              <a:t>on failure </a:t>
            </a:r>
            <a:r>
              <a:rPr lang="en-US" altLang="en-US" sz="2000" dirty="0">
                <a:latin typeface="+mj-lt"/>
              </a:rPr>
              <a:t>at any point of execution cycle. </a:t>
            </a:r>
            <a:r>
              <a:rPr lang="en-US" altLang="en-US" sz="1400" b="1" dirty="0">
                <a:latin typeface="+mj-lt"/>
              </a:rPr>
              <a:t>      </a:t>
            </a:r>
          </a:p>
          <a:p>
            <a:pPr marL="457200" lvl="1" indent="0">
              <a:buNone/>
            </a:pPr>
            <a:r>
              <a:rPr lang="en-US" altLang="en-US" sz="2000" dirty="0">
                <a:solidFill>
                  <a:srgbClr val="FF0000"/>
                </a:solidFill>
              </a:rPr>
              <a:t>D</a:t>
            </a:r>
            <a:r>
              <a:rPr lang="en-US" altLang="en-US" sz="2000" dirty="0"/>
              <a:t>istributed – </a:t>
            </a:r>
            <a:r>
              <a:rPr lang="en-US" altLang="en-US" sz="2000" dirty="0">
                <a:latin typeface="+mj-lt"/>
              </a:rPr>
              <a:t>Divided into smaller chucks called Partitions and distributed across multiple nodes across the cluster.</a:t>
            </a:r>
          </a:p>
          <a:p>
            <a:pPr marL="457200" lvl="1" indent="0">
              <a:buNone/>
            </a:pPr>
            <a:r>
              <a:rPr lang="en-US" altLang="en-US" sz="2000" dirty="0">
                <a:solidFill>
                  <a:srgbClr val="FF0000"/>
                </a:solidFill>
              </a:rPr>
              <a:t>D</a:t>
            </a:r>
            <a:r>
              <a:rPr lang="en-US" altLang="en-US" sz="2000" dirty="0"/>
              <a:t>atasets – </a:t>
            </a:r>
            <a:r>
              <a:rPr lang="en-US" altLang="en-US" sz="2000" dirty="0">
                <a:latin typeface="+mj-lt"/>
              </a:rPr>
              <a:t>Holds data.</a:t>
            </a:r>
          </a:p>
          <a:p>
            <a:pPr lvl="1"/>
            <a:endParaRPr lang="en-US" altLang="en-US" sz="2000" dirty="0">
              <a:latin typeface="+mj-lt"/>
            </a:endParaRPr>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RDD – Resilient Distributed Datasets</a:t>
            </a:r>
          </a:p>
        </p:txBody>
      </p:sp>
    </p:spTree>
    <p:extLst>
      <p:ext uri="{BB962C8B-B14F-4D97-AF65-F5344CB8AC3E}">
        <p14:creationId xmlns:p14="http://schemas.microsoft.com/office/powerpoint/2010/main" val="292274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text file</a:t>
            </a:r>
          </a:p>
        </p:txBody>
      </p:sp>
      <p:sp>
        <p:nvSpPr>
          <p:cNvPr id="4" name="TextBox 3"/>
          <p:cNvSpPr txBox="1"/>
          <p:nvPr/>
        </p:nvSpPr>
        <p:spPr>
          <a:xfrm>
            <a:off x="322557" y="859168"/>
            <a:ext cx="1168747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To save into a text file, make sure to append all columns into a single column with String type. </a:t>
            </a:r>
          </a:p>
          <a:p>
            <a:pPr marL="285750" indent="-285750">
              <a:buFont typeface="Arial" panose="020B0604020202020204" pitchFamily="34" charset="0"/>
              <a:buChar char="•"/>
            </a:pPr>
            <a:r>
              <a:rPr lang="en-US" dirty="0"/>
              <a:t>Do not support a header.</a:t>
            </a:r>
          </a:p>
          <a:p>
            <a:pPr marL="285750" indent="-285750">
              <a:buFont typeface="Arial" panose="020B0604020202020204" pitchFamily="34" charset="0"/>
              <a:buChar char="•"/>
            </a:pPr>
            <a:r>
              <a:rPr lang="en-US" dirty="0"/>
              <a:t>To create a text file from </a:t>
            </a:r>
            <a:r>
              <a:rPr lang="en-US" dirty="0" err="1"/>
              <a:t>dataframe</a:t>
            </a:r>
            <a:r>
              <a:rPr lang="en-US" dirty="0"/>
              <a:t>, it should have only 1 column. So it is preferred to use a </a:t>
            </a:r>
            <a:r>
              <a:rPr lang="en-US" dirty="0" err="1"/>
              <a:t>rdd</a:t>
            </a:r>
            <a:r>
              <a:rPr lang="en-US" dirty="0"/>
              <a:t> for creating text file.</a:t>
            </a:r>
          </a:p>
          <a:p>
            <a:r>
              <a:rPr lang="en-US" dirty="0"/>
              <a:t>       </a:t>
            </a:r>
            <a:r>
              <a:rPr lang="en-US" dirty="0" err="1"/>
              <a:t>ordRDD</a:t>
            </a:r>
            <a:r>
              <a:rPr lang="en-US" dirty="0"/>
              <a:t> = </a:t>
            </a:r>
            <a:r>
              <a:rPr lang="en-US" dirty="0" err="1"/>
              <a:t>ordDF.rdd</a:t>
            </a:r>
            <a:endParaRPr lang="en-US" dirty="0"/>
          </a:p>
          <a:p>
            <a:r>
              <a:rPr lang="en-US" dirty="0"/>
              <a:t>       </a:t>
            </a:r>
            <a:r>
              <a:rPr lang="en-US" dirty="0" err="1"/>
              <a:t>ordRDD.saveAsTextFile</a:t>
            </a:r>
            <a:r>
              <a:rPr lang="en-US" dirty="0"/>
              <a:t>('</a:t>
            </a:r>
            <a:r>
              <a:rPr lang="en-US" dirty="0" err="1"/>
              <a:t>retail_db</a:t>
            </a:r>
            <a:r>
              <a:rPr lang="en-US" dirty="0"/>
              <a:t>/orders')</a:t>
            </a:r>
          </a:p>
          <a:p>
            <a:endParaRPr lang="en-US" dirty="0"/>
          </a:p>
          <a:p>
            <a:r>
              <a:rPr lang="en-US" dirty="0"/>
              <a:t>Text </a:t>
            </a:r>
            <a:r>
              <a:rPr lang="en-US" dirty="0" err="1"/>
              <a:t>Params</a:t>
            </a:r>
            <a:r>
              <a:rPr lang="en-US" dirty="0"/>
              <a:t>:</a:t>
            </a:r>
          </a:p>
          <a:p>
            <a:pPr marL="285750" indent="-285750">
              <a:buFont typeface="Arial" panose="020B0604020202020204" pitchFamily="34" charset="0"/>
              <a:buChar char="•"/>
            </a:pPr>
            <a:r>
              <a:rPr lang="en-US" dirty="0"/>
              <a:t>path</a:t>
            </a:r>
          </a:p>
          <a:p>
            <a:pPr marL="285750" indent="-285750">
              <a:buFont typeface="Arial" panose="020B0604020202020204" pitchFamily="34" charset="0"/>
              <a:buChar char="•"/>
            </a:pPr>
            <a:r>
              <a:rPr lang="en-US" dirty="0"/>
              <a:t>compression</a:t>
            </a:r>
          </a:p>
          <a:p>
            <a:pPr marL="285750" indent="-285750">
              <a:buFont typeface="Arial" panose="020B0604020202020204" pitchFamily="34" charset="0"/>
              <a:buChar char="•"/>
            </a:pPr>
            <a:r>
              <a:rPr lang="en-US" dirty="0" err="1"/>
              <a:t>linesep</a:t>
            </a:r>
            <a:r>
              <a:rPr lang="en-US" dirty="0"/>
              <a:t> (default – ‘\n’)</a:t>
            </a:r>
          </a:p>
          <a:p>
            <a:endParaRPr lang="en-US" dirty="0"/>
          </a:p>
          <a:p>
            <a:r>
              <a:rPr lang="en-US" i="1" dirty="0"/>
              <a:t>PS: Convert the Order csv file to text file with fixed length of tab and create 10 output files.</a:t>
            </a:r>
          </a:p>
          <a:p>
            <a:r>
              <a:rPr lang="en-US" i="1" dirty="0"/>
              <a:t>from </a:t>
            </a:r>
            <a:r>
              <a:rPr lang="en-US" i="1" dirty="0" err="1"/>
              <a:t>pyspark.sql.functions</a:t>
            </a:r>
            <a:r>
              <a:rPr lang="en-US" i="1" dirty="0"/>
              <a:t> import </a:t>
            </a:r>
            <a:r>
              <a:rPr lang="en-US" i="1" dirty="0" err="1"/>
              <a:t>concat_ws</a:t>
            </a:r>
            <a:endParaRPr lang="en-US" i="1" dirty="0"/>
          </a:p>
          <a:p>
            <a:r>
              <a:rPr lang="en-US" i="1" dirty="0" err="1"/>
              <a:t>ordText</a:t>
            </a:r>
            <a:r>
              <a:rPr lang="en-US" i="1" dirty="0"/>
              <a:t> = </a:t>
            </a:r>
            <a:r>
              <a:rPr lang="en-US" i="1" dirty="0" err="1"/>
              <a:t>ord.select</a:t>
            </a:r>
            <a:r>
              <a:rPr lang="en-US" i="1" dirty="0"/>
              <a:t>(</a:t>
            </a:r>
            <a:r>
              <a:rPr lang="en-US" i="1" dirty="0" err="1"/>
              <a:t>concat_ws</a:t>
            </a:r>
            <a:r>
              <a:rPr lang="en-US" i="1" dirty="0"/>
              <a:t>('\t',ord.order_id,ord.order_date,ord.order_customer_id,ord.order_status).alias('col1'))</a:t>
            </a:r>
          </a:p>
          <a:p>
            <a:r>
              <a:rPr lang="en-US" i="1" dirty="0" err="1"/>
              <a:t>ordText.repartition</a:t>
            </a:r>
            <a:r>
              <a:rPr lang="en-US" i="1" dirty="0"/>
              <a:t>(10).</a:t>
            </a:r>
            <a:r>
              <a:rPr lang="en-US" i="1" dirty="0" err="1"/>
              <a:t>write.save</a:t>
            </a:r>
            <a:r>
              <a:rPr lang="en-US" i="1" dirty="0"/>
              <a:t>('practice/dump/</a:t>
            </a:r>
            <a:r>
              <a:rPr lang="en-US" i="1" dirty="0" err="1"/>
              <a:t>retail_db</a:t>
            </a:r>
            <a:r>
              <a:rPr lang="en-US" i="1" dirty="0"/>
              <a:t>/</a:t>
            </a:r>
            <a:r>
              <a:rPr lang="en-US" i="1" dirty="0" err="1"/>
              <a:t>orderText</a:t>
            </a:r>
            <a:r>
              <a:rPr lang="en-US" i="1" dirty="0"/>
              <a:t>',format='text')</a:t>
            </a:r>
          </a:p>
          <a:p>
            <a:endParaRPr lang="en-US" dirty="0"/>
          </a:p>
          <a:p>
            <a:endParaRPr lang="en-US" dirty="0"/>
          </a:p>
        </p:txBody>
      </p:sp>
    </p:spTree>
    <p:extLst>
      <p:ext uri="{BB962C8B-B14F-4D97-AF65-F5344CB8AC3E}">
        <p14:creationId xmlns:p14="http://schemas.microsoft.com/office/powerpoint/2010/main" val="331864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parquet File</a:t>
            </a:r>
          </a:p>
        </p:txBody>
      </p:sp>
      <p:sp>
        <p:nvSpPr>
          <p:cNvPr id="4" name="TextBox 3"/>
          <p:cNvSpPr txBox="1"/>
          <p:nvPr/>
        </p:nvSpPr>
        <p:spPr>
          <a:xfrm>
            <a:off x="172830" y="789652"/>
            <a:ext cx="11687473" cy="3693319"/>
          </a:xfrm>
          <a:prstGeom prst="rect">
            <a:avLst/>
          </a:prstGeom>
          <a:noFill/>
        </p:spPr>
        <p:txBody>
          <a:bodyPr wrap="square" rtlCol="0">
            <a:spAutoFit/>
          </a:bodyPr>
          <a:lstStyle/>
          <a:p>
            <a:r>
              <a:rPr lang="en-US" b="1" dirty="0"/>
              <a:t>parquet </a:t>
            </a:r>
            <a:r>
              <a:rPr lang="en-US" b="1" dirty="0" err="1"/>
              <a:t>Params</a:t>
            </a:r>
            <a:r>
              <a:rPr lang="en-US" b="1" dirty="0"/>
              <a:t>:</a:t>
            </a:r>
          </a:p>
          <a:p>
            <a:pPr marL="285750" indent="-285750">
              <a:buFont typeface="Arial" panose="020B0604020202020204" pitchFamily="34" charset="0"/>
              <a:buChar char="•"/>
            </a:pPr>
            <a:r>
              <a:rPr lang="en-US" dirty="0"/>
              <a:t>path</a:t>
            </a:r>
          </a:p>
          <a:p>
            <a:pPr marL="285750" indent="-285750">
              <a:buFont typeface="Arial" panose="020B0604020202020204" pitchFamily="34" charset="0"/>
              <a:buChar char="•"/>
            </a:pPr>
            <a:r>
              <a:rPr lang="en-US" dirty="0"/>
              <a:t>mode (Same as csv)</a:t>
            </a:r>
          </a:p>
          <a:p>
            <a:pPr marL="285750" indent="-285750">
              <a:buFont typeface="Arial" panose="020B0604020202020204" pitchFamily="34" charset="0"/>
              <a:buChar char="•"/>
            </a:pPr>
            <a:r>
              <a:rPr lang="en-US" dirty="0" err="1"/>
              <a:t>partitionBy</a:t>
            </a:r>
            <a:r>
              <a:rPr lang="en-US" dirty="0"/>
              <a:t> (Apply partition as per the column. One file per each partition.)</a:t>
            </a:r>
          </a:p>
          <a:p>
            <a:pPr marL="285750" indent="-285750">
              <a:buFont typeface="Arial" panose="020B0604020202020204" pitchFamily="34" charset="0"/>
              <a:buChar char="•"/>
            </a:pPr>
            <a:r>
              <a:rPr lang="en-US" dirty="0"/>
              <a:t>Compression (Default Compression - </a:t>
            </a:r>
            <a:r>
              <a:rPr lang="en-US" dirty="0" err="1"/>
              <a:t>spark.sql.parquet.compression.codec</a:t>
            </a:r>
            <a:r>
              <a:rPr lang="en-US" dirty="0"/>
              <a:t>)</a:t>
            </a:r>
          </a:p>
          <a:p>
            <a:endParaRPr lang="en-US" dirty="0"/>
          </a:p>
          <a:p>
            <a:r>
              <a:rPr lang="en-US" i="1" dirty="0"/>
              <a:t>PS: Convert the Order csv file to parquet file. Create one file for each order status category.</a:t>
            </a:r>
          </a:p>
          <a:p>
            <a:r>
              <a:rPr lang="en-US" i="1" dirty="0" err="1"/>
              <a:t>ord.write.save</a:t>
            </a:r>
            <a:r>
              <a:rPr lang="en-US" i="1" dirty="0"/>
              <a:t>('practice/dump/</a:t>
            </a:r>
            <a:r>
              <a:rPr lang="en-US" i="1" dirty="0" err="1"/>
              <a:t>retail_db</a:t>
            </a:r>
            <a:r>
              <a:rPr lang="en-US" i="1" dirty="0"/>
              <a:t>/</a:t>
            </a:r>
            <a:r>
              <a:rPr lang="en-US" i="1" dirty="0" err="1"/>
              <a:t>orderParquet</a:t>
            </a:r>
            <a:r>
              <a:rPr lang="en-US" i="1" dirty="0"/>
              <a:t>',format='</a:t>
            </a:r>
            <a:r>
              <a:rPr lang="en-US" i="1" dirty="0" err="1"/>
              <a:t>parquet',mode</a:t>
            </a:r>
            <a:r>
              <a:rPr lang="en-US" i="1" dirty="0"/>
              <a:t>='overwrite',</a:t>
            </a:r>
            <a:r>
              <a:rPr lang="en-US" i="1" dirty="0" err="1"/>
              <a:t>partitionBy</a:t>
            </a:r>
            <a:r>
              <a:rPr lang="en-US" i="1" dirty="0"/>
              <a:t>="</a:t>
            </a:r>
            <a:r>
              <a:rPr lang="en-US" i="1" dirty="0" err="1"/>
              <a:t>order_status</a:t>
            </a:r>
            <a:r>
              <a:rPr lang="en-US" i="1" dirty="0"/>
              <a:t>")         </a:t>
            </a:r>
          </a:p>
          <a:p>
            <a:pPr marL="285750" indent="-285750">
              <a:buFont typeface="Arial" panose="020B0604020202020204" pitchFamily="34" charset="0"/>
              <a:buChar char="•"/>
            </a:pPr>
            <a:endParaRPr lang="en-US" dirty="0"/>
          </a:p>
          <a:p>
            <a:r>
              <a:rPr lang="en-US" dirty="0"/>
              <a:t>  </a:t>
            </a:r>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262237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orc File</a:t>
            </a:r>
          </a:p>
        </p:txBody>
      </p:sp>
      <p:sp>
        <p:nvSpPr>
          <p:cNvPr id="4" name="TextBox 3"/>
          <p:cNvSpPr txBox="1"/>
          <p:nvPr/>
        </p:nvSpPr>
        <p:spPr>
          <a:xfrm>
            <a:off x="172830" y="789652"/>
            <a:ext cx="11687473" cy="3693319"/>
          </a:xfrm>
          <a:prstGeom prst="rect">
            <a:avLst/>
          </a:prstGeom>
          <a:noFill/>
        </p:spPr>
        <p:txBody>
          <a:bodyPr wrap="square" rtlCol="0">
            <a:spAutoFit/>
          </a:bodyPr>
          <a:lstStyle/>
          <a:p>
            <a:r>
              <a:rPr lang="en-US" b="1" dirty="0"/>
              <a:t>orc </a:t>
            </a:r>
            <a:r>
              <a:rPr lang="en-US" b="1" dirty="0" err="1"/>
              <a:t>Params</a:t>
            </a:r>
            <a:r>
              <a:rPr lang="en-US" b="1" dirty="0"/>
              <a:t>:</a:t>
            </a:r>
          </a:p>
          <a:p>
            <a:pPr marL="285750" indent="-285750">
              <a:buFont typeface="Arial" panose="020B0604020202020204" pitchFamily="34" charset="0"/>
              <a:buChar char="•"/>
            </a:pPr>
            <a:r>
              <a:rPr lang="en-US" dirty="0"/>
              <a:t>path</a:t>
            </a:r>
          </a:p>
          <a:p>
            <a:pPr marL="285750" indent="-285750">
              <a:buFont typeface="Arial" panose="020B0604020202020204" pitchFamily="34" charset="0"/>
              <a:buChar char="•"/>
            </a:pPr>
            <a:r>
              <a:rPr lang="en-US" dirty="0"/>
              <a:t>mode (Same as csv)</a:t>
            </a:r>
          </a:p>
          <a:p>
            <a:pPr marL="285750" indent="-285750">
              <a:buFont typeface="Arial" panose="020B0604020202020204" pitchFamily="34" charset="0"/>
              <a:buChar char="•"/>
            </a:pPr>
            <a:r>
              <a:rPr lang="en-US" dirty="0" err="1"/>
              <a:t>partitionBy</a:t>
            </a:r>
            <a:r>
              <a:rPr lang="en-US" dirty="0"/>
              <a:t> (Apply partition as per the column. One file per each partition.)</a:t>
            </a:r>
          </a:p>
          <a:p>
            <a:pPr marL="285750" indent="-285750">
              <a:buFont typeface="Arial" panose="020B0604020202020204" pitchFamily="34" charset="0"/>
              <a:buChar char="•"/>
            </a:pPr>
            <a:r>
              <a:rPr lang="en-US" dirty="0"/>
              <a:t>Compression (Default Compression - </a:t>
            </a:r>
            <a:r>
              <a:rPr lang="en-US" dirty="0" err="1"/>
              <a:t>spark.sql.orc.compression.codec</a:t>
            </a:r>
            <a:r>
              <a:rPr lang="en-US" dirty="0"/>
              <a:t>) </a:t>
            </a:r>
          </a:p>
          <a:p>
            <a:pPr marL="285750" indent="-285750">
              <a:buFont typeface="Arial" panose="020B0604020202020204" pitchFamily="34" charset="0"/>
              <a:buChar char="•"/>
            </a:pPr>
            <a:endParaRPr lang="en-US" dirty="0"/>
          </a:p>
          <a:p>
            <a:r>
              <a:rPr lang="en-US" i="1" dirty="0"/>
              <a:t>PS: Convert the Order csv file to orc file. Create one file for each order status category.</a:t>
            </a:r>
          </a:p>
          <a:p>
            <a:r>
              <a:rPr lang="en-US" i="1" dirty="0" err="1"/>
              <a:t>ord.write.save</a:t>
            </a:r>
            <a:r>
              <a:rPr lang="en-US" i="1" dirty="0"/>
              <a:t>('practice/dump/</a:t>
            </a:r>
            <a:r>
              <a:rPr lang="en-US" i="1" dirty="0" err="1"/>
              <a:t>retail_db</a:t>
            </a:r>
            <a:r>
              <a:rPr lang="en-US" i="1" dirty="0"/>
              <a:t>/</a:t>
            </a:r>
            <a:r>
              <a:rPr lang="en-US" i="1" dirty="0" err="1"/>
              <a:t>orderOrc</a:t>
            </a:r>
            <a:r>
              <a:rPr lang="en-US" i="1" dirty="0"/>
              <a:t>',format='orc', </a:t>
            </a:r>
            <a:r>
              <a:rPr lang="en-US" i="1" dirty="0" err="1"/>
              <a:t>partitionBy</a:t>
            </a:r>
            <a:r>
              <a:rPr lang="en-US" i="1" dirty="0"/>
              <a:t>="</a:t>
            </a:r>
            <a:r>
              <a:rPr lang="en-US" i="1" dirty="0" err="1"/>
              <a:t>order_status</a:t>
            </a:r>
            <a:r>
              <a:rPr lang="en-US" i="1" dirty="0"/>
              <a:t>")         </a:t>
            </a:r>
          </a:p>
          <a:p>
            <a:pPr marL="285750" indent="-285750">
              <a:buFont typeface="Arial" panose="020B0604020202020204" pitchFamily="34" charset="0"/>
              <a:buChar char="•"/>
            </a:pPr>
            <a:endParaRPr lang="en-US" dirty="0"/>
          </a:p>
          <a:p>
            <a:r>
              <a:rPr lang="en-US" dirty="0"/>
              <a:t>  </a:t>
            </a:r>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23417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a:t>
            </a:r>
            <a:r>
              <a:rPr lang="en-US" sz="4000" dirty="0" err="1"/>
              <a:t>json</a:t>
            </a:r>
            <a:r>
              <a:rPr lang="en-US" sz="4000" dirty="0"/>
              <a:t> File</a:t>
            </a:r>
          </a:p>
        </p:txBody>
      </p:sp>
      <p:sp>
        <p:nvSpPr>
          <p:cNvPr id="4" name="TextBox 3"/>
          <p:cNvSpPr txBox="1"/>
          <p:nvPr/>
        </p:nvSpPr>
        <p:spPr>
          <a:xfrm>
            <a:off x="263736" y="795000"/>
            <a:ext cx="11687473" cy="4524315"/>
          </a:xfrm>
          <a:prstGeom prst="rect">
            <a:avLst/>
          </a:prstGeom>
          <a:noFill/>
        </p:spPr>
        <p:txBody>
          <a:bodyPr wrap="square" rtlCol="0">
            <a:spAutoFit/>
          </a:bodyPr>
          <a:lstStyle/>
          <a:p>
            <a:r>
              <a:rPr lang="en-US" b="1" dirty="0" err="1"/>
              <a:t>json</a:t>
            </a:r>
            <a:r>
              <a:rPr lang="en-US" b="1" dirty="0"/>
              <a:t> </a:t>
            </a:r>
            <a:r>
              <a:rPr lang="en-US" b="1" dirty="0" err="1"/>
              <a:t>Params</a:t>
            </a:r>
            <a:r>
              <a:rPr lang="en-US" b="1" dirty="0"/>
              <a:t>:</a:t>
            </a:r>
          </a:p>
          <a:p>
            <a:pPr marL="285750" indent="-285750">
              <a:buFont typeface="Arial" panose="020B0604020202020204" pitchFamily="34" charset="0"/>
              <a:buChar char="•"/>
            </a:pPr>
            <a:r>
              <a:rPr lang="en-US" dirty="0"/>
              <a:t>path</a:t>
            </a:r>
          </a:p>
          <a:p>
            <a:pPr marL="285750" indent="-285750">
              <a:buFont typeface="Arial" panose="020B0604020202020204" pitchFamily="34" charset="0"/>
              <a:buChar char="•"/>
            </a:pPr>
            <a:r>
              <a:rPr lang="en-US" dirty="0"/>
              <a:t>mode</a:t>
            </a:r>
          </a:p>
          <a:p>
            <a:pPr marL="285750" indent="-285750">
              <a:buFont typeface="Arial" panose="020B0604020202020204" pitchFamily="34" charset="0"/>
              <a:buChar char="•"/>
            </a:pPr>
            <a:r>
              <a:rPr lang="en-US" dirty="0"/>
              <a:t>compression (none, bzip2, </a:t>
            </a:r>
            <a:r>
              <a:rPr lang="en-US" dirty="0" err="1"/>
              <a:t>gzip</a:t>
            </a:r>
            <a:r>
              <a:rPr lang="en-US" dirty="0"/>
              <a:t>, lz4,snappy and deflate)     </a:t>
            </a:r>
          </a:p>
          <a:p>
            <a:pPr marL="285750" indent="-285750">
              <a:buFont typeface="Arial" panose="020B0604020202020204" pitchFamily="34" charset="0"/>
              <a:buChar char="•"/>
            </a:pPr>
            <a:r>
              <a:rPr lang="en-US" dirty="0" err="1"/>
              <a:t>dateFormat</a:t>
            </a:r>
            <a:r>
              <a:rPr lang="en-US" dirty="0"/>
              <a:t> (default – yyyy-MM-dd)</a:t>
            </a:r>
          </a:p>
          <a:p>
            <a:pPr marL="285750" indent="-285750">
              <a:buFont typeface="Arial" panose="020B0604020202020204" pitchFamily="34" charset="0"/>
              <a:buChar char="•"/>
            </a:pPr>
            <a:r>
              <a:rPr lang="en-US" dirty="0" err="1"/>
              <a:t>timestampFormat</a:t>
            </a:r>
            <a:r>
              <a:rPr lang="en-US" dirty="0"/>
              <a:t> (default - </a:t>
            </a:r>
            <a:r>
              <a:rPr lang="en-US" dirty="0" err="1"/>
              <a:t>yyyy-MM-dd'T'HH:mm:ss.SSSXXX</a:t>
            </a:r>
            <a:r>
              <a:rPr lang="en-US" dirty="0"/>
              <a:t>)</a:t>
            </a:r>
          </a:p>
          <a:p>
            <a:pPr marL="285750" indent="-285750">
              <a:buFont typeface="Arial" panose="020B0604020202020204" pitchFamily="34" charset="0"/>
              <a:buChar char="•"/>
            </a:pPr>
            <a:r>
              <a:rPr lang="en-US" dirty="0" err="1"/>
              <a:t>lineSep</a:t>
            </a:r>
            <a:r>
              <a:rPr lang="en-US" dirty="0"/>
              <a:t> (default – ‘\n’)</a:t>
            </a:r>
          </a:p>
          <a:p>
            <a:pPr marL="285750" indent="-285750">
              <a:buFont typeface="Arial" panose="020B0604020202020204" pitchFamily="34" charset="0"/>
              <a:buChar char="•"/>
            </a:pPr>
            <a:endParaRPr lang="en-US" dirty="0"/>
          </a:p>
          <a:p>
            <a:r>
              <a:rPr lang="en-US" i="1" dirty="0"/>
              <a:t>PS: Convert the Order csv file to </a:t>
            </a:r>
            <a:r>
              <a:rPr lang="en-US" i="1" dirty="0" err="1"/>
              <a:t>json</a:t>
            </a:r>
            <a:r>
              <a:rPr lang="en-US" i="1" dirty="0"/>
              <a:t> file. File should be bzip2 compressed and total 1 output file.</a:t>
            </a:r>
          </a:p>
          <a:p>
            <a:r>
              <a:rPr lang="en-US" i="1" dirty="0" err="1"/>
              <a:t>ord.coalesce</a:t>
            </a:r>
            <a:r>
              <a:rPr lang="en-US" i="1" dirty="0"/>
              <a:t>(1).</a:t>
            </a:r>
            <a:r>
              <a:rPr lang="en-US" i="1" dirty="0" err="1"/>
              <a:t>write.save</a:t>
            </a:r>
            <a:r>
              <a:rPr lang="en-US" i="1" dirty="0"/>
              <a:t>('practice/dump/</a:t>
            </a:r>
            <a:r>
              <a:rPr lang="en-US" i="1" dirty="0" err="1"/>
              <a:t>retail_db</a:t>
            </a:r>
            <a:r>
              <a:rPr lang="en-US" i="1" dirty="0"/>
              <a:t>/</a:t>
            </a:r>
            <a:r>
              <a:rPr lang="en-US" i="1" dirty="0" err="1"/>
              <a:t>orderJson</a:t>
            </a:r>
            <a:r>
              <a:rPr lang="en-US" i="1" dirty="0"/>
              <a:t>',format='</a:t>
            </a:r>
            <a:r>
              <a:rPr lang="en-US" i="1" dirty="0" err="1"/>
              <a:t>json</a:t>
            </a:r>
            <a:r>
              <a:rPr lang="en-US" i="1" dirty="0"/>
              <a:t>', compression='bzip2')</a:t>
            </a:r>
            <a:endParaRPr lang="en-US" dirty="0"/>
          </a:p>
          <a:p>
            <a:r>
              <a:rPr lang="en-US" dirty="0"/>
              <a:t>  </a:t>
            </a:r>
          </a:p>
          <a:p>
            <a:pPr marL="285750" indent="-285750">
              <a:buFont typeface="Arial" panose="020B0604020202020204" pitchFamily="34" charset="0"/>
              <a:buChar char="•"/>
            </a:pPr>
            <a:endParaRPr lang="en-US" dirty="0"/>
          </a:p>
          <a:p>
            <a:r>
              <a:rPr lang="en-US" dirty="0"/>
              <a:t>  </a:t>
            </a:r>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99038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a:t>
            </a:r>
            <a:r>
              <a:rPr lang="en-US" sz="4000" dirty="0" err="1"/>
              <a:t>avro</a:t>
            </a:r>
            <a:r>
              <a:rPr lang="en-US" sz="4000" dirty="0"/>
              <a:t> File</a:t>
            </a:r>
          </a:p>
        </p:txBody>
      </p:sp>
      <p:sp>
        <p:nvSpPr>
          <p:cNvPr id="4" name="TextBox 3"/>
          <p:cNvSpPr txBox="1"/>
          <p:nvPr/>
        </p:nvSpPr>
        <p:spPr>
          <a:xfrm>
            <a:off x="269083" y="800347"/>
            <a:ext cx="1168747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Avro Is a third party file format. We need to import its package or jar file  while launching pyspark or spark-submit. Spark by default does not support it.</a:t>
            </a:r>
          </a:p>
          <a:p>
            <a:pPr marL="285750" indent="-285750">
              <a:buFont typeface="Arial" panose="020B0604020202020204" pitchFamily="34" charset="0"/>
              <a:buChar char="•"/>
            </a:pPr>
            <a:r>
              <a:rPr lang="en-US" dirty="0"/>
              <a:t>pyspark2 --packages org.apache.spark:spark-avro_2.11:2.4.4</a:t>
            </a:r>
          </a:p>
          <a:p>
            <a:endParaRPr lang="en-US" dirty="0"/>
          </a:p>
          <a:p>
            <a:r>
              <a:rPr lang="en-US" i="1" dirty="0"/>
              <a:t>PS: Convert the Order csv file to </a:t>
            </a:r>
            <a:r>
              <a:rPr lang="en-US" i="1" dirty="0" err="1"/>
              <a:t>avro</a:t>
            </a:r>
            <a:r>
              <a:rPr lang="en-US" i="1" dirty="0"/>
              <a:t> file.</a:t>
            </a:r>
            <a:endParaRPr lang="en-US" dirty="0"/>
          </a:p>
          <a:p>
            <a:r>
              <a:rPr lang="en-US" dirty="0" err="1"/>
              <a:t>ord.write.save</a:t>
            </a:r>
            <a:r>
              <a:rPr lang="en-US" dirty="0"/>
              <a:t>('</a:t>
            </a:r>
            <a:r>
              <a:rPr lang="en-US" i="1" dirty="0"/>
              <a:t>practice/dump/</a:t>
            </a:r>
            <a:r>
              <a:rPr lang="en-US" i="1" dirty="0" err="1"/>
              <a:t>retail_db</a:t>
            </a:r>
            <a:r>
              <a:rPr lang="en-US" i="1" dirty="0"/>
              <a:t>/</a:t>
            </a:r>
            <a:r>
              <a:rPr lang="en-US" i="1" dirty="0" err="1"/>
              <a:t>orderAvro</a:t>
            </a:r>
            <a:r>
              <a:rPr lang="en-US" dirty="0"/>
              <a:t>',format='</a:t>
            </a:r>
            <a:r>
              <a:rPr lang="en-US" dirty="0" err="1"/>
              <a:t>avro</a:t>
            </a:r>
            <a:r>
              <a:rPr lang="en-US" dirty="0"/>
              <a:t>')</a:t>
            </a:r>
          </a:p>
        </p:txBody>
      </p:sp>
    </p:spTree>
    <p:extLst>
      <p:ext uri="{BB962C8B-B14F-4D97-AF65-F5344CB8AC3E}">
        <p14:creationId xmlns:p14="http://schemas.microsoft.com/office/powerpoint/2010/main" val="243646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hive Table</a:t>
            </a:r>
          </a:p>
        </p:txBody>
      </p:sp>
      <p:sp>
        <p:nvSpPr>
          <p:cNvPr id="4" name="TextBox 3"/>
          <p:cNvSpPr txBox="1"/>
          <p:nvPr/>
        </p:nvSpPr>
        <p:spPr>
          <a:xfrm>
            <a:off x="215610" y="784305"/>
            <a:ext cx="11687473" cy="2585323"/>
          </a:xfrm>
          <a:prstGeom prst="rect">
            <a:avLst/>
          </a:prstGeom>
          <a:noFill/>
        </p:spPr>
        <p:txBody>
          <a:bodyPr wrap="square" rtlCol="0">
            <a:spAutoFit/>
          </a:bodyPr>
          <a:lstStyle/>
          <a:p>
            <a:r>
              <a:rPr lang="en-US" b="1" dirty="0" err="1"/>
              <a:t>insertInto</a:t>
            </a:r>
            <a:r>
              <a:rPr lang="en-US" b="1" dirty="0"/>
              <a:t>(</a:t>
            </a:r>
            <a:r>
              <a:rPr lang="en-US" b="1" dirty="0" err="1"/>
              <a:t>tableName</a:t>
            </a:r>
            <a:r>
              <a:rPr lang="en-US" b="1" dirty="0"/>
              <a:t>, overwrite=False):</a:t>
            </a:r>
          </a:p>
          <a:p>
            <a:pPr marL="742950" lvl="1" indent="-285750">
              <a:buFont typeface="Arial" panose="020B0604020202020204" pitchFamily="34" charset="0"/>
              <a:buChar char="•"/>
            </a:pPr>
            <a:r>
              <a:rPr lang="en-US" dirty="0"/>
              <a:t>Insert data to a Hive Table.</a:t>
            </a:r>
          </a:p>
          <a:p>
            <a:pPr marL="742950" lvl="1" indent="-285750">
              <a:buFont typeface="Arial" panose="020B0604020202020204" pitchFamily="34" charset="0"/>
              <a:buChar char="•"/>
            </a:pPr>
            <a:r>
              <a:rPr lang="en-US" dirty="0"/>
              <a:t>By default it will append the data. With overwrite=True, it will overwrite the existing data.</a:t>
            </a:r>
          </a:p>
          <a:p>
            <a:pPr marL="742950" lvl="1" indent="-285750">
              <a:buFont typeface="Arial" panose="020B0604020202020204" pitchFamily="34" charset="0"/>
              <a:buChar char="•"/>
            </a:pPr>
            <a:r>
              <a:rPr lang="en-US" dirty="0"/>
              <a:t>Table should be available, otherwise throws exception.   </a:t>
            </a:r>
          </a:p>
          <a:p>
            <a:endParaRPr lang="en-US" dirty="0"/>
          </a:p>
          <a:p>
            <a:r>
              <a:rPr lang="en-US" dirty="0"/>
              <a:t>Ex-</a:t>
            </a:r>
          </a:p>
          <a:p>
            <a:r>
              <a:rPr lang="en-US" dirty="0" err="1"/>
              <a:t>ord.write.insertInto</a:t>
            </a:r>
            <a:r>
              <a:rPr lang="en-US" dirty="0"/>
              <a:t>('db2.orders')</a:t>
            </a:r>
            <a:endParaRPr lang="en-US" dirty="0">
              <a:sym typeface="Wingdings" panose="05000000000000000000" pitchFamily="2" charset="2"/>
            </a:endParaRPr>
          </a:p>
          <a:p>
            <a:endParaRPr lang="en-US" dirty="0"/>
          </a:p>
          <a:p>
            <a:endParaRPr lang="en-US" dirty="0"/>
          </a:p>
        </p:txBody>
      </p:sp>
    </p:spTree>
    <p:extLst>
      <p:ext uri="{BB962C8B-B14F-4D97-AF65-F5344CB8AC3E}">
        <p14:creationId xmlns:p14="http://schemas.microsoft.com/office/powerpoint/2010/main" val="189493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hive Table</a:t>
            </a:r>
          </a:p>
        </p:txBody>
      </p:sp>
      <p:sp>
        <p:nvSpPr>
          <p:cNvPr id="4" name="TextBox 3"/>
          <p:cNvSpPr txBox="1"/>
          <p:nvPr/>
        </p:nvSpPr>
        <p:spPr>
          <a:xfrm>
            <a:off x="295820" y="762915"/>
            <a:ext cx="11687473" cy="5632311"/>
          </a:xfrm>
          <a:prstGeom prst="rect">
            <a:avLst/>
          </a:prstGeom>
          <a:noFill/>
        </p:spPr>
        <p:txBody>
          <a:bodyPr wrap="square" rtlCol="0">
            <a:spAutoFit/>
          </a:bodyPr>
          <a:lstStyle/>
          <a:p>
            <a:r>
              <a:rPr lang="en-US" b="1" dirty="0" err="1"/>
              <a:t>saveAsTable</a:t>
            </a:r>
            <a:r>
              <a:rPr lang="en-US" b="1" dirty="0"/>
              <a:t>(name, format=None, mode=None, </a:t>
            </a:r>
            <a:r>
              <a:rPr lang="en-US" b="1" dirty="0" err="1"/>
              <a:t>partitionBy</a:t>
            </a:r>
            <a:r>
              <a:rPr lang="en-US" b="1" dirty="0"/>
              <a:t>=None, **options)</a:t>
            </a:r>
          </a:p>
          <a:p>
            <a:pPr marL="742950" lvl="1" indent="-285750">
              <a:buFont typeface="Arial" panose="020B0604020202020204" pitchFamily="34" charset="0"/>
              <a:buChar char="•"/>
            </a:pPr>
            <a:r>
              <a:rPr lang="en-US" dirty="0"/>
              <a:t>format – File Format</a:t>
            </a:r>
          </a:p>
          <a:p>
            <a:pPr lvl="1"/>
            <a:r>
              <a:rPr lang="en-US" dirty="0"/>
              <a:t>                      If we do not pass any file format or compression, by default it is snappy compressed and parquet format.</a:t>
            </a:r>
          </a:p>
          <a:p>
            <a:pPr marL="742950" lvl="1" indent="-285750">
              <a:buFont typeface="Arial" panose="020B0604020202020204" pitchFamily="34" charset="0"/>
              <a:buChar char="•"/>
            </a:pPr>
            <a:r>
              <a:rPr lang="en-US" dirty="0"/>
              <a:t>mode  - append, overwrite, error, ignore</a:t>
            </a:r>
          </a:p>
          <a:p>
            <a:pPr lvl="1"/>
            <a:r>
              <a:rPr lang="en-US" dirty="0"/>
              <a:t>                      Table should not exist if we do not pass a mode.</a:t>
            </a:r>
          </a:p>
          <a:p>
            <a:pPr marL="742950" lvl="1" indent="-285750">
              <a:buFont typeface="Arial" panose="020B0604020202020204" pitchFamily="34" charset="0"/>
              <a:buChar char="•"/>
            </a:pPr>
            <a:r>
              <a:rPr lang="en-US" dirty="0" err="1"/>
              <a:t>partitionBy</a:t>
            </a:r>
            <a:r>
              <a:rPr lang="en-US" dirty="0"/>
              <a:t> - </a:t>
            </a:r>
            <a:r>
              <a:rPr lang="en-US" dirty="0">
                <a:sym typeface="Wingdings" panose="05000000000000000000" pitchFamily="2" charset="2"/>
              </a:rPr>
              <a:t>Create a partition on the partition column. Number of files created for the hive table is equal to the number of distinct values in that column.</a:t>
            </a:r>
          </a:p>
          <a:p>
            <a:pPr marL="742950" lvl="1" indent="-285750">
              <a:buFont typeface="Arial" panose="020B0604020202020204" pitchFamily="34" charset="0"/>
              <a:buChar char="•"/>
            </a:pPr>
            <a:r>
              <a:rPr lang="en-US" dirty="0">
                <a:sym typeface="Wingdings" panose="05000000000000000000" pitchFamily="2" charset="2"/>
              </a:rPr>
              <a:t>compression: By default it is snappy compressed.</a:t>
            </a:r>
          </a:p>
          <a:p>
            <a:pPr lvl="1"/>
            <a:r>
              <a:rPr lang="en-US" dirty="0">
                <a:sym typeface="Wingdings" panose="05000000000000000000" pitchFamily="2" charset="2"/>
              </a:rPr>
              <a:t>                               </a:t>
            </a:r>
            <a:r>
              <a:rPr lang="en-US" dirty="0"/>
              <a:t>Pass compression=‘none’ to avoid compression. </a:t>
            </a:r>
          </a:p>
          <a:p>
            <a:pPr lvl="1"/>
            <a:endParaRPr lang="en-US" dirty="0"/>
          </a:p>
          <a:p>
            <a:r>
              <a:rPr lang="en-US" dirty="0"/>
              <a:t>Ex-</a:t>
            </a:r>
          </a:p>
          <a:p>
            <a:r>
              <a:rPr lang="en-US" dirty="0" err="1"/>
              <a:t>ord.write.saveAsTable</a:t>
            </a:r>
            <a:r>
              <a:rPr lang="en-US" dirty="0"/>
              <a:t>(name='db2_orders.order_test', format='orc')</a:t>
            </a:r>
          </a:p>
          <a:p>
            <a:endParaRPr lang="en-US" dirty="0"/>
          </a:p>
          <a:p>
            <a:r>
              <a:rPr lang="en-US" dirty="0"/>
              <a:t>Ex-</a:t>
            </a:r>
          </a:p>
          <a:p>
            <a:r>
              <a:rPr lang="en-US" dirty="0" err="1"/>
              <a:t>ord.write.saveAsTable</a:t>
            </a:r>
            <a:r>
              <a:rPr lang="en-US" dirty="0"/>
              <a:t>(name='db2_orders.order_test', format='orc', mode='overwrite')</a:t>
            </a:r>
          </a:p>
          <a:p>
            <a:endParaRPr lang="en-US" dirty="0"/>
          </a:p>
          <a:p>
            <a:r>
              <a:rPr lang="en-US" dirty="0">
                <a:sym typeface="Wingdings" panose="05000000000000000000" pitchFamily="2" charset="2"/>
              </a:rPr>
              <a:t>Ex-</a:t>
            </a:r>
          </a:p>
          <a:p>
            <a:r>
              <a:rPr lang="en-US" dirty="0" err="1">
                <a:sym typeface="Wingdings" panose="05000000000000000000" pitchFamily="2" charset="2"/>
              </a:rPr>
              <a:t>ord.write.saveAsTable</a:t>
            </a:r>
            <a:r>
              <a:rPr lang="en-US" dirty="0">
                <a:sym typeface="Wingdings" panose="05000000000000000000" pitchFamily="2" charset="2"/>
              </a:rPr>
              <a:t>('db2_orders.orders1',partitionBy='</a:t>
            </a:r>
            <a:r>
              <a:rPr lang="en-US" dirty="0" err="1">
                <a:sym typeface="Wingdings" panose="05000000000000000000" pitchFamily="2" charset="2"/>
              </a:rPr>
              <a:t>order_status',format</a:t>
            </a:r>
            <a:r>
              <a:rPr lang="en-US" dirty="0">
                <a:sym typeface="Wingdings" panose="05000000000000000000" pitchFamily="2" charset="2"/>
              </a:rPr>
              <a:t>='</a:t>
            </a:r>
            <a:r>
              <a:rPr lang="en-US" dirty="0" err="1">
                <a:sym typeface="Wingdings" panose="05000000000000000000" pitchFamily="2" charset="2"/>
              </a:rPr>
              <a:t>orc',mode</a:t>
            </a:r>
            <a:r>
              <a:rPr lang="en-US" dirty="0">
                <a:sym typeface="Wingdings" panose="05000000000000000000" pitchFamily="2" charset="2"/>
              </a:rPr>
              <a:t>='</a:t>
            </a:r>
            <a:r>
              <a:rPr lang="en-US" dirty="0" err="1">
                <a:sym typeface="Wingdings" panose="05000000000000000000" pitchFamily="2" charset="2"/>
              </a:rPr>
              <a:t>overwrite',compression</a:t>
            </a:r>
            <a:r>
              <a:rPr lang="en-US" dirty="0">
                <a:sym typeface="Wingdings" panose="05000000000000000000" pitchFamily="2" charset="2"/>
              </a:rPr>
              <a:t>='none')</a:t>
            </a:r>
          </a:p>
          <a:p>
            <a:endParaRPr lang="en-US" dirty="0"/>
          </a:p>
          <a:p>
            <a:endParaRPr lang="en-US" dirty="0"/>
          </a:p>
        </p:txBody>
      </p:sp>
    </p:spTree>
    <p:extLst>
      <p:ext uri="{BB962C8B-B14F-4D97-AF65-F5344CB8AC3E}">
        <p14:creationId xmlns:p14="http://schemas.microsoft.com/office/powerpoint/2010/main" val="387596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a:t>
            </a:r>
            <a:r>
              <a:rPr lang="en-US" sz="4000" dirty="0" err="1"/>
              <a:t>jdbc</a:t>
            </a:r>
            <a:endParaRPr lang="en-US" sz="4000" dirty="0"/>
          </a:p>
        </p:txBody>
      </p:sp>
      <p:sp>
        <p:nvSpPr>
          <p:cNvPr id="4" name="TextBox 3"/>
          <p:cNvSpPr txBox="1"/>
          <p:nvPr/>
        </p:nvSpPr>
        <p:spPr>
          <a:xfrm>
            <a:off x="269083" y="746873"/>
            <a:ext cx="11687473" cy="6786473"/>
          </a:xfrm>
          <a:prstGeom prst="rect">
            <a:avLst/>
          </a:prstGeom>
          <a:noFill/>
        </p:spPr>
        <p:txBody>
          <a:bodyPr wrap="square" rtlCol="0">
            <a:spAutoFit/>
          </a:bodyPr>
          <a:lstStyle/>
          <a:p>
            <a:pPr marL="285750" indent="-285750">
              <a:buFont typeface="Arial" panose="020B0604020202020204" pitchFamily="34" charset="0"/>
              <a:buChar char="•"/>
            </a:pPr>
            <a:r>
              <a:rPr lang="en-US" sz="1500" dirty="0">
                <a:latin typeface="+mj-lt"/>
              </a:rPr>
              <a:t>Make sure JDBC jar file is registered using –packages or –jars while launching pyspark or spark-submit</a:t>
            </a:r>
          </a:p>
          <a:p>
            <a:pPr marL="285750" indent="-285750">
              <a:buFont typeface="Arial" panose="020B0604020202020204" pitchFamily="34" charset="0"/>
              <a:buChar char="•"/>
            </a:pPr>
            <a:r>
              <a:rPr lang="en-US" sz="1500" dirty="0">
                <a:latin typeface="+mj-lt"/>
              </a:rPr>
              <a:t>Typical </a:t>
            </a:r>
            <a:r>
              <a:rPr lang="en-US" sz="1500" dirty="0" err="1">
                <a:latin typeface="+mj-lt"/>
              </a:rPr>
              <a:t>jdbc</a:t>
            </a:r>
            <a:r>
              <a:rPr lang="en-US" sz="1500" dirty="0">
                <a:latin typeface="+mj-lt"/>
              </a:rPr>
              <a:t> files are located at /</a:t>
            </a:r>
            <a:r>
              <a:rPr lang="en-US" sz="1500" dirty="0" err="1">
                <a:latin typeface="+mj-lt"/>
              </a:rPr>
              <a:t>usr</a:t>
            </a:r>
            <a:r>
              <a:rPr lang="en-US" sz="1500" dirty="0">
                <a:latin typeface="+mj-lt"/>
              </a:rPr>
              <a:t>/share/java folder. You may keep it there or copy it to your project lib folder.</a:t>
            </a:r>
          </a:p>
          <a:p>
            <a:pPr lvl="1"/>
            <a:r>
              <a:rPr lang="en-US" sz="1500" dirty="0">
                <a:latin typeface="+mj-lt"/>
              </a:rPr>
              <a:t>pyspark2 --jars &lt;</a:t>
            </a:r>
            <a:r>
              <a:rPr lang="en-US" sz="1500" dirty="0" err="1">
                <a:latin typeface="+mj-lt"/>
              </a:rPr>
              <a:t>jdbc</a:t>
            </a:r>
            <a:r>
              <a:rPr lang="en-US" sz="1500" dirty="0">
                <a:latin typeface="+mj-lt"/>
              </a:rPr>
              <a:t> driver jar file&gt;</a:t>
            </a:r>
          </a:p>
          <a:p>
            <a:pPr marL="285750" indent="-285750">
              <a:buFont typeface="Arial" panose="020B0604020202020204" pitchFamily="34" charset="0"/>
              <a:buChar char="•"/>
            </a:pPr>
            <a:r>
              <a:rPr lang="en-US" sz="1500" dirty="0">
                <a:latin typeface="+mj-lt"/>
              </a:rPr>
              <a:t>Complete list of properties:</a:t>
            </a:r>
          </a:p>
          <a:p>
            <a:r>
              <a:rPr lang="en-US" sz="1500" dirty="0">
                <a:latin typeface="+mj-lt"/>
              </a:rPr>
              <a:t>      </a:t>
            </a:r>
            <a:r>
              <a:rPr lang="en-US" sz="1500" dirty="0">
                <a:latin typeface="+mj-lt"/>
                <a:hlinkClick r:id="rId2"/>
              </a:rPr>
              <a:t>https://spark.apache.org/docs/latest/sql-data-sources-jdbc.html</a:t>
            </a:r>
            <a:endParaRPr lang="en-US" sz="1500" dirty="0">
              <a:latin typeface="+mj-lt"/>
            </a:endParaRPr>
          </a:p>
          <a:p>
            <a:pPr lvl="1"/>
            <a:endParaRPr lang="en-US" sz="1500" dirty="0">
              <a:latin typeface="+mj-lt"/>
            </a:endParaRPr>
          </a:p>
          <a:p>
            <a:pPr lvl="1"/>
            <a:r>
              <a:rPr lang="en-US" sz="1500" i="1" dirty="0"/>
              <a:t>mode: append, </a:t>
            </a:r>
            <a:r>
              <a:rPr lang="en-US" sz="1500" i="1" dirty="0" err="1"/>
              <a:t>overwrite,ignore</a:t>
            </a:r>
            <a:r>
              <a:rPr lang="en-US" sz="1500" i="1" dirty="0"/>
              <a:t>, error or </a:t>
            </a:r>
            <a:r>
              <a:rPr lang="en-US" sz="1500" i="1" dirty="0" err="1"/>
              <a:t>errorifexists</a:t>
            </a:r>
            <a:r>
              <a:rPr lang="en-US" sz="1500" i="1" dirty="0"/>
              <a:t> (default case)</a:t>
            </a:r>
          </a:p>
          <a:p>
            <a:pPr lvl="1"/>
            <a:endParaRPr lang="en-US" sz="1500" dirty="0">
              <a:latin typeface="+mj-lt"/>
            </a:endParaRPr>
          </a:p>
          <a:p>
            <a:pPr lvl="1"/>
            <a:r>
              <a:rPr lang="en-US" sz="1500" dirty="0">
                <a:latin typeface="+mj-lt"/>
              </a:rPr>
              <a:t>Ex-1 ( Write into a Table. Table should not exist.)</a:t>
            </a:r>
          </a:p>
          <a:p>
            <a:pPr lvl="1"/>
            <a:r>
              <a:rPr lang="en-US" sz="1500" dirty="0" err="1">
                <a:latin typeface="+mj-lt"/>
              </a:rPr>
              <a:t>df.write.format</a:t>
            </a:r>
            <a:r>
              <a:rPr lang="en-US" sz="1500" dirty="0">
                <a:latin typeface="+mj-lt"/>
              </a:rPr>
              <a:t>("</a:t>
            </a:r>
            <a:r>
              <a:rPr lang="en-US" sz="1500" dirty="0" err="1">
                <a:latin typeface="+mj-lt"/>
              </a:rPr>
              <a:t>jdbc</a:t>
            </a:r>
            <a:r>
              <a:rPr lang="en-US" sz="1500" dirty="0">
                <a:latin typeface="+mj-lt"/>
              </a:rPr>
              <a:t>") \</a:t>
            </a:r>
          </a:p>
          <a:p>
            <a:pPr lvl="1"/>
            <a:r>
              <a:rPr lang="en-US" sz="1500" dirty="0">
                <a:latin typeface="+mj-lt"/>
              </a:rPr>
              <a:t>.option("</a:t>
            </a:r>
            <a:r>
              <a:rPr lang="en-US" sz="1500" dirty="0" err="1">
                <a:latin typeface="+mj-lt"/>
              </a:rPr>
              <a:t>url</a:t>
            </a:r>
            <a:r>
              <a:rPr lang="en-US" sz="1500" dirty="0">
                <a:latin typeface="+mj-lt"/>
              </a:rPr>
              <a:t>", </a:t>
            </a:r>
            <a:r>
              <a:rPr lang="en-US" sz="1500" dirty="0" err="1">
                <a:latin typeface="+mj-lt"/>
              </a:rPr>
              <a:t>url</a:t>
            </a:r>
            <a:r>
              <a:rPr lang="en-US" sz="1500" dirty="0">
                <a:latin typeface="+mj-lt"/>
              </a:rPr>
              <a:t>) \</a:t>
            </a:r>
          </a:p>
          <a:p>
            <a:pPr lvl="1"/>
            <a:r>
              <a:rPr lang="en-US" sz="1500" dirty="0">
                <a:latin typeface="+mj-lt"/>
              </a:rPr>
              <a:t>.option("driver", "</a:t>
            </a:r>
            <a:r>
              <a:rPr lang="en-US" sz="1500" dirty="0" err="1">
                <a:latin typeface="+mj-lt"/>
              </a:rPr>
              <a:t>oracle.jdbc.driver.OracleDriver</a:t>
            </a:r>
            <a:r>
              <a:rPr lang="en-US" sz="1500" dirty="0">
                <a:latin typeface="+mj-lt"/>
              </a:rPr>
              <a:t>") \</a:t>
            </a:r>
          </a:p>
          <a:p>
            <a:pPr lvl="1"/>
            <a:r>
              <a:rPr lang="en-US" sz="1500" dirty="0">
                <a:latin typeface="+mj-lt"/>
              </a:rPr>
              <a:t>.option("</a:t>
            </a:r>
            <a:r>
              <a:rPr lang="en-US" sz="1500" dirty="0" err="1">
                <a:latin typeface="+mj-lt"/>
              </a:rPr>
              <a:t>dbtable</a:t>
            </a:r>
            <a:r>
              <a:rPr lang="en-US" sz="1500" dirty="0">
                <a:latin typeface="+mj-lt"/>
              </a:rPr>
              <a:t>","</a:t>
            </a:r>
            <a:r>
              <a:rPr lang="en-US" sz="1500" dirty="0" err="1">
                <a:latin typeface="+mj-lt"/>
              </a:rPr>
              <a:t>new_orders</a:t>
            </a:r>
            <a:r>
              <a:rPr lang="en-US" sz="1500" dirty="0">
                <a:latin typeface="+mj-lt"/>
              </a:rPr>
              <a:t>" ) \</a:t>
            </a:r>
          </a:p>
          <a:p>
            <a:pPr lvl="1"/>
            <a:r>
              <a:rPr lang="en-US" sz="1500" dirty="0">
                <a:latin typeface="+mj-lt"/>
              </a:rPr>
              <a:t>.option("user", </a:t>
            </a:r>
            <a:r>
              <a:rPr lang="en-US" sz="1500" dirty="0" err="1">
                <a:latin typeface="+mj-lt"/>
              </a:rPr>
              <a:t>someUser</a:t>
            </a:r>
            <a:r>
              <a:rPr lang="en-US" sz="1500" dirty="0">
                <a:latin typeface="+mj-lt"/>
              </a:rPr>
              <a:t>) \</a:t>
            </a:r>
          </a:p>
          <a:p>
            <a:pPr lvl="1"/>
            <a:r>
              <a:rPr lang="en-US" sz="1500" dirty="0">
                <a:latin typeface="+mj-lt"/>
              </a:rPr>
              <a:t>.option("password", </a:t>
            </a:r>
            <a:r>
              <a:rPr lang="en-US" sz="1500" dirty="0" err="1">
                <a:latin typeface="+mj-lt"/>
              </a:rPr>
              <a:t>somePassword</a:t>
            </a:r>
            <a:r>
              <a:rPr lang="en-US" sz="1500" dirty="0">
                <a:latin typeface="+mj-lt"/>
              </a:rPr>
              <a:t>) \</a:t>
            </a:r>
          </a:p>
          <a:p>
            <a:pPr lvl="1"/>
            <a:r>
              <a:rPr lang="en-US" sz="1500" dirty="0">
                <a:latin typeface="+mj-lt"/>
              </a:rPr>
              <a:t>.save()</a:t>
            </a:r>
          </a:p>
          <a:p>
            <a:pPr lvl="1"/>
            <a:endParaRPr lang="en-US" sz="1500" dirty="0">
              <a:latin typeface="+mj-lt"/>
            </a:endParaRPr>
          </a:p>
          <a:p>
            <a:pPr lvl="1"/>
            <a:r>
              <a:rPr lang="en-US" sz="1500" dirty="0">
                <a:latin typeface="+mj-lt"/>
              </a:rPr>
              <a:t>If Table exist, use mode.</a:t>
            </a:r>
          </a:p>
          <a:p>
            <a:pPr lvl="1"/>
            <a:r>
              <a:rPr lang="en-US" sz="1500" dirty="0" err="1">
                <a:latin typeface="+mj-lt"/>
              </a:rPr>
              <a:t>df.write.format</a:t>
            </a:r>
            <a:r>
              <a:rPr lang="en-US" sz="1500" dirty="0">
                <a:latin typeface="+mj-lt"/>
              </a:rPr>
              <a:t>("</a:t>
            </a:r>
            <a:r>
              <a:rPr lang="en-US" sz="1500" dirty="0" err="1">
                <a:latin typeface="+mj-lt"/>
              </a:rPr>
              <a:t>jdbc</a:t>
            </a:r>
            <a:r>
              <a:rPr lang="en-US" sz="1500" dirty="0">
                <a:latin typeface="+mj-lt"/>
              </a:rPr>
              <a:t>") \</a:t>
            </a:r>
          </a:p>
          <a:p>
            <a:pPr lvl="1"/>
            <a:r>
              <a:rPr lang="en-US" sz="1500" dirty="0">
                <a:latin typeface="+mj-lt"/>
              </a:rPr>
              <a:t>.option("</a:t>
            </a:r>
            <a:r>
              <a:rPr lang="en-US" sz="1500" dirty="0" err="1">
                <a:latin typeface="+mj-lt"/>
              </a:rPr>
              <a:t>url</a:t>
            </a:r>
            <a:r>
              <a:rPr lang="en-US" sz="1500" dirty="0">
                <a:latin typeface="+mj-lt"/>
              </a:rPr>
              <a:t>", </a:t>
            </a:r>
            <a:r>
              <a:rPr lang="en-US" sz="1500" dirty="0" err="1">
                <a:latin typeface="+mj-lt"/>
              </a:rPr>
              <a:t>url</a:t>
            </a:r>
            <a:r>
              <a:rPr lang="en-US" sz="1500" dirty="0">
                <a:latin typeface="+mj-lt"/>
              </a:rPr>
              <a:t>) \</a:t>
            </a:r>
          </a:p>
          <a:p>
            <a:pPr lvl="1"/>
            <a:r>
              <a:rPr lang="en-US" sz="1500" dirty="0">
                <a:latin typeface="+mj-lt"/>
              </a:rPr>
              <a:t>.option("driver", "</a:t>
            </a:r>
            <a:r>
              <a:rPr lang="en-US" sz="1500" dirty="0" err="1">
                <a:latin typeface="+mj-lt"/>
              </a:rPr>
              <a:t>oracle.jdbc.driver.OracleDriver</a:t>
            </a:r>
            <a:r>
              <a:rPr lang="en-US" sz="1500" dirty="0">
                <a:latin typeface="+mj-lt"/>
              </a:rPr>
              <a:t>") \</a:t>
            </a:r>
          </a:p>
          <a:p>
            <a:pPr lvl="1"/>
            <a:r>
              <a:rPr lang="en-US" sz="1500" dirty="0">
                <a:latin typeface="+mj-lt"/>
              </a:rPr>
              <a:t>.option("</a:t>
            </a:r>
            <a:r>
              <a:rPr lang="en-US" sz="1500" dirty="0" err="1">
                <a:latin typeface="+mj-lt"/>
              </a:rPr>
              <a:t>dbtable</a:t>
            </a:r>
            <a:r>
              <a:rPr lang="en-US" sz="1500" dirty="0">
                <a:latin typeface="+mj-lt"/>
              </a:rPr>
              <a:t>","</a:t>
            </a:r>
            <a:r>
              <a:rPr lang="en-US" sz="1500" dirty="0" err="1">
                <a:latin typeface="+mj-lt"/>
              </a:rPr>
              <a:t>new_orders</a:t>
            </a:r>
            <a:r>
              <a:rPr lang="en-US" sz="1500" dirty="0">
                <a:latin typeface="+mj-lt"/>
              </a:rPr>
              <a:t>" ) \</a:t>
            </a:r>
          </a:p>
          <a:p>
            <a:pPr lvl="1"/>
            <a:r>
              <a:rPr lang="en-US" sz="1500" dirty="0">
                <a:latin typeface="+mj-lt"/>
              </a:rPr>
              <a:t>.option("user", </a:t>
            </a:r>
            <a:r>
              <a:rPr lang="en-US" sz="1500" dirty="0" err="1"/>
              <a:t>someUser</a:t>
            </a:r>
            <a:r>
              <a:rPr lang="en-US" sz="1500" dirty="0">
                <a:latin typeface="+mj-lt"/>
              </a:rPr>
              <a:t>) \</a:t>
            </a:r>
          </a:p>
          <a:p>
            <a:pPr lvl="1"/>
            <a:r>
              <a:rPr lang="en-US" sz="1500" dirty="0">
                <a:latin typeface="+mj-lt"/>
              </a:rPr>
              <a:t>.option("password", </a:t>
            </a:r>
            <a:r>
              <a:rPr lang="en-US" sz="1500" dirty="0" err="1">
                <a:latin typeface="+mj-lt"/>
              </a:rPr>
              <a:t>somePassword</a:t>
            </a:r>
            <a:r>
              <a:rPr lang="en-US" sz="1500" dirty="0">
                <a:latin typeface="+mj-lt"/>
              </a:rPr>
              <a:t>) \</a:t>
            </a:r>
          </a:p>
          <a:p>
            <a:pPr lvl="1"/>
            <a:r>
              <a:rPr lang="en-US" sz="1500" dirty="0">
                <a:solidFill>
                  <a:srgbClr val="FF0000"/>
                </a:solidFill>
                <a:latin typeface="+mj-lt"/>
              </a:rPr>
              <a:t>.mode("overwrite") \</a:t>
            </a:r>
          </a:p>
          <a:p>
            <a:pPr lvl="1"/>
            <a:r>
              <a:rPr lang="en-US" sz="1500" dirty="0">
                <a:latin typeface="+mj-lt"/>
              </a:rPr>
              <a:t>.save()</a:t>
            </a:r>
          </a:p>
          <a:p>
            <a:endParaRPr lang="en-US" sz="1500" dirty="0">
              <a:latin typeface="+mj-lt"/>
            </a:endParaRPr>
          </a:p>
          <a:p>
            <a:endParaRPr lang="en-US" sz="1500" dirty="0">
              <a:latin typeface="+mj-lt"/>
            </a:endParaRPr>
          </a:p>
          <a:p>
            <a:endParaRPr lang="en-US" sz="1500" dirty="0">
              <a:latin typeface="+mj-lt"/>
            </a:endParaRPr>
          </a:p>
        </p:txBody>
      </p:sp>
    </p:spTree>
    <p:extLst>
      <p:ext uri="{BB962C8B-B14F-4D97-AF65-F5344CB8AC3E}">
        <p14:creationId xmlns:p14="http://schemas.microsoft.com/office/powerpoint/2010/main" val="27888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7" end="1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8" end="1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9" end="1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1" end="2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2" end="2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3" end="23"/>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4" end="2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a:t>
            </a:r>
            <a:r>
              <a:rPr lang="en-US" sz="4000" dirty="0" err="1"/>
              <a:t>jdbc</a:t>
            </a:r>
            <a:endParaRPr lang="en-US" sz="4000" dirty="0"/>
          </a:p>
        </p:txBody>
      </p:sp>
      <p:sp>
        <p:nvSpPr>
          <p:cNvPr id="4" name="TextBox 3"/>
          <p:cNvSpPr txBox="1"/>
          <p:nvPr/>
        </p:nvSpPr>
        <p:spPr>
          <a:xfrm>
            <a:off x="227894" y="746873"/>
            <a:ext cx="11687473" cy="3093154"/>
          </a:xfrm>
          <a:prstGeom prst="rect">
            <a:avLst/>
          </a:prstGeom>
          <a:noFill/>
        </p:spPr>
        <p:txBody>
          <a:bodyPr wrap="square" rtlCol="0">
            <a:spAutoFit/>
          </a:bodyPr>
          <a:lstStyle/>
          <a:p>
            <a:r>
              <a:rPr lang="en-US" sz="1500" i="1" dirty="0" err="1"/>
              <a:t>createTableColumnTypes</a:t>
            </a:r>
            <a:r>
              <a:rPr lang="en-US" sz="1500" i="1" dirty="0"/>
              <a:t> : Apply column </a:t>
            </a:r>
            <a:r>
              <a:rPr lang="en-US" sz="1500" i="1" dirty="0" err="1"/>
              <a:t>datatypes</a:t>
            </a:r>
            <a:r>
              <a:rPr lang="en-US" sz="1500" i="1" dirty="0"/>
              <a:t> instead of defaults.</a:t>
            </a:r>
          </a:p>
          <a:p>
            <a:endParaRPr lang="en-US" sz="1500" dirty="0"/>
          </a:p>
          <a:p>
            <a:r>
              <a:rPr lang="en-US" sz="1500" dirty="0"/>
              <a:t>Ex -2 (Using </a:t>
            </a:r>
            <a:r>
              <a:rPr lang="en-US" sz="1500" i="1" dirty="0" err="1"/>
              <a:t>createTableColumnTypes</a:t>
            </a:r>
            <a:r>
              <a:rPr lang="en-US" sz="1500" i="1" dirty="0"/>
              <a:t> )</a:t>
            </a:r>
            <a:endParaRPr lang="en-US" sz="1500" dirty="0"/>
          </a:p>
          <a:p>
            <a:endParaRPr lang="en-US" sz="1500" dirty="0"/>
          </a:p>
          <a:p>
            <a:r>
              <a:rPr lang="en-US" sz="1500" dirty="0" err="1"/>
              <a:t>ord.select</a:t>
            </a:r>
            <a:r>
              <a:rPr lang="en-US" sz="1500" dirty="0"/>
              <a:t>('</a:t>
            </a:r>
            <a:r>
              <a:rPr lang="en-US" sz="1500" dirty="0" err="1"/>
              <a:t>order_id</a:t>
            </a:r>
            <a:r>
              <a:rPr lang="en-US" sz="1500" dirty="0"/>
              <a:t>').</a:t>
            </a:r>
            <a:r>
              <a:rPr lang="en-US" sz="1500" dirty="0" err="1"/>
              <a:t>write.format</a:t>
            </a:r>
            <a:r>
              <a:rPr lang="en-US" sz="1500" dirty="0"/>
              <a:t>("</a:t>
            </a:r>
            <a:r>
              <a:rPr lang="en-US" sz="1500" dirty="0" err="1"/>
              <a:t>jdbc</a:t>
            </a:r>
            <a:r>
              <a:rPr lang="en-US" sz="1500" dirty="0"/>
              <a:t>") \</a:t>
            </a:r>
          </a:p>
          <a:p>
            <a:r>
              <a:rPr lang="en-US" sz="1500" dirty="0"/>
              <a:t>.option("</a:t>
            </a:r>
            <a:r>
              <a:rPr lang="en-US" sz="1500" dirty="0" err="1"/>
              <a:t>url</a:t>
            </a:r>
            <a:r>
              <a:rPr lang="en-US" sz="1500" dirty="0"/>
              <a:t>", </a:t>
            </a:r>
            <a:r>
              <a:rPr lang="en-US" sz="1500" dirty="0" err="1"/>
              <a:t>url</a:t>
            </a:r>
            <a:r>
              <a:rPr lang="en-US" sz="1500" dirty="0"/>
              <a:t>) \</a:t>
            </a:r>
          </a:p>
          <a:p>
            <a:r>
              <a:rPr lang="en-US" sz="1500" dirty="0"/>
              <a:t>.option("driver", "</a:t>
            </a:r>
            <a:r>
              <a:rPr lang="en-US" sz="1500" dirty="0" err="1"/>
              <a:t>oracle.jdbc.driver.OracleDriver</a:t>
            </a:r>
            <a:r>
              <a:rPr lang="en-US" sz="1500" dirty="0"/>
              <a:t>") \</a:t>
            </a:r>
          </a:p>
          <a:p>
            <a:r>
              <a:rPr lang="en-US" sz="1500" dirty="0">
                <a:solidFill>
                  <a:srgbClr val="FF0000"/>
                </a:solidFill>
              </a:rPr>
              <a:t>.option("</a:t>
            </a:r>
            <a:r>
              <a:rPr lang="en-US" sz="1500" dirty="0" err="1">
                <a:solidFill>
                  <a:srgbClr val="FF0000"/>
                </a:solidFill>
              </a:rPr>
              <a:t>createTableColumnTypes</a:t>
            </a:r>
            <a:r>
              <a:rPr lang="en-US" sz="1500" dirty="0">
                <a:solidFill>
                  <a:srgbClr val="FF0000"/>
                </a:solidFill>
              </a:rPr>
              <a:t>","</a:t>
            </a:r>
            <a:r>
              <a:rPr lang="en-US" sz="1500" dirty="0" err="1">
                <a:solidFill>
                  <a:srgbClr val="FF0000"/>
                </a:solidFill>
              </a:rPr>
              <a:t>order_id</a:t>
            </a:r>
            <a:r>
              <a:rPr lang="en-US" sz="1500" dirty="0">
                <a:solidFill>
                  <a:srgbClr val="FF0000"/>
                </a:solidFill>
              </a:rPr>
              <a:t> char(10)" ) \</a:t>
            </a:r>
          </a:p>
          <a:p>
            <a:r>
              <a:rPr lang="en-US" sz="1500" dirty="0"/>
              <a:t>.option("</a:t>
            </a:r>
            <a:r>
              <a:rPr lang="en-US" sz="1500" dirty="0" err="1"/>
              <a:t>dbtable</a:t>
            </a:r>
            <a:r>
              <a:rPr lang="en-US" sz="1500" dirty="0"/>
              <a:t>","</a:t>
            </a:r>
            <a:r>
              <a:rPr lang="en-US" sz="1500" dirty="0" err="1"/>
              <a:t>new_orders</a:t>
            </a:r>
            <a:r>
              <a:rPr lang="en-US" sz="1500" dirty="0"/>
              <a:t>" ) \</a:t>
            </a:r>
          </a:p>
          <a:p>
            <a:r>
              <a:rPr lang="en-US" sz="1500" dirty="0"/>
              <a:t>.option("user", </a:t>
            </a:r>
            <a:r>
              <a:rPr lang="en-US" sz="1500" dirty="0" err="1"/>
              <a:t>someUser</a:t>
            </a:r>
            <a:r>
              <a:rPr lang="en-US" sz="1500" dirty="0"/>
              <a:t>) \</a:t>
            </a:r>
          </a:p>
          <a:p>
            <a:r>
              <a:rPr lang="en-US" sz="1500" dirty="0"/>
              <a:t>.option("password", </a:t>
            </a:r>
            <a:r>
              <a:rPr lang="en-US" sz="1500" dirty="0" err="1"/>
              <a:t>somePassword</a:t>
            </a:r>
            <a:r>
              <a:rPr lang="en-US" sz="1500" dirty="0"/>
              <a:t>) \</a:t>
            </a:r>
          </a:p>
          <a:p>
            <a:r>
              <a:rPr lang="en-US" sz="1500" dirty="0"/>
              <a:t>.mode("overwrite") \</a:t>
            </a:r>
          </a:p>
          <a:p>
            <a:r>
              <a:rPr lang="en-US" sz="1500" dirty="0"/>
              <a:t>.save()</a:t>
            </a:r>
          </a:p>
        </p:txBody>
      </p:sp>
    </p:spTree>
    <p:extLst>
      <p:ext uri="{BB962C8B-B14F-4D97-AF65-F5344CB8AC3E}">
        <p14:creationId xmlns:p14="http://schemas.microsoft.com/office/powerpoint/2010/main" val="23945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a:t>
            </a:r>
            <a:r>
              <a:rPr lang="en-US" sz="4000" dirty="0" err="1"/>
              <a:t>jdbc</a:t>
            </a:r>
            <a:endParaRPr lang="en-US" sz="4000" dirty="0"/>
          </a:p>
        </p:txBody>
      </p:sp>
      <p:sp>
        <p:nvSpPr>
          <p:cNvPr id="4" name="TextBox 3"/>
          <p:cNvSpPr txBox="1"/>
          <p:nvPr/>
        </p:nvSpPr>
        <p:spPr>
          <a:xfrm>
            <a:off x="269083" y="746873"/>
            <a:ext cx="11687473" cy="3785652"/>
          </a:xfrm>
          <a:prstGeom prst="rect">
            <a:avLst/>
          </a:prstGeom>
          <a:noFill/>
        </p:spPr>
        <p:txBody>
          <a:bodyPr wrap="square" rtlCol="0">
            <a:spAutoFit/>
          </a:bodyPr>
          <a:lstStyle/>
          <a:p>
            <a:r>
              <a:rPr lang="en-US" sz="1500" dirty="0" err="1"/>
              <a:t>batchsize</a:t>
            </a:r>
            <a:r>
              <a:rPr lang="en-US" sz="1500" dirty="0"/>
              <a:t>: </a:t>
            </a:r>
            <a:r>
              <a:rPr lang="en-US" sz="1500" dirty="0">
                <a:latin typeface="+mj-lt"/>
              </a:rPr>
              <a:t>The JDBC batch size, which determines how many rows to insert per round trip. This can help performance on JDBC drivers. This option applies only to writing. It defaults to 1000. </a:t>
            </a:r>
          </a:p>
          <a:p>
            <a:r>
              <a:rPr lang="en-US" sz="1500" dirty="0" err="1"/>
              <a:t>fetchsize</a:t>
            </a:r>
            <a:r>
              <a:rPr lang="en-US" sz="1500" dirty="0"/>
              <a:t>: </a:t>
            </a:r>
            <a:r>
              <a:rPr lang="en-US" sz="1500" dirty="0">
                <a:latin typeface="+mj-lt"/>
              </a:rPr>
              <a:t>reading.</a:t>
            </a:r>
          </a:p>
          <a:p>
            <a:endParaRPr lang="en-US" sz="1500" dirty="0">
              <a:latin typeface="+mj-lt"/>
            </a:endParaRPr>
          </a:p>
          <a:p>
            <a:r>
              <a:rPr lang="en-US" sz="1500" dirty="0" err="1"/>
              <a:t>ord.select</a:t>
            </a:r>
            <a:r>
              <a:rPr lang="en-US" sz="1500" dirty="0"/>
              <a:t>('</a:t>
            </a:r>
            <a:r>
              <a:rPr lang="en-US" sz="1500" dirty="0" err="1"/>
              <a:t>order_id</a:t>
            </a:r>
            <a:r>
              <a:rPr lang="en-US" sz="1500" dirty="0"/>
              <a:t>').</a:t>
            </a:r>
            <a:r>
              <a:rPr lang="en-US" sz="1500" dirty="0" err="1"/>
              <a:t>write.format</a:t>
            </a:r>
            <a:r>
              <a:rPr lang="en-US" sz="1500" dirty="0"/>
              <a:t>("</a:t>
            </a:r>
            <a:r>
              <a:rPr lang="en-US" sz="1500" dirty="0" err="1"/>
              <a:t>jdbc</a:t>
            </a:r>
            <a:r>
              <a:rPr lang="en-US" sz="1500" dirty="0"/>
              <a:t>") \</a:t>
            </a:r>
          </a:p>
          <a:p>
            <a:r>
              <a:rPr lang="en-US" sz="1500" dirty="0"/>
              <a:t>.option("</a:t>
            </a:r>
            <a:r>
              <a:rPr lang="en-US" sz="1500" dirty="0" err="1"/>
              <a:t>url</a:t>
            </a:r>
            <a:r>
              <a:rPr lang="en-US" sz="1500" dirty="0"/>
              <a:t>", </a:t>
            </a:r>
            <a:r>
              <a:rPr lang="en-US" sz="1500" dirty="0" err="1"/>
              <a:t>url</a:t>
            </a:r>
            <a:r>
              <a:rPr lang="en-US" sz="1500" dirty="0"/>
              <a:t>) \</a:t>
            </a:r>
          </a:p>
          <a:p>
            <a:r>
              <a:rPr lang="en-US" sz="1500" dirty="0"/>
              <a:t>.option("driver", "</a:t>
            </a:r>
            <a:r>
              <a:rPr lang="en-US" sz="1500" dirty="0" err="1"/>
              <a:t>oracle.jdbc.driver.OracleDriver</a:t>
            </a:r>
            <a:r>
              <a:rPr lang="en-US" sz="1500" dirty="0"/>
              <a:t>") \</a:t>
            </a:r>
          </a:p>
          <a:p>
            <a:r>
              <a:rPr lang="en-US" sz="1500" dirty="0"/>
              <a:t>.option("</a:t>
            </a:r>
            <a:r>
              <a:rPr lang="en-US" sz="1500" dirty="0" err="1"/>
              <a:t>createTableColumnTypes</a:t>
            </a:r>
            <a:r>
              <a:rPr lang="en-US" sz="1500" dirty="0"/>
              <a:t>","</a:t>
            </a:r>
            <a:r>
              <a:rPr lang="en-US" sz="1500" dirty="0" err="1"/>
              <a:t>order_id</a:t>
            </a:r>
            <a:r>
              <a:rPr lang="en-US" sz="1500" dirty="0"/>
              <a:t> char(10)" ) \</a:t>
            </a:r>
          </a:p>
          <a:p>
            <a:r>
              <a:rPr lang="en-US" sz="1500" dirty="0"/>
              <a:t>.option("</a:t>
            </a:r>
            <a:r>
              <a:rPr lang="en-US" sz="1500" dirty="0" err="1"/>
              <a:t>dbtable</a:t>
            </a:r>
            <a:r>
              <a:rPr lang="en-US" sz="1500" dirty="0"/>
              <a:t>","</a:t>
            </a:r>
            <a:r>
              <a:rPr lang="en-US" sz="1500" dirty="0" err="1"/>
              <a:t>new_orders</a:t>
            </a:r>
            <a:r>
              <a:rPr lang="en-US" sz="1500" dirty="0"/>
              <a:t>" ) \</a:t>
            </a:r>
          </a:p>
          <a:p>
            <a:r>
              <a:rPr lang="en-US" sz="1500" dirty="0"/>
              <a:t>.option("user", </a:t>
            </a:r>
            <a:r>
              <a:rPr lang="en-US" sz="1500" dirty="0" err="1"/>
              <a:t>someUser</a:t>
            </a:r>
            <a:r>
              <a:rPr lang="en-US" sz="1500" dirty="0"/>
              <a:t>) \</a:t>
            </a:r>
          </a:p>
          <a:p>
            <a:r>
              <a:rPr lang="en-US" sz="1500" dirty="0"/>
              <a:t>.option("password", </a:t>
            </a:r>
            <a:r>
              <a:rPr lang="en-US" sz="1500" dirty="0" err="1"/>
              <a:t>somePassword</a:t>
            </a:r>
            <a:r>
              <a:rPr lang="en-US" sz="1500" dirty="0"/>
              <a:t>) \</a:t>
            </a:r>
          </a:p>
          <a:p>
            <a:r>
              <a:rPr lang="en-US" sz="1500" dirty="0">
                <a:solidFill>
                  <a:srgbClr val="FF0000"/>
                </a:solidFill>
              </a:rPr>
              <a:t>.option("batchsize",5000) \</a:t>
            </a:r>
          </a:p>
          <a:p>
            <a:r>
              <a:rPr lang="en-US" sz="1500" dirty="0"/>
              <a:t>.mode("overwrite") \</a:t>
            </a:r>
          </a:p>
          <a:p>
            <a:r>
              <a:rPr lang="en-US" sz="1500" dirty="0"/>
              <a:t>.save()</a:t>
            </a:r>
          </a:p>
          <a:p>
            <a:endParaRPr lang="en-US" sz="1500" dirty="0">
              <a:latin typeface="+mj-lt"/>
            </a:endParaRPr>
          </a:p>
          <a:p>
            <a:r>
              <a:rPr lang="en-US" sz="1500" dirty="0"/>
              <a:t> </a:t>
            </a:r>
          </a:p>
        </p:txBody>
      </p:sp>
    </p:spTree>
    <p:extLst>
      <p:ext uri="{BB962C8B-B14F-4D97-AF65-F5344CB8AC3E}">
        <p14:creationId xmlns:p14="http://schemas.microsoft.com/office/powerpoint/2010/main" val="12386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47" y="844393"/>
            <a:ext cx="10750448" cy="2656687"/>
          </a:xfrm>
        </p:spPr>
        <p:txBody>
          <a:bodyPr>
            <a:noAutofit/>
          </a:bodyPr>
          <a:lstStyle/>
          <a:p>
            <a:pPr marL="914400" lvl="1" indent="-457200">
              <a:buFont typeface="+mj-lt"/>
              <a:buAutoNum type="arabicPeriod"/>
            </a:pPr>
            <a:r>
              <a:rPr lang="en-US" altLang="en-US" sz="2000" dirty="0">
                <a:latin typeface="+mj-lt"/>
              </a:rPr>
              <a:t>Resilience</a:t>
            </a:r>
          </a:p>
          <a:p>
            <a:pPr marL="914400" lvl="1" indent="-457200">
              <a:buFont typeface="+mj-lt"/>
              <a:buAutoNum type="arabicPeriod"/>
            </a:pPr>
            <a:r>
              <a:rPr lang="en-US" altLang="en-US" sz="2000" dirty="0">
                <a:latin typeface="+mj-lt"/>
              </a:rPr>
              <a:t>Distributed </a:t>
            </a:r>
          </a:p>
          <a:p>
            <a:pPr marL="914400" lvl="1" indent="-457200">
              <a:buFont typeface="+mj-lt"/>
              <a:buAutoNum type="arabicPeriod"/>
            </a:pPr>
            <a:r>
              <a:rPr lang="en-US" altLang="en-US" sz="2000" dirty="0">
                <a:latin typeface="+mj-lt"/>
              </a:rPr>
              <a:t>Lazy Evaluation</a:t>
            </a:r>
          </a:p>
          <a:p>
            <a:pPr marL="914400" lvl="1" indent="-457200">
              <a:buFont typeface="+mj-lt"/>
              <a:buAutoNum type="arabicPeriod"/>
            </a:pPr>
            <a:r>
              <a:rPr lang="en-US" altLang="en-US" sz="2000" dirty="0">
                <a:latin typeface="+mj-lt"/>
              </a:rPr>
              <a:t>Immutability</a:t>
            </a:r>
          </a:p>
          <a:p>
            <a:pPr marL="914400" lvl="1" indent="-457200">
              <a:buFont typeface="+mj-lt"/>
              <a:buAutoNum type="arabicPeriod"/>
            </a:pPr>
            <a:r>
              <a:rPr lang="en-US" altLang="en-US" sz="2000" dirty="0">
                <a:latin typeface="+mj-lt"/>
              </a:rPr>
              <a:t>In-memory Computation</a:t>
            </a:r>
          </a:p>
          <a:p>
            <a:pPr marL="914400" lvl="1" indent="-457200">
              <a:buFont typeface="+mj-lt"/>
              <a:buAutoNum type="arabicPeriod"/>
            </a:pPr>
            <a:r>
              <a:rPr lang="en-US" altLang="en-US" sz="2000" dirty="0">
                <a:latin typeface="+mj-lt"/>
              </a:rPr>
              <a:t>Structured or semi-structured Data</a:t>
            </a:r>
          </a:p>
          <a:p>
            <a:pPr lvl="1"/>
            <a:endParaRPr lang="en-US" altLang="en-US" sz="2000" dirty="0">
              <a:latin typeface="+mj-lt"/>
            </a:endParaRPr>
          </a:p>
          <a:p>
            <a:pPr lvl="1"/>
            <a:endParaRPr lang="en-US" altLang="en-US" sz="2000" dirty="0">
              <a:latin typeface="+mj-lt"/>
            </a:endParaRPr>
          </a:p>
          <a:p>
            <a:pPr lvl="1"/>
            <a:endParaRPr lang="en-US" altLang="en-US" sz="2000" dirty="0">
              <a:latin typeface="+mj-lt"/>
            </a:endParaRPr>
          </a:p>
          <a:p>
            <a:pPr>
              <a:buFont typeface="Wingdings" panose="05000000000000000000" pitchFamily="2" charset="2"/>
              <a:buChar char="§"/>
            </a:pPr>
            <a:endParaRPr lang="en-US" altLang="en-US" sz="2000" dirty="0">
              <a:latin typeface="+mj-lt"/>
            </a:endParaRPr>
          </a:p>
          <a:p>
            <a:endParaRPr lang="en-US" sz="2000" dirty="0"/>
          </a:p>
          <a:p>
            <a:pPr marL="0" indent="0">
              <a:buNone/>
            </a:pPr>
            <a:br>
              <a:rPr lang="en-US" sz="2000" dirty="0"/>
            </a:br>
            <a:br>
              <a:rPr lang="en-US" sz="2000" dirty="0"/>
            </a:br>
            <a:br>
              <a:rPr lang="en-US" sz="2000" dirty="0"/>
            </a:br>
            <a:endParaRPr lang="en-US" sz="20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RDD Main Features </a:t>
            </a:r>
          </a:p>
        </p:txBody>
      </p:sp>
    </p:spTree>
    <p:extLst>
      <p:ext uri="{BB962C8B-B14F-4D97-AF65-F5344CB8AC3E}">
        <p14:creationId xmlns:p14="http://schemas.microsoft.com/office/powerpoint/2010/main" val="341377451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a:t>
            </a:r>
            <a:r>
              <a:rPr lang="en-US" sz="4000"/>
              <a:t>jdbc</a:t>
            </a:r>
            <a:endParaRPr lang="en-US" sz="4000" dirty="0"/>
          </a:p>
        </p:txBody>
      </p:sp>
      <p:sp>
        <p:nvSpPr>
          <p:cNvPr id="4" name="TextBox 3"/>
          <p:cNvSpPr txBox="1"/>
          <p:nvPr/>
        </p:nvSpPr>
        <p:spPr>
          <a:xfrm>
            <a:off x="269083" y="746873"/>
            <a:ext cx="11687473" cy="3554819"/>
          </a:xfrm>
          <a:prstGeom prst="rect">
            <a:avLst/>
          </a:prstGeom>
          <a:noFill/>
        </p:spPr>
        <p:txBody>
          <a:bodyPr wrap="square" rtlCol="0">
            <a:spAutoFit/>
          </a:bodyPr>
          <a:lstStyle/>
          <a:p>
            <a:r>
              <a:rPr lang="en-US" sz="1500" dirty="0" err="1"/>
              <a:t>queryTimeout</a:t>
            </a:r>
            <a:r>
              <a:rPr lang="en-US" sz="1500" dirty="0"/>
              <a:t>: </a:t>
            </a:r>
            <a:r>
              <a:rPr lang="en-US" sz="1500" dirty="0">
                <a:latin typeface="+mj-lt"/>
              </a:rPr>
              <a:t>The number of seconds the driver will wait for a Statement object to execute to the given number of seconds. Zero is default and means there is no limit.</a:t>
            </a:r>
          </a:p>
          <a:p>
            <a:endParaRPr lang="en-US" sz="1500" dirty="0">
              <a:latin typeface="+mj-lt"/>
            </a:endParaRPr>
          </a:p>
          <a:p>
            <a:r>
              <a:rPr lang="en-US" sz="1500" dirty="0" err="1"/>
              <a:t>ord.select</a:t>
            </a:r>
            <a:r>
              <a:rPr lang="en-US" sz="1500" dirty="0"/>
              <a:t>('</a:t>
            </a:r>
            <a:r>
              <a:rPr lang="en-US" sz="1500" dirty="0" err="1"/>
              <a:t>order_id</a:t>
            </a:r>
            <a:r>
              <a:rPr lang="en-US" sz="1500" dirty="0"/>
              <a:t>').</a:t>
            </a:r>
            <a:r>
              <a:rPr lang="en-US" sz="1500" dirty="0" err="1"/>
              <a:t>write.format</a:t>
            </a:r>
            <a:r>
              <a:rPr lang="en-US" sz="1500" dirty="0"/>
              <a:t>("</a:t>
            </a:r>
            <a:r>
              <a:rPr lang="en-US" sz="1500" dirty="0" err="1"/>
              <a:t>jdbc</a:t>
            </a:r>
            <a:r>
              <a:rPr lang="en-US" sz="1500" dirty="0"/>
              <a:t>") \</a:t>
            </a:r>
          </a:p>
          <a:p>
            <a:r>
              <a:rPr lang="en-US" sz="1500" dirty="0"/>
              <a:t>.option("</a:t>
            </a:r>
            <a:r>
              <a:rPr lang="en-US" sz="1500" dirty="0" err="1"/>
              <a:t>url</a:t>
            </a:r>
            <a:r>
              <a:rPr lang="en-US" sz="1500" dirty="0"/>
              <a:t>", </a:t>
            </a:r>
            <a:r>
              <a:rPr lang="en-US" sz="1500" dirty="0" err="1"/>
              <a:t>url</a:t>
            </a:r>
            <a:r>
              <a:rPr lang="en-US" sz="1500" dirty="0"/>
              <a:t>) \</a:t>
            </a:r>
          </a:p>
          <a:p>
            <a:r>
              <a:rPr lang="en-US" sz="1500" dirty="0"/>
              <a:t>.option("driver", "</a:t>
            </a:r>
            <a:r>
              <a:rPr lang="en-US" sz="1500" dirty="0" err="1"/>
              <a:t>oracle.jdbc.driver.OracleDriver</a:t>
            </a:r>
            <a:r>
              <a:rPr lang="en-US" sz="1500" dirty="0"/>
              <a:t>") \</a:t>
            </a:r>
          </a:p>
          <a:p>
            <a:r>
              <a:rPr lang="en-US" sz="1500" dirty="0"/>
              <a:t>.option("</a:t>
            </a:r>
            <a:r>
              <a:rPr lang="en-US" sz="1500" dirty="0" err="1"/>
              <a:t>createTableColumnTypes</a:t>
            </a:r>
            <a:r>
              <a:rPr lang="en-US" sz="1500" dirty="0"/>
              <a:t>","</a:t>
            </a:r>
            <a:r>
              <a:rPr lang="en-US" sz="1500" dirty="0" err="1"/>
              <a:t>order_id</a:t>
            </a:r>
            <a:r>
              <a:rPr lang="en-US" sz="1500" dirty="0"/>
              <a:t> char(10)" ) \</a:t>
            </a:r>
          </a:p>
          <a:p>
            <a:r>
              <a:rPr lang="en-US" sz="1500" dirty="0"/>
              <a:t>.option("</a:t>
            </a:r>
            <a:r>
              <a:rPr lang="en-US" sz="1500" dirty="0" err="1"/>
              <a:t>dbtable</a:t>
            </a:r>
            <a:r>
              <a:rPr lang="en-US" sz="1500" dirty="0"/>
              <a:t>","</a:t>
            </a:r>
            <a:r>
              <a:rPr lang="en-US" sz="1500" dirty="0" err="1"/>
              <a:t>new_orders</a:t>
            </a:r>
            <a:r>
              <a:rPr lang="en-US" sz="1500" dirty="0"/>
              <a:t>" ) \</a:t>
            </a:r>
          </a:p>
          <a:p>
            <a:r>
              <a:rPr lang="en-US" sz="1500" dirty="0"/>
              <a:t>.option("user", </a:t>
            </a:r>
            <a:r>
              <a:rPr lang="en-US" sz="1500" dirty="0" err="1"/>
              <a:t>someUser</a:t>
            </a:r>
            <a:r>
              <a:rPr lang="en-US" sz="1500" dirty="0"/>
              <a:t>) \</a:t>
            </a:r>
          </a:p>
          <a:p>
            <a:r>
              <a:rPr lang="en-US" sz="1500" dirty="0"/>
              <a:t>.option("password", </a:t>
            </a:r>
            <a:r>
              <a:rPr lang="en-US" sz="1500" dirty="0" err="1"/>
              <a:t>somePassword</a:t>
            </a:r>
            <a:r>
              <a:rPr lang="en-US" sz="1500" dirty="0"/>
              <a:t>) \</a:t>
            </a:r>
          </a:p>
          <a:p>
            <a:r>
              <a:rPr lang="en-US" sz="1500" dirty="0">
                <a:solidFill>
                  <a:srgbClr val="FF0000"/>
                </a:solidFill>
              </a:rPr>
              <a:t>.option("queryTimeout",1) \</a:t>
            </a:r>
          </a:p>
          <a:p>
            <a:r>
              <a:rPr lang="en-US" sz="1500" dirty="0"/>
              <a:t>.mode("overwrite") \</a:t>
            </a:r>
          </a:p>
          <a:p>
            <a:r>
              <a:rPr lang="en-US" sz="1500" dirty="0"/>
              <a:t>.save()</a:t>
            </a:r>
          </a:p>
          <a:p>
            <a:endParaRPr lang="en-US" sz="1500" dirty="0">
              <a:latin typeface="+mj-lt"/>
            </a:endParaRPr>
          </a:p>
          <a:p>
            <a:r>
              <a:rPr lang="en-US" sz="1500" dirty="0"/>
              <a:t> </a:t>
            </a:r>
          </a:p>
        </p:txBody>
      </p:sp>
    </p:spTree>
    <p:extLst>
      <p:ext uri="{BB962C8B-B14F-4D97-AF65-F5344CB8AC3E}">
        <p14:creationId xmlns:p14="http://schemas.microsoft.com/office/powerpoint/2010/main" val="14985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500" dirty="0">
                <a:solidFill>
                  <a:schemeClr val="tx1"/>
                </a:solidFill>
              </a:rPr>
              <a:t>          Performance &amp; Optimization</a:t>
            </a:r>
          </a:p>
        </p:txBody>
      </p:sp>
    </p:spTree>
    <p:extLst>
      <p:ext uri="{BB962C8B-B14F-4D97-AF65-F5344CB8AC3E}">
        <p14:creationId xmlns:p14="http://schemas.microsoft.com/office/powerpoint/2010/main" val="257370068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387" y="415636"/>
            <a:ext cx="7113319" cy="1477328"/>
          </a:xfrm>
          <a:prstGeom prst="rect">
            <a:avLst/>
          </a:prstGeom>
          <a:noFill/>
        </p:spPr>
        <p:txBody>
          <a:bodyPr wrap="square" rtlCol="0">
            <a:spAutoFit/>
          </a:bodyPr>
          <a:lstStyle/>
          <a:p>
            <a:pPr marL="342900" indent="-342900">
              <a:buAutoNum type="arabicPeriod"/>
            </a:pPr>
            <a:r>
              <a:rPr lang="en-US" dirty="0"/>
              <a:t>Caching Data in Memory</a:t>
            </a:r>
          </a:p>
          <a:p>
            <a:pPr marL="342900" indent="-342900">
              <a:buAutoNum type="arabicPeriod"/>
            </a:pPr>
            <a:r>
              <a:rPr lang="en-US" dirty="0"/>
              <a:t>Configuration Options</a:t>
            </a:r>
          </a:p>
          <a:p>
            <a:pPr marL="342900" indent="-342900">
              <a:buAutoNum type="arabicPeriod"/>
            </a:pPr>
            <a:r>
              <a:rPr lang="en-US" dirty="0"/>
              <a:t>Join Strategy Hints for SQL Queries</a:t>
            </a:r>
          </a:p>
          <a:p>
            <a:pPr marL="342900" indent="-342900">
              <a:buAutoNum type="arabicPeriod"/>
            </a:pPr>
            <a:r>
              <a:rPr lang="en-US" dirty="0"/>
              <a:t>Coalesce Hint for SQL Queries</a:t>
            </a:r>
          </a:p>
          <a:p>
            <a:pPr marL="342900" indent="-342900">
              <a:buAutoNum type="arabicPeriod"/>
            </a:pPr>
            <a:r>
              <a:rPr lang="en-US" dirty="0"/>
              <a:t>Adaptive Query Execution</a:t>
            </a:r>
          </a:p>
        </p:txBody>
      </p:sp>
    </p:spTree>
    <p:extLst>
      <p:ext uri="{BB962C8B-B14F-4D97-AF65-F5344CB8AC3E}">
        <p14:creationId xmlns:p14="http://schemas.microsoft.com/office/powerpoint/2010/main" val="27651581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500" dirty="0">
                <a:solidFill>
                  <a:schemeClr val="tx1"/>
                </a:solidFill>
              </a:rPr>
              <a:t>Join Strategies</a:t>
            </a:r>
          </a:p>
        </p:txBody>
      </p:sp>
    </p:spTree>
    <p:extLst>
      <p:ext uri="{BB962C8B-B14F-4D97-AF65-F5344CB8AC3E}">
        <p14:creationId xmlns:p14="http://schemas.microsoft.com/office/powerpoint/2010/main" val="114230674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vert="horz" lIns="91440" tIns="45720" rIns="91440" bIns="45720" rtlCol="0" anchor="ctr">
            <a:normAutofit/>
          </a:bodyPr>
          <a:lstStyle/>
          <a:p>
            <a:r>
              <a:rPr lang="en-US" sz="4000" dirty="0"/>
              <a:t>Join Strategies</a:t>
            </a:r>
          </a:p>
        </p:txBody>
      </p:sp>
      <p:sp>
        <p:nvSpPr>
          <p:cNvPr id="5" name="Rectangle 4"/>
          <p:cNvSpPr/>
          <p:nvPr/>
        </p:nvSpPr>
        <p:spPr>
          <a:xfrm>
            <a:off x="245423" y="775233"/>
            <a:ext cx="10360724" cy="1754326"/>
          </a:xfrm>
          <a:prstGeom prst="rect">
            <a:avLst/>
          </a:prstGeom>
        </p:spPr>
        <p:txBody>
          <a:bodyPr wrap="square">
            <a:spAutoFit/>
          </a:bodyPr>
          <a:lstStyle/>
          <a:p>
            <a:pPr marL="285750" indent="-285750" algn="just">
              <a:buFont typeface="Arial" panose="020B0604020202020204" pitchFamily="34" charset="0"/>
              <a:buChar char="•"/>
            </a:pPr>
            <a:r>
              <a:rPr lang="en-US" dirty="0"/>
              <a:t>Spark has below important join strategies. </a:t>
            </a:r>
          </a:p>
          <a:p>
            <a:pPr marL="742950" lvl="1" indent="-285750" algn="just">
              <a:buFont typeface="Wingdings" panose="05000000000000000000" pitchFamily="2" charset="2"/>
              <a:buChar char="ü"/>
            </a:pPr>
            <a:r>
              <a:rPr lang="en-US" dirty="0"/>
              <a:t>Broadcast Join (Hint – BROADCAST)</a:t>
            </a:r>
          </a:p>
          <a:p>
            <a:pPr marL="742950" lvl="1" indent="-285750" algn="just">
              <a:buFont typeface="Wingdings" panose="05000000000000000000" pitchFamily="2" charset="2"/>
              <a:buChar char="ü"/>
            </a:pPr>
            <a:r>
              <a:rPr lang="en-US" dirty="0"/>
              <a:t>Shuffle Hash Join (Hint - SHUFFLE_HASH)</a:t>
            </a:r>
          </a:p>
          <a:p>
            <a:pPr marL="742950" lvl="1" indent="-285750" algn="just">
              <a:buFont typeface="Wingdings" panose="05000000000000000000" pitchFamily="2" charset="2"/>
              <a:buChar char="ü"/>
            </a:pPr>
            <a:r>
              <a:rPr lang="en-US" dirty="0"/>
              <a:t>Sort Merge Join (Hint - SORT MERGE)</a:t>
            </a:r>
          </a:p>
          <a:p>
            <a:pPr marL="742950" lvl="1" indent="-285750" algn="just">
              <a:buFont typeface="Wingdings" panose="05000000000000000000" pitchFamily="2" charset="2"/>
              <a:buChar char="ü"/>
            </a:pPr>
            <a:r>
              <a:rPr lang="en-US" dirty="0"/>
              <a:t>Cartesian Product Join (Hint- BROADCAST)</a:t>
            </a:r>
          </a:p>
          <a:p>
            <a:pPr marL="742950" lvl="1" indent="-285750" algn="just">
              <a:buFont typeface="Wingdings" panose="05000000000000000000" pitchFamily="2" charset="2"/>
              <a:buChar char="ü"/>
            </a:pPr>
            <a:r>
              <a:rPr lang="en-US" dirty="0"/>
              <a:t>Broadcast Nested Loop Join(Hint – SHUFFLE_REPLICATE_NL)</a:t>
            </a:r>
          </a:p>
        </p:txBody>
      </p:sp>
    </p:spTree>
    <p:extLst>
      <p:ext uri="{BB962C8B-B14F-4D97-AF65-F5344CB8AC3E}">
        <p14:creationId xmlns:p14="http://schemas.microsoft.com/office/powerpoint/2010/main" val="135336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Broadcast Join</a:t>
            </a:r>
          </a:p>
        </p:txBody>
      </p:sp>
    </p:spTree>
    <p:extLst>
      <p:ext uri="{BB962C8B-B14F-4D97-AF65-F5344CB8AC3E}">
        <p14:creationId xmlns:p14="http://schemas.microsoft.com/office/powerpoint/2010/main" val="50657696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758" y="236007"/>
            <a:ext cx="6880191" cy="1231106"/>
          </a:xfrm>
          <a:prstGeom prst="rect">
            <a:avLst/>
          </a:prstGeom>
          <a:noFill/>
        </p:spPr>
        <p:txBody>
          <a:bodyPr wrap="square" rtlCol="0">
            <a:spAutoFit/>
          </a:bodyPr>
          <a:lstStyle/>
          <a:p>
            <a:r>
              <a:rPr lang="en-US" sz="1700" b="1" dirty="0"/>
              <a:t>Divided into two Steps:</a:t>
            </a:r>
          </a:p>
          <a:p>
            <a:r>
              <a:rPr lang="en-US" sz="1700" b="1" dirty="0"/>
              <a:t> </a:t>
            </a:r>
            <a:r>
              <a:rPr lang="en-US" sz="1700" dirty="0"/>
              <a:t> 1. Broadcast the smallest dataset to all executors.</a:t>
            </a:r>
          </a:p>
          <a:p>
            <a:r>
              <a:rPr lang="en-US" sz="1700" dirty="0"/>
              <a:t>  2. Perform a hash join</a:t>
            </a:r>
          </a:p>
          <a:p>
            <a:pPr algn="just">
              <a:spcBef>
                <a:spcPts val="600"/>
              </a:spcBef>
            </a:pPr>
            <a:endParaRPr lang="en-US" dirty="0"/>
          </a:p>
        </p:txBody>
      </p:sp>
    </p:spTree>
    <p:extLst>
      <p:ext uri="{BB962C8B-B14F-4D97-AF65-F5344CB8AC3E}">
        <p14:creationId xmlns:p14="http://schemas.microsoft.com/office/powerpoint/2010/main" val="324680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4003589" y="373523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Partition 2</a:t>
            </a:r>
          </a:p>
        </p:txBody>
      </p:sp>
      <p:pic>
        <p:nvPicPr>
          <p:cNvPr id="3" name="Picture 2"/>
          <p:cNvPicPr>
            <a:picLocks noChangeAspect="1"/>
          </p:cNvPicPr>
          <p:nvPr/>
        </p:nvPicPr>
        <p:blipFill>
          <a:blip r:embed="rId2"/>
          <a:stretch>
            <a:fillRect/>
          </a:stretch>
        </p:blipFill>
        <p:spPr>
          <a:xfrm>
            <a:off x="1173017" y="972063"/>
            <a:ext cx="8183464" cy="4078985"/>
          </a:xfrm>
          <a:prstGeom prst="rect">
            <a:avLst/>
          </a:prstGeom>
          <a:ln>
            <a:solidFill>
              <a:schemeClr val="tx1"/>
            </a:solidFill>
          </a:ln>
        </p:spPr>
      </p:pic>
      <p:sp>
        <p:nvSpPr>
          <p:cNvPr id="7" name="Rectangle 6"/>
          <p:cNvSpPr/>
          <p:nvPr/>
        </p:nvSpPr>
        <p:spPr>
          <a:xfrm>
            <a:off x="3637004" y="880418"/>
            <a:ext cx="2240692" cy="5766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chemeClr val="tx1"/>
                </a:solidFill>
              </a:rPr>
              <a:t>Broadcast Join in Spark</a:t>
            </a:r>
          </a:p>
        </p:txBody>
      </p:sp>
      <p:sp>
        <p:nvSpPr>
          <p:cNvPr id="8" name="Rounded Rectangle 7"/>
          <p:cNvSpPr/>
          <p:nvPr/>
        </p:nvSpPr>
        <p:spPr>
          <a:xfrm>
            <a:off x="1441622" y="2586681"/>
            <a:ext cx="1474573" cy="568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A</a:t>
            </a:r>
          </a:p>
        </p:txBody>
      </p:sp>
      <p:sp>
        <p:nvSpPr>
          <p:cNvPr id="10" name="Rounded Rectangle 9"/>
          <p:cNvSpPr/>
          <p:nvPr/>
        </p:nvSpPr>
        <p:spPr>
          <a:xfrm>
            <a:off x="1684637" y="3814119"/>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Table B</a:t>
            </a:r>
          </a:p>
        </p:txBody>
      </p:sp>
      <p:sp>
        <p:nvSpPr>
          <p:cNvPr id="11" name="Rounded Rectangle 10"/>
          <p:cNvSpPr/>
          <p:nvPr/>
        </p:nvSpPr>
        <p:spPr>
          <a:xfrm>
            <a:off x="5354594" y="2030627"/>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a:t>Table B</a:t>
            </a:r>
          </a:p>
        </p:txBody>
      </p:sp>
      <p:sp>
        <p:nvSpPr>
          <p:cNvPr id="12" name="Rounded Rectangle 11"/>
          <p:cNvSpPr/>
          <p:nvPr/>
        </p:nvSpPr>
        <p:spPr>
          <a:xfrm>
            <a:off x="5354594" y="2805610"/>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a:t>Table B</a:t>
            </a:r>
          </a:p>
        </p:txBody>
      </p:sp>
      <p:sp>
        <p:nvSpPr>
          <p:cNvPr id="13" name="Rounded Rectangle 12"/>
          <p:cNvSpPr/>
          <p:nvPr/>
        </p:nvSpPr>
        <p:spPr>
          <a:xfrm>
            <a:off x="5383426" y="3632886"/>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a:t>Table B</a:t>
            </a:r>
          </a:p>
        </p:txBody>
      </p:sp>
      <p:sp>
        <p:nvSpPr>
          <p:cNvPr id="14" name="Rounded Rectangle 13"/>
          <p:cNvSpPr/>
          <p:nvPr/>
        </p:nvSpPr>
        <p:spPr>
          <a:xfrm>
            <a:off x="5383426" y="4584357"/>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a:t>Table B</a:t>
            </a:r>
          </a:p>
        </p:txBody>
      </p:sp>
      <p:sp>
        <p:nvSpPr>
          <p:cNvPr id="15" name="Rounded Rectangle 14"/>
          <p:cNvSpPr/>
          <p:nvPr/>
        </p:nvSpPr>
        <p:spPr>
          <a:xfrm>
            <a:off x="7702378" y="2870886"/>
            <a:ext cx="1491049" cy="103384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New Table</a:t>
            </a:r>
          </a:p>
        </p:txBody>
      </p:sp>
      <p:sp>
        <p:nvSpPr>
          <p:cNvPr id="16" name="Rounded Rectangle 15"/>
          <p:cNvSpPr/>
          <p:nvPr/>
        </p:nvSpPr>
        <p:spPr>
          <a:xfrm>
            <a:off x="4028303" y="208417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Partition 1</a:t>
            </a:r>
          </a:p>
        </p:txBody>
      </p:sp>
      <p:sp>
        <p:nvSpPr>
          <p:cNvPr id="17" name="Rounded Rectangle 16"/>
          <p:cNvSpPr/>
          <p:nvPr/>
        </p:nvSpPr>
        <p:spPr>
          <a:xfrm>
            <a:off x="4028303" y="2885929"/>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Partition 2</a:t>
            </a:r>
          </a:p>
        </p:txBody>
      </p:sp>
      <p:sp>
        <p:nvSpPr>
          <p:cNvPr id="18" name="Rounded Rectangle 17"/>
          <p:cNvSpPr/>
          <p:nvPr/>
        </p:nvSpPr>
        <p:spPr>
          <a:xfrm>
            <a:off x="4028302" y="455964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Partition n</a:t>
            </a:r>
          </a:p>
        </p:txBody>
      </p:sp>
      <p:sp>
        <p:nvSpPr>
          <p:cNvPr id="20" name="Rounded Rectangle 19"/>
          <p:cNvSpPr/>
          <p:nvPr/>
        </p:nvSpPr>
        <p:spPr>
          <a:xfrm>
            <a:off x="4028301" y="373523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t>
            </a:r>
          </a:p>
        </p:txBody>
      </p:sp>
      <p:sp>
        <p:nvSpPr>
          <p:cNvPr id="25" name="Rectangle 24"/>
          <p:cNvSpPr/>
          <p:nvPr/>
        </p:nvSpPr>
        <p:spPr>
          <a:xfrm>
            <a:off x="4830976" y="1798714"/>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Hash join</a:t>
            </a:r>
          </a:p>
        </p:txBody>
      </p:sp>
      <p:sp>
        <p:nvSpPr>
          <p:cNvPr id="26" name="Rectangle 25"/>
          <p:cNvSpPr/>
          <p:nvPr/>
        </p:nvSpPr>
        <p:spPr>
          <a:xfrm>
            <a:off x="4830976" y="2622317"/>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Hash join</a:t>
            </a:r>
          </a:p>
        </p:txBody>
      </p:sp>
      <p:sp>
        <p:nvSpPr>
          <p:cNvPr id="27" name="Rectangle 26"/>
          <p:cNvSpPr/>
          <p:nvPr/>
        </p:nvSpPr>
        <p:spPr>
          <a:xfrm>
            <a:off x="4826338" y="3455438"/>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Hash join</a:t>
            </a:r>
          </a:p>
        </p:txBody>
      </p:sp>
      <p:sp>
        <p:nvSpPr>
          <p:cNvPr id="28" name="Rectangle 27"/>
          <p:cNvSpPr/>
          <p:nvPr/>
        </p:nvSpPr>
        <p:spPr>
          <a:xfrm>
            <a:off x="4826338" y="4277163"/>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Hash join</a:t>
            </a:r>
          </a:p>
        </p:txBody>
      </p:sp>
      <p:sp>
        <p:nvSpPr>
          <p:cNvPr id="41" name="Oval 40"/>
          <p:cNvSpPr/>
          <p:nvPr/>
        </p:nvSpPr>
        <p:spPr>
          <a:xfrm>
            <a:off x="6134100" y="1798714"/>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2" name="Oval 41"/>
          <p:cNvSpPr/>
          <p:nvPr/>
        </p:nvSpPr>
        <p:spPr>
          <a:xfrm>
            <a:off x="6186795" y="265773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3" name="Oval 42"/>
          <p:cNvSpPr/>
          <p:nvPr/>
        </p:nvSpPr>
        <p:spPr>
          <a:xfrm>
            <a:off x="6245132" y="3471622"/>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4" name="Oval 43"/>
          <p:cNvSpPr/>
          <p:nvPr/>
        </p:nvSpPr>
        <p:spPr>
          <a:xfrm>
            <a:off x="6224201" y="447518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49" name="Picture 48"/>
          <p:cNvPicPr>
            <a:picLocks noChangeAspect="1"/>
          </p:cNvPicPr>
          <p:nvPr/>
        </p:nvPicPr>
        <p:blipFill>
          <a:blip r:embed="rId3"/>
          <a:stretch>
            <a:fillRect/>
          </a:stretch>
        </p:blipFill>
        <p:spPr>
          <a:xfrm>
            <a:off x="7847416" y="235327"/>
            <a:ext cx="3905250" cy="1952625"/>
          </a:xfrm>
          <a:prstGeom prst="rect">
            <a:avLst/>
          </a:prstGeom>
        </p:spPr>
      </p:pic>
      <p:cxnSp>
        <p:nvCxnSpPr>
          <p:cNvPr id="51" name="Curved Connector 50"/>
          <p:cNvCxnSpPr>
            <a:stCxn id="41" idx="6"/>
            <a:endCxn id="49" idx="1"/>
          </p:cNvCxnSpPr>
          <p:nvPr/>
        </p:nvCxnSpPr>
        <p:spPr>
          <a:xfrm flipV="1">
            <a:off x="6371967" y="1211640"/>
            <a:ext cx="1475449" cy="72980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482815" y="2103321"/>
            <a:ext cx="2499635" cy="646331"/>
          </a:xfrm>
          <a:prstGeom prst="rect">
            <a:avLst/>
          </a:prstGeom>
          <a:noFill/>
        </p:spPr>
        <p:txBody>
          <a:bodyPr wrap="square" rtlCol="0">
            <a:spAutoFit/>
          </a:bodyPr>
          <a:lstStyle/>
          <a:p>
            <a:r>
              <a:rPr lang="en-US" dirty="0" err="1"/>
              <a:t>BitTorrent</a:t>
            </a:r>
            <a:r>
              <a:rPr lang="en-US" dirty="0"/>
              <a:t> Protocol/</a:t>
            </a:r>
          </a:p>
          <a:p>
            <a:r>
              <a:rPr lang="en-US" dirty="0"/>
              <a:t>peer to peer protocol.</a:t>
            </a:r>
          </a:p>
        </p:txBody>
      </p:sp>
    </p:spTree>
    <p:extLst>
      <p:ext uri="{BB962C8B-B14F-4D97-AF65-F5344CB8AC3E}">
        <p14:creationId xmlns:p14="http://schemas.microsoft.com/office/powerpoint/2010/main" val="54724342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4003589" y="373523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Partition 2</a:t>
            </a:r>
          </a:p>
        </p:txBody>
      </p:sp>
      <p:pic>
        <p:nvPicPr>
          <p:cNvPr id="3" name="Picture 2"/>
          <p:cNvPicPr>
            <a:picLocks noChangeAspect="1"/>
          </p:cNvPicPr>
          <p:nvPr/>
        </p:nvPicPr>
        <p:blipFill>
          <a:blip r:embed="rId2"/>
          <a:stretch>
            <a:fillRect/>
          </a:stretch>
        </p:blipFill>
        <p:spPr>
          <a:xfrm>
            <a:off x="1173017" y="972063"/>
            <a:ext cx="8183464" cy="4078985"/>
          </a:xfrm>
          <a:prstGeom prst="rect">
            <a:avLst/>
          </a:prstGeom>
          <a:ln>
            <a:solidFill>
              <a:schemeClr val="tx1"/>
            </a:solidFill>
          </a:ln>
        </p:spPr>
      </p:pic>
      <p:sp>
        <p:nvSpPr>
          <p:cNvPr id="7" name="Rectangle 6"/>
          <p:cNvSpPr/>
          <p:nvPr/>
        </p:nvSpPr>
        <p:spPr>
          <a:xfrm>
            <a:off x="3637004" y="880418"/>
            <a:ext cx="2240692" cy="5766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chemeClr val="tx1"/>
                </a:solidFill>
              </a:rPr>
              <a:t>Broadcast Join in Spark</a:t>
            </a:r>
          </a:p>
        </p:txBody>
      </p:sp>
      <p:sp>
        <p:nvSpPr>
          <p:cNvPr id="8" name="Rounded Rectangle 7"/>
          <p:cNvSpPr/>
          <p:nvPr/>
        </p:nvSpPr>
        <p:spPr>
          <a:xfrm>
            <a:off x="1441622" y="2586681"/>
            <a:ext cx="1474573" cy="568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A</a:t>
            </a:r>
          </a:p>
        </p:txBody>
      </p:sp>
      <p:sp>
        <p:nvSpPr>
          <p:cNvPr id="10" name="Rounded Rectangle 9"/>
          <p:cNvSpPr/>
          <p:nvPr/>
        </p:nvSpPr>
        <p:spPr>
          <a:xfrm>
            <a:off x="1684637" y="3814119"/>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Table B</a:t>
            </a:r>
          </a:p>
        </p:txBody>
      </p:sp>
      <p:sp>
        <p:nvSpPr>
          <p:cNvPr id="11" name="Rounded Rectangle 10"/>
          <p:cNvSpPr/>
          <p:nvPr/>
        </p:nvSpPr>
        <p:spPr>
          <a:xfrm>
            <a:off x="5354594" y="2030627"/>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a:t>Table B</a:t>
            </a:r>
          </a:p>
        </p:txBody>
      </p:sp>
      <p:sp>
        <p:nvSpPr>
          <p:cNvPr id="12" name="Rounded Rectangle 11"/>
          <p:cNvSpPr/>
          <p:nvPr/>
        </p:nvSpPr>
        <p:spPr>
          <a:xfrm>
            <a:off x="5354594" y="2805610"/>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a:t>Table B</a:t>
            </a:r>
          </a:p>
        </p:txBody>
      </p:sp>
      <p:sp>
        <p:nvSpPr>
          <p:cNvPr id="13" name="Rounded Rectangle 12"/>
          <p:cNvSpPr/>
          <p:nvPr/>
        </p:nvSpPr>
        <p:spPr>
          <a:xfrm>
            <a:off x="5383426" y="3632886"/>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a:t>Table B</a:t>
            </a:r>
          </a:p>
        </p:txBody>
      </p:sp>
      <p:sp>
        <p:nvSpPr>
          <p:cNvPr id="14" name="Rounded Rectangle 13"/>
          <p:cNvSpPr/>
          <p:nvPr/>
        </p:nvSpPr>
        <p:spPr>
          <a:xfrm>
            <a:off x="5383426" y="4584357"/>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a:t>Table B</a:t>
            </a:r>
          </a:p>
        </p:txBody>
      </p:sp>
      <p:sp>
        <p:nvSpPr>
          <p:cNvPr id="15" name="Rounded Rectangle 14"/>
          <p:cNvSpPr/>
          <p:nvPr/>
        </p:nvSpPr>
        <p:spPr>
          <a:xfrm>
            <a:off x="7702378" y="2870886"/>
            <a:ext cx="1491049" cy="103384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New Table</a:t>
            </a:r>
          </a:p>
        </p:txBody>
      </p:sp>
      <p:sp>
        <p:nvSpPr>
          <p:cNvPr id="16" name="Rounded Rectangle 15"/>
          <p:cNvSpPr/>
          <p:nvPr/>
        </p:nvSpPr>
        <p:spPr>
          <a:xfrm>
            <a:off x="4028303" y="208417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Partition 1</a:t>
            </a:r>
          </a:p>
        </p:txBody>
      </p:sp>
      <p:sp>
        <p:nvSpPr>
          <p:cNvPr id="17" name="Rounded Rectangle 16"/>
          <p:cNvSpPr/>
          <p:nvPr/>
        </p:nvSpPr>
        <p:spPr>
          <a:xfrm>
            <a:off x="4028303" y="2885929"/>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Partition 2</a:t>
            </a:r>
          </a:p>
        </p:txBody>
      </p:sp>
      <p:sp>
        <p:nvSpPr>
          <p:cNvPr id="18" name="Rounded Rectangle 17"/>
          <p:cNvSpPr/>
          <p:nvPr/>
        </p:nvSpPr>
        <p:spPr>
          <a:xfrm>
            <a:off x="4028302" y="455964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Partition n</a:t>
            </a:r>
          </a:p>
        </p:txBody>
      </p:sp>
      <p:sp>
        <p:nvSpPr>
          <p:cNvPr id="20" name="Rounded Rectangle 19"/>
          <p:cNvSpPr/>
          <p:nvPr/>
        </p:nvSpPr>
        <p:spPr>
          <a:xfrm>
            <a:off x="4028301" y="373523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t>
            </a:r>
          </a:p>
        </p:txBody>
      </p:sp>
      <p:sp>
        <p:nvSpPr>
          <p:cNvPr id="25" name="Rectangle 24"/>
          <p:cNvSpPr/>
          <p:nvPr/>
        </p:nvSpPr>
        <p:spPr>
          <a:xfrm>
            <a:off x="4830976" y="1798714"/>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Hash join</a:t>
            </a:r>
          </a:p>
        </p:txBody>
      </p:sp>
      <p:sp>
        <p:nvSpPr>
          <p:cNvPr id="26" name="Rectangle 25"/>
          <p:cNvSpPr/>
          <p:nvPr/>
        </p:nvSpPr>
        <p:spPr>
          <a:xfrm>
            <a:off x="4830976" y="2622317"/>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Hash join</a:t>
            </a:r>
          </a:p>
        </p:txBody>
      </p:sp>
      <p:sp>
        <p:nvSpPr>
          <p:cNvPr id="27" name="Rectangle 26"/>
          <p:cNvSpPr/>
          <p:nvPr/>
        </p:nvSpPr>
        <p:spPr>
          <a:xfrm>
            <a:off x="4826338" y="3455438"/>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Hash join</a:t>
            </a:r>
          </a:p>
        </p:txBody>
      </p:sp>
      <p:sp>
        <p:nvSpPr>
          <p:cNvPr id="28" name="Rectangle 27"/>
          <p:cNvSpPr/>
          <p:nvPr/>
        </p:nvSpPr>
        <p:spPr>
          <a:xfrm>
            <a:off x="4826338" y="4277163"/>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Hash join</a:t>
            </a:r>
          </a:p>
        </p:txBody>
      </p:sp>
      <p:sp>
        <p:nvSpPr>
          <p:cNvPr id="41" name="Oval 40"/>
          <p:cNvSpPr/>
          <p:nvPr/>
        </p:nvSpPr>
        <p:spPr>
          <a:xfrm>
            <a:off x="6134100" y="1798714"/>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2" name="Oval 41"/>
          <p:cNvSpPr/>
          <p:nvPr/>
        </p:nvSpPr>
        <p:spPr>
          <a:xfrm>
            <a:off x="6186795" y="265773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3" name="Oval 42"/>
          <p:cNvSpPr/>
          <p:nvPr/>
        </p:nvSpPr>
        <p:spPr>
          <a:xfrm>
            <a:off x="6245132" y="3471622"/>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4" name="Oval 43"/>
          <p:cNvSpPr/>
          <p:nvPr/>
        </p:nvSpPr>
        <p:spPr>
          <a:xfrm>
            <a:off x="6224201" y="447518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5" name="Oval 44"/>
          <p:cNvSpPr/>
          <p:nvPr/>
        </p:nvSpPr>
        <p:spPr>
          <a:xfrm>
            <a:off x="5341543" y="1615491"/>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6" name="Oval 45"/>
          <p:cNvSpPr/>
          <p:nvPr/>
        </p:nvSpPr>
        <p:spPr>
          <a:xfrm>
            <a:off x="5355110" y="247265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7" name="Oval 46"/>
          <p:cNvSpPr/>
          <p:nvPr/>
        </p:nvSpPr>
        <p:spPr>
          <a:xfrm>
            <a:off x="5383426" y="3254229"/>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Oval 47"/>
          <p:cNvSpPr/>
          <p:nvPr/>
        </p:nvSpPr>
        <p:spPr>
          <a:xfrm>
            <a:off x="5355110" y="4126488"/>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49" name="Picture 48"/>
          <p:cNvPicPr>
            <a:picLocks noChangeAspect="1"/>
          </p:cNvPicPr>
          <p:nvPr/>
        </p:nvPicPr>
        <p:blipFill>
          <a:blip r:embed="rId3"/>
          <a:stretch>
            <a:fillRect/>
          </a:stretch>
        </p:blipFill>
        <p:spPr>
          <a:xfrm>
            <a:off x="7847416" y="235327"/>
            <a:ext cx="3905250" cy="1952625"/>
          </a:xfrm>
          <a:prstGeom prst="rect">
            <a:avLst/>
          </a:prstGeom>
        </p:spPr>
      </p:pic>
      <p:cxnSp>
        <p:nvCxnSpPr>
          <p:cNvPr id="51" name="Curved Connector 50"/>
          <p:cNvCxnSpPr>
            <a:stCxn id="41" idx="6"/>
            <a:endCxn id="49" idx="1"/>
          </p:cNvCxnSpPr>
          <p:nvPr/>
        </p:nvCxnSpPr>
        <p:spPr>
          <a:xfrm flipV="1">
            <a:off x="6371967" y="1211640"/>
            <a:ext cx="1475449" cy="72980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482815" y="2103321"/>
            <a:ext cx="2499635" cy="646331"/>
          </a:xfrm>
          <a:prstGeom prst="rect">
            <a:avLst/>
          </a:prstGeom>
          <a:noFill/>
        </p:spPr>
        <p:txBody>
          <a:bodyPr wrap="square" rtlCol="0">
            <a:spAutoFit/>
          </a:bodyPr>
          <a:lstStyle/>
          <a:p>
            <a:r>
              <a:rPr lang="en-US" dirty="0" err="1"/>
              <a:t>BitTorrent</a:t>
            </a:r>
            <a:r>
              <a:rPr lang="en-US" dirty="0"/>
              <a:t> Protocol/</a:t>
            </a:r>
          </a:p>
          <a:p>
            <a:r>
              <a:rPr lang="en-US" dirty="0"/>
              <a:t>peer to peer protocol.</a:t>
            </a:r>
          </a:p>
        </p:txBody>
      </p:sp>
    </p:spTree>
    <p:extLst>
      <p:ext uri="{BB962C8B-B14F-4D97-AF65-F5344CB8AC3E}">
        <p14:creationId xmlns:p14="http://schemas.microsoft.com/office/powerpoint/2010/main" val="219068980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62425" y="1219200"/>
            <a:ext cx="2438400" cy="11715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Create hash table based on the join key of smaller dataset.</a:t>
            </a:r>
          </a:p>
        </p:txBody>
      </p:sp>
      <p:sp>
        <p:nvSpPr>
          <p:cNvPr id="29" name="Rectangle 28"/>
          <p:cNvSpPr/>
          <p:nvPr/>
        </p:nvSpPr>
        <p:spPr>
          <a:xfrm>
            <a:off x="4162425" y="3381375"/>
            <a:ext cx="2438400" cy="11715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Loop over large dataset and match the hashed join key with the hash table created above.</a:t>
            </a:r>
          </a:p>
        </p:txBody>
      </p:sp>
      <p:sp>
        <p:nvSpPr>
          <p:cNvPr id="4" name="TextBox 3"/>
          <p:cNvSpPr txBox="1"/>
          <p:nvPr/>
        </p:nvSpPr>
        <p:spPr>
          <a:xfrm>
            <a:off x="371475" y="152400"/>
            <a:ext cx="5524500" cy="369332"/>
          </a:xfrm>
          <a:prstGeom prst="rect">
            <a:avLst/>
          </a:prstGeom>
          <a:noFill/>
        </p:spPr>
        <p:txBody>
          <a:bodyPr wrap="square" rtlCol="0">
            <a:spAutoFit/>
          </a:bodyPr>
          <a:lstStyle/>
          <a:p>
            <a:r>
              <a:rPr lang="en-US" b="1" dirty="0"/>
              <a:t>Hash Join: </a:t>
            </a:r>
            <a:r>
              <a:rPr lang="en-US" dirty="0"/>
              <a:t>Only supported for “=“ join.</a:t>
            </a:r>
          </a:p>
        </p:txBody>
      </p:sp>
      <p:cxnSp>
        <p:nvCxnSpPr>
          <p:cNvPr id="6" name="Straight Arrow Connector 5"/>
          <p:cNvCxnSpPr>
            <a:stCxn id="2" idx="2"/>
            <a:endCxn id="29" idx="0"/>
          </p:cNvCxnSpPr>
          <p:nvPr/>
        </p:nvCxnSpPr>
        <p:spPr>
          <a:xfrm>
            <a:off x="5381625" y="2390775"/>
            <a:ext cx="0" cy="990600"/>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59996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2" name="TextBox 1"/>
          <p:cNvSpPr txBox="1"/>
          <p:nvPr/>
        </p:nvSpPr>
        <p:spPr>
          <a:xfrm>
            <a:off x="600354" y="242331"/>
            <a:ext cx="5455577" cy="6386364"/>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285750" indent="-285750">
              <a:buFont typeface="Arial" panose="020B0604020202020204" pitchFamily="34" charset="0"/>
              <a:buChar char="•"/>
            </a:pPr>
            <a:r>
              <a:rPr lang="en-US" sz="1700" b="1" i="1" dirty="0"/>
              <a:t>DataFrame Fundamentals</a:t>
            </a:r>
          </a:p>
          <a:p>
            <a:pPr marL="742950" lvl="1" indent="-285750">
              <a:buFont typeface="Wingdings" panose="05000000000000000000" pitchFamily="2" charset="2"/>
              <a:buChar char="v"/>
            </a:pPr>
            <a:r>
              <a:rPr lang="en-US" sz="1700" i="1" dirty="0"/>
              <a:t>What is a DataFrame</a:t>
            </a:r>
          </a:p>
          <a:p>
            <a:pPr marL="742950" lvl="1" indent="-285750">
              <a:buFont typeface="Wingdings" panose="05000000000000000000" pitchFamily="2" charset="2"/>
              <a:buChar char="v"/>
            </a:pPr>
            <a:r>
              <a:rPr lang="en-US" sz="1700" i="1" dirty="0"/>
              <a:t>Sources</a:t>
            </a:r>
          </a:p>
          <a:p>
            <a:pPr marL="742950" lvl="1" indent="-285750">
              <a:buFont typeface="Wingdings" panose="05000000000000000000" pitchFamily="2" charset="2"/>
              <a:buChar char="v"/>
            </a:pPr>
            <a:r>
              <a:rPr lang="en-US" sz="1700" i="1" dirty="0"/>
              <a:t>Features</a:t>
            </a:r>
          </a:p>
          <a:p>
            <a:pPr marL="742950" lvl="1" indent="-285750">
              <a:buFont typeface="Wingdings" panose="05000000000000000000" pitchFamily="2" charset="2"/>
              <a:buChar char="v"/>
            </a:pPr>
            <a:r>
              <a:rPr lang="en-US" sz="1700" i="1" dirty="0"/>
              <a:t>Organization</a:t>
            </a:r>
          </a:p>
          <a:p>
            <a:pPr marL="285750" indent="-285750">
              <a:buFont typeface="Arial" panose="020B0604020202020204" pitchFamily="34" charset="0"/>
              <a:buChar char="•"/>
            </a:pPr>
            <a:r>
              <a:rPr lang="en-US" b="1" i="1" dirty="0"/>
              <a:t>SparkSession</a:t>
            </a:r>
          </a:p>
          <a:p>
            <a:pPr marL="742950" lvl="1" indent="-285750">
              <a:buFont typeface="Wingdings" panose="05000000000000000000" pitchFamily="2" charset="2"/>
              <a:buChar char="v"/>
            </a:pPr>
            <a:r>
              <a:rPr lang="en-US" i="1" dirty="0"/>
              <a:t>Introduction to SparkSession</a:t>
            </a:r>
          </a:p>
          <a:p>
            <a:pPr marL="742950" lvl="1" indent="-285750">
              <a:buFont typeface="Wingdings" panose="05000000000000000000" pitchFamily="2" charset="2"/>
              <a:buChar char="v"/>
            </a:pPr>
            <a:r>
              <a:rPr lang="en-US" i="1" dirty="0"/>
              <a:t>Spark Object</a:t>
            </a:r>
          </a:p>
          <a:p>
            <a:pPr marL="742950" lvl="1" indent="-285750">
              <a:buFont typeface="Wingdings" panose="05000000000000000000" pitchFamily="2" charset="2"/>
              <a:buChar char="v"/>
            </a:pPr>
            <a:r>
              <a:rPr lang="en-US" i="1" dirty="0"/>
              <a:t>Spark Submit</a:t>
            </a:r>
          </a:p>
          <a:p>
            <a:pPr marL="742950" lvl="1" indent="-285750">
              <a:buFont typeface="Wingdings" panose="05000000000000000000" pitchFamily="2" charset="2"/>
              <a:buChar char="v"/>
            </a:pPr>
            <a:r>
              <a:rPr lang="en-US" b="1" i="1" dirty="0"/>
              <a:t>Commonly used Functions</a:t>
            </a:r>
          </a:p>
          <a:p>
            <a:pPr marL="1200150" lvl="2" indent="-285750">
              <a:buFont typeface="Wingdings" panose="05000000000000000000" pitchFamily="2" charset="2"/>
              <a:buChar char="ü"/>
            </a:pPr>
            <a:r>
              <a:rPr lang="en-US" i="1" dirty="0"/>
              <a:t>version</a:t>
            </a:r>
          </a:p>
          <a:p>
            <a:pPr marL="1200150" lvl="2" indent="-285750">
              <a:buFont typeface="Wingdings" panose="05000000000000000000" pitchFamily="2" charset="2"/>
              <a:buChar char="ü"/>
            </a:pPr>
            <a:r>
              <a:rPr lang="en-US" i="1" dirty="0"/>
              <a:t>range</a:t>
            </a:r>
          </a:p>
          <a:p>
            <a:pPr marL="1200150" lvl="2" indent="-285750">
              <a:buFont typeface="Wingdings" panose="05000000000000000000" pitchFamily="2" charset="2"/>
              <a:buChar char="ü"/>
            </a:pPr>
            <a:r>
              <a:rPr lang="en-US" i="1" dirty="0" err="1"/>
              <a:t>createDataFrame</a:t>
            </a:r>
            <a:endParaRPr lang="en-US" i="1" dirty="0"/>
          </a:p>
          <a:p>
            <a:pPr marL="1200150" lvl="2" indent="-285750">
              <a:buFont typeface="Wingdings" panose="05000000000000000000" pitchFamily="2" charset="2"/>
              <a:buChar char="ü"/>
            </a:pPr>
            <a:r>
              <a:rPr lang="en-US" i="1" dirty="0" err="1"/>
              <a:t>sql</a:t>
            </a:r>
            <a:endParaRPr lang="en-US" i="1" dirty="0"/>
          </a:p>
          <a:p>
            <a:pPr marL="1200150" lvl="2" indent="-285750">
              <a:buFont typeface="Wingdings" panose="05000000000000000000" pitchFamily="2" charset="2"/>
              <a:buChar char="ü"/>
            </a:pPr>
            <a:r>
              <a:rPr lang="en-US" i="1" dirty="0"/>
              <a:t>table</a:t>
            </a:r>
          </a:p>
          <a:p>
            <a:pPr marL="1200150" lvl="2" indent="-285750">
              <a:buFont typeface="Wingdings" panose="05000000000000000000" pitchFamily="2" charset="2"/>
              <a:buChar char="ü"/>
            </a:pPr>
            <a:r>
              <a:rPr lang="en-US" i="1" dirty="0" err="1"/>
              <a:t>sparkContext</a:t>
            </a:r>
            <a:endParaRPr lang="en-US" i="1" dirty="0"/>
          </a:p>
          <a:p>
            <a:pPr marL="1200150" lvl="2" indent="-285750">
              <a:buFont typeface="Wingdings" panose="05000000000000000000" pitchFamily="2" charset="2"/>
              <a:buChar char="ü"/>
            </a:pPr>
            <a:r>
              <a:rPr lang="en-US" i="1" dirty="0"/>
              <a:t>conf</a:t>
            </a:r>
          </a:p>
          <a:p>
            <a:pPr marL="1200150" lvl="2" indent="-285750">
              <a:buFont typeface="Wingdings" panose="05000000000000000000" pitchFamily="2" charset="2"/>
              <a:buChar char="ü"/>
            </a:pPr>
            <a:r>
              <a:rPr lang="en-US" i="1" dirty="0"/>
              <a:t>read (csv, text, orc, </a:t>
            </a:r>
            <a:r>
              <a:rPr lang="en-US" i="1" dirty="0" err="1"/>
              <a:t>parquet,json,avro,hive,jdbc</a:t>
            </a:r>
            <a:r>
              <a:rPr lang="en-US" i="1" dirty="0"/>
              <a:t>)</a:t>
            </a:r>
          </a:p>
          <a:p>
            <a:pPr marL="1200150" lvl="2" indent="-285750">
              <a:buFont typeface="Wingdings" panose="05000000000000000000" pitchFamily="2" charset="2"/>
              <a:buChar char="ü"/>
            </a:pPr>
            <a:r>
              <a:rPr lang="en-US" i="1" dirty="0" err="1"/>
              <a:t>udf</a:t>
            </a:r>
            <a:endParaRPr lang="en-US" i="1" dirty="0"/>
          </a:p>
          <a:p>
            <a:pPr marL="1200150" lvl="2" indent="-285750">
              <a:buFont typeface="Wingdings" panose="05000000000000000000" pitchFamily="2" charset="2"/>
              <a:buChar char="ü"/>
            </a:pPr>
            <a:r>
              <a:rPr lang="en-US" i="1" dirty="0" err="1"/>
              <a:t>newSession</a:t>
            </a:r>
            <a:endParaRPr lang="en-US" i="1" dirty="0"/>
          </a:p>
          <a:p>
            <a:pPr marL="1200150" lvl="2" indent="-285750">
              <a:buFont typeface="Wingdings" panose="05000000000000000000" pitchFamily="2" charset="2"/>
              <a:buChar char="ü"/>
            </a:pPr>
            <a:r>
              <a:rPr lang="en-US" i="1" dirty="0"/>
              <a:t>stop</a:t>
            </a:r>
          </a:p>
          <a:p>
            <a:pPr marL="1200150" lvl="2" indent="-285750">
              <a:buFont typeface="Wingdings" panose="05000000000000000000" pitchFamily="2" charset="2"/>
              <a:buChar char="ü"/>
            </a:pPr>
            <a:r>
              <a:rPr lang="en-US" i="1" dirty="0"/>
              <a:t>catalog</a:t>
            </a:r>
          </a:p>
        </p:txBody>
      </p:sp>
    </p:spTree>
    <p:extLst>
      <p:ext uri="{BB962C8B-B14F-4D97-AF65-F5344CB8AC3E}">
        <p14:creationId xmlns:p14="http://schemas.microsoft.com/office/powerpoint/2010/main" val="18097676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85582"/>
            <a:ext cx="11071654" cy="2656687"/>
          </a:xfrm>
        </p:spPr>
        <p:txBody>
          <a:bodyPr>
            <a:noAutofit/>
          </a:bodyPr>
          <a:lstStyle/>
          <a:p>
            <a:pPr marL="914400" lvl="1" indent="-457200">
              <a:buFont typeface="+mj-lt"/>
              <a:buAutoNum type="arabicPeriod"/>
            </a:pPr>
            <a:r>
              <a:rPr lang="en-US" altLang="en-US" sz="2000" b="1" dirty="0">
                <a:latin typeface="+mj-lt"/>
              </a:rPr>
              <a:t>Resilience</a:t>
            </a:r>
          </a:p>
          <a:p>
            <a:pPr lvl="2"/>
            <a:r>
              <a:rPr lang="en-US" altLang="en-US" sz="1300" dirty="0"/>
              <a:t>Fault Tolerance – RDDs track data lineage information to recover lost data quickly and automatically on failure at any point of execution cycle.</a:t>
            </a:r>
          </a:p>
          <a:p>
            <a:pPr lvl="2"/>
            <a:r>
              <a:rPr lang="en-US" altLang="en-US" sz="1300" dirty="0"/>
              <a:t>Spark keeps a record of lineage while tracking the transformations that have been performed. If any part of RDD is lost, then spark will utilize this lineage record to quickly and efficiently re-compute the RDD using the identical operations. </a:t>
            </a:r>
            <a:r>
              <a:rPr lang="en-US" altLang="en-US" sz="1300" b="1" dirty="0"/>
              <a:t>      </a:t>
            </a:r>
          </a:p>
          <a:p>
            <a:pPr marL="914400" lvl="1" indent="-457200">
              <a:buFont typeface="+mj-lt"/>
              <a:buAutoNum type="arabicPeriod"/>
            </a:pPr>
            <a:endParaRPr lang="en-US" altLang="en-US" sz="2000" dirty="0">
              <a:latin typeface="+mj-lt"/>
            </a:endParaRPr>
          </a:p>
          <a:p>
            <a:pPr lvl="1"/>
            <a:endParaRPr lang="en-US" altLang="en-US" sz="2000" dirty="0">
              <a:latin typeface="+mj-lt"/>
            </a:endParaRPr>
          </a:p>
          <a:p>
            <a:pPr lvl="1"/>
            <a:endParaRPr lang="en-US" altLang="en-US" sz="2000" dirty="0">
              <a:latin typeface="+mj-lt"/>
            </a:endParaRPr>
          </a:p>
          <a:p>
            <a:pPr lvl="1"/>
            <a:endParaRPr lang="en-US" altLang="en-US" sz="2000" dirty="0">
              <a:latin typeface="+mj-lt"/>
            </a:endParaRPr>
          </a:p>
          <a:p>
            <a:pPr>
              <a:buFont typeface="Wingdings" panose="05000000000000000000" pitchFamily="2" charset="2"/>
              <a:buChar char="§"/>
            </a:pPr>
            <a:endParaRPr lang="en-US" altLang="en-US" sz="2000" dirty="0">
              <a:latin typeface="+mj-lt"/>
            </a:endParaRPr>
          </a:p>
          <a:p>
            <a:endParaRPr lang="en-US" sz="2000" dirty="0"/>
          </a:p>
          <a:p>
            <a:pPr marL="0" indent="0">
              <a:buNone/>
            </a:pPr>
            <a:br>
              <a:rPr lang="en-US" sz="2000" dirty="0"/>
            </a:br>
            <a:br>
              <a:rPr lang="en-US" sz="2000" dirty="0"/>
            </a:br>
            <a:br>
              <a:rPr lang="en-US" sz="2000" dirty="0"/>
            </a:br>
            <a:endParaRPr lang="en-US" sz="2000" dirty="0"/>
          </a:p>
        </p:txBody>
      </p:sp>
      <p:sp>
        <p:nvSpPr>
          <p:cNvPr id="4" name="Title 1"/>
          <p:cNvSpPr>
            <a:spLocks noGrp="1"/>
          </p:cNvSpPr>
          <p:nvPr>
            <p:ph type="title"/>
          </p:nvPr>
        </p:nvSpPr>
        <p:spPr>
          <a:xfrm>
            <a:off x="166886" y="71668"/>
            <a:ext cx="10515600" cy="641268"/>
          </a:xfrm>
          <a:solidFill>
            <a:schemeClr val="accent2">
              <a:lumMod val="60000"/>
              <a:lumOff val="40000"/>
            </a:schemeClr>
          </a:solidFill>
        </p:spPr>
        <p:txBody>
          <a:bodyPr>
            <a:normAutofit/>
          </a:bodyPr>
          <a:lstStyle/>
          <a:p>
            <a:r>
              <a:rPr lang="en-US" sz="4000" dirty="0"/>
              <a:t>RDD Main Features </a:t>
            </a:r>
          </a:p>
        </p:txBody>
      </p:sp>
      <p:grpSp>
        <p:nvGrpSpPr>
          <p:cNvPr id="46" name="Group 45"/>
          <p:cNvGrpSpPr/>
          <p:nvPr/>
        </p:nvGrpSpPr>
        <p:grpSpPr>
          <a:xfrm>
            <a:off x="1150581" y="2230938"/>
            <a:ext cx="8652515" cy="3929449"/>
            <a:chOff x="1150581" y="2230938"/>
            <a:chExt cx="8652515" cy="3929449"/>
          </a:xfrm>
        </p:grpSpPr>
        <p:sp>
          <p:nvSpPr>
            <p:cNvPr id="2" name="Flowchart: Data 1"/>
            <p:cNvSpPr/>
            <p:nvPr/>
          </p:nvSpPr>
          <p:spPr>
            <a:xfrm>
              <a:off x="3163399" y="2964106"/>
              <a:ext cx="1804087" cy="47779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Flowchart: Data 4"/>
            <p:cNvSpPr/>
            <p:nvPr/>
          </p:nvSpPr>
          <p:spPr>
            <a:xfrm>
              <a:off x="3315799" y="3116506"/>
              <a:ext cx="1804087" cy="47779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Flowchart: Data 5"/>
            <p:cNvSpPr/>
            <p:nvPr/>
          </p:nvSpPr>
          <p:spPr>
            <a:xfrm>
              <a:off x="3468199" y="3268906"/>
              <a:ext cx="1804087" cy="47779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Flowchart: Data 6"/>
            <p:cNvSpPr/>
            <p:nvPr/>
          </p:nvSpPr>
          <p:spPr>
            <a:xfrm>
              <a:off x="3620599" y="3421306"/>
              <a:ext cx="1804087" cy="47779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chemeClr val="tx1"/>
                  </a:solidFill>
                </a:rPr>
                <a:t>RDD</a:t>
              </a:r>
            </a:p>
          </p:txBody>
        </p:sp>
        <p:cxnSp>
          <p:nvCxnSpPr>
            <p:cNvPr id="9" name="Straight Arrow Connector 8"/>
            <p:cNvCxnSpPr/>
            <p:nvPr/>
          </p:nvCxnSpPr>
          <p:spPr>
            <a:xfrm>
              <a:off x="5056939" y="2892026"/>
              <a:ext cx="477795" cy="551935"/>
            </a:xfrm>
            <a:prstGeom prst="straightConnector1">
              <a:avLst/>
            </a:prstGeom>
            <a:ln w="28575">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2930447">
              <a:off x="4998908" y="2945597"/>
              <a:ext cx="922638" cy="292388"/>
            </a:xfrm>
            <a:prstGeom prst="rect">
              <a:avLst/>
            </a:prstGeom>
            <a:noFill/>
            <a:ln>
              <a:solidFill>
                <a:schemeClr val="bg1"/>
              </a:solidFill>
            </a:ln>
          </p:spPr>
          <p:txBody>
            <a:bodyPr wrap="square" rtlCol="0">
              <a:spAutoFit/>
            </a:bodyPr>
            <a:lstStyle/>
            <a:p>
              <a:r>
                <a:rPr lang="en-US" sz="1300" dirty="0"/>
                <a:t>Lineage</a:t>
              </a:r>
            </a:p>
          </p:txBody>
        </p:sp>
        <p:sp>
          <p:nvSpPr>
            <p:cNvPr id="11" name="TextBox 10"/>
            <p:cNvSpPr txBox="1"/>
            <p:nvPr/>
          </p:nvSpPr>
          <p:spPr>
            <a:xfrm>
              <a:off x="1150581" y="3280318"/>
              <a:ext cx="1493444" cy="323165"/>
            </a:xfrm>
            <a:prstGeom prst="rect">
              <a:avLst/>
            </a:prstGeom>
            <a:noFill/>
          </p:spPr>
          <p:txBody>
            <a:bodyPr wrap="square" rtlCol="0">
              <a:spAutoFit/>
            </a:bodyPr>
            <a:lstStyle/>
            <a:p>
              <a:r>
                <a:rPr lang="en-US" sz="1500" b="1" dirty="0" err="1"/>
                <a:t>sc.parallelize</a:t>
              </a:r>
              <a:endParaRPr lang="en-US" sz="1500" b="1" dirty="0"/>
            </a:p>
          </p:txBody>
        </p:sp>
        <p:cxnSp>
          <p:nvCxnSpPr>
            <p:cNvPr id="13" name="Straight Arrow Connector 12"/>
            <p:cNvCxnSpPr/>
            <p:nvPr/>
          </p:nvCxnSpPr>
          <p:spPr>
            <a:xfrm>
              <a:off x="2301698" y="3536365"/>
              <a:ext cx="1014101" cy="590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55710" y="3091791"/>
              <a:ext cx="961417" cy="292388"/>
            </a:xfrm>
            <a:prstGeom prst="rect">
              <a:avLst/>
            </a:prstGeom>
            <a:noFill/>
          </p:spPr>
          <p:txBody>
            <a:bodyPr wrap="none" rtlCol="0">
              <a:spAutoFit/>
            </a:bodyPr>
            <a:lstStyle/>
            <a:p>
              <a:r>
                <a:rPr lang="en-US" sz="1300" dirty="0"/>
                <a:t>Create RDD</a:t>
              </a:r>
            </a:p>
          </p:txBody>
        </p:sp>
        <p:sp>
          <p:nvSpPr>
            <p:cNvPr id="15" name="Rectangle 14"/>
            <p:cNvSpPr/>
            <p:nvPr/>
          </p:nvSpPr>
          <p:spPr>
            <a:xfrm>
              <a:off x="7035183" y="2230938"/>
              <a:ext cx="2743200" cy="65079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Transformations</a:t>
              </a:r>
            </a:p>
          </p:txBody>
        </p:sp>
        <p:sp>
          <p:nvSpPr>
            <p:cNvPr id="16" name="Flowchart: Decision 15"/>
            <p:cNvSpPr/>
            <p:nvPr/>
          </p:nvSpPr>
          <p:spPr>
            <a:xfrm>
              <a:off x="7455312" y="4067976"/>
              <a:ext cx="1754660" cy="774357"/>
            </a:xfrm>
            <a:prstGeom prst="flowChartDecis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Actions</a:t>
              </a:r>
            </a:p>
          </p:txBody>
        </p:sp>
        <p:sp>
          <p:nvSpPr>
            <p:cNvPr id="17" name="Rounded Rectangle 16"/>
            <p:cNvSpPr/>
            <p:nvPr/>
          </p:nvSpPr>
          <p:spPr>
            <a:xfrm>
              <a:off x="7199939" y="5501360"/>
              <a:ext cx="2603157" cy="65902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Result</a:t>
              </a:r>
            </a:p>
          </p:txBody>
        </p:sp>
        <p:cxnSp>
          <p:nvCxnSpPr>
            <p:cNvPr id="19" name="Elbow Connector 18"/>
            <p:cNvCxnSpPr>
              <a:stCxn id="2" idx="0"/>
              <a:endCxn id="15" idx="1"/>
            </p:cNvCxnSpPr>
            <p:nvPr/>
          </p:nvCxnSpPr>
          <p:spPr>
            <a:xfrm rot="5400000" flipH="1" flipV="1">
              <a:off x="5436631" y="1365554"/>
              <a:ext cx="407773" cy="2789332"/>
            </a:xfrm>
            <a:prstGeom prst="bent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5" idx="2"/>
              <a:endCxn id="7" idx="5"/>
            </p:cNvCxnSpPr>
            <p:nvPr/>
          </p:nvCxnSpPr>
          <p:spPr>
            <a:xfrm rot="5400000">
              <a:off x="6436292" y="1689713"/>
              <a:ext cx="778476" cy="3162506"/>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7" idx="3"/>
              <a:endCxn id="16" idx="1"/>
            </p:cNvCxnSpPr>
            <p:nvPr/>
          </p:nvCxnSpPr>
          <p:spPr>
            <a:xfrm rot="16200000" flipH="1">
              <a:off x="5620746" y="2620589"/>
              <a:ext cx="556054" cy="3113078"/>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2"/>
            </p:cNvCxnSpPr>
            <p:nvPr/>
          </p:nvCxnSpPr>
          <p:spPr>
            <a:xfrm>
              <a:off x="8332642" y="4842333"/>
              <a:ext cx="0" cy="6590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736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759" y="236007"/>
            <a:ext cx="11561691" cy="5786199"/>
          </a:xfrm>
          <a:prstGeom prst="rect">
            <a:avLst/>
          </a:prstGeom>
          <a:noFill/>
        </p:spPr>
        <p:txBody>
          <a:bodyPr wrap="none" rtlCol="0">
            <a:spAutoFit/>
          </a:bodyPr>
          <a:lstStyle/>
          <a:p>
            <a:r>
              <a:rPr lang="en-US" sz="2500" b="1" dirty="0"/>
              <a:t>Broadcast Join</a:t>
            </a:r>
            <a:r>
              <a:rPr lang="en-US" sz="2500" dirty="0"/>
              <a:t>:</a:t>
            </a:r>
          </a:p>
          <a:p>
            <a:pPr marL="285750" indent="-285750" algn="just">
              <a:spcBef>
                <a:spcPts val="600"/>
              </a:spcBef>
              <a:buFont typeface="Arial" panose="020B0604020202020204" pitchFamily="34" charset="0"/>
              <a:buChar char="•"/>
            </a:pPr>
            <a:r>
              <a:rPr lang="en-US" dirty="0">
                <a:solidFill>
                  <a:srgbClr val="333333"/>
                </a:solidFill>
                <a:latin typeface="Barlow"/>
              </a:rPr>
              <a:t>One of the most impactful performance Impact optimization techniques we can use.</a:t>
            </a:r>
          </a:p>
          <a:p>
            <a:pPr marL="285750" indent="-285750" algn="just">
              <a:spcBef>
                <a:spcPts val="600"/>
              </a:spcBef>
              <a:buFont typeface="Arial" panose="020B0604020202020204" pitchFamily="34" charset="0"/>
              <a:buChar char="•"/>
            </a:pPr>
            <a:r>
              <a:rPr lang="en-US" dirty="0">
                <a:solidFill>
                  <a:srgbClr val="333333"/>
                </a:solidFill>
                <a:latin typeface="Barlow"/>
              </a:rPr>
              <a:t>It performs a join on two datasets by first broadcasting the smaller one to all Spark executors using </a:t>
            </a:r>
          </a:p>
          <a:p>
            <a:pPr algn="just">
              <a:spcBef>
                <a:spcPts val="600"/>
              </a:spcBef>
            </a:pPr>
            <a:r>
              <a:rPr lang="en-US" dirty="0">
                <a:solidFill>
                  <a:srgbClr val="333333"/>
                </a:solidFill>
                <a:latin typeface="Barlow"/>
              </a:rPr>
              <a:t>     </a:t>
            </a:r>
            <a:r>
              <a:rPr lang="en-US" dirty="0" err="1">
                <a:solidFill>
                  <a:srgbClr val="333333"/>
                </a:solidFill>
                <a:latin typeface="Barlow"/>
              </a:rPr>
              <a:t>BitTorrent</a:t>
            </a:r>
            <a:r>
              <a:rPr lang="en-US" dirty="0">
                <a:solidFill>
                  <a:srgbClr val="333333"/>
                </a:solidFill>
                <a:latin typeface="Barlow"/>
              </a:rPr>
              <a:t> peer to peer protocol.</a:t>
            </a:r>
          </a:p>
          <a:p>
            <a:pPr marL="285750" indent="-285750" algn="just">
              <a:spcBef>
                <a:spcPts val="600"/>
              </a:spcBef>
              <a:buFont typeface="Arial" panose="020B0604020202020204" pitchFamily="34" charset="0"/>
              <a:buChar char="•"/>
            </a:pPr>
            <a:r>
              <a:rPr lang="en-US" dirty="0">
                <a:solidFill>
                  <a:srgbClr val="333333"/>
                </a:solidFill>
                <a:latin typeface="Barlow"/>
              </a:rPr>
              <a:t>In this way, each executor has all the information required to perform the join at its location, with out needing </a:t>
            </a:r>
          </a:p>
          <a:p>
            <a:pPr algn="just">
              <a:spcBef>
                <a:spcPts val="600"/>
              </a:spcBef>
            </a:pPr>
            <a:r>
              <a:rPr lang="en-US" dirty="0">
                <a:solidFill>
                  <a:srgbClr val="333333"/>
                </a:solidFill>
                <a:latin typeface="Barlow"/>
              </a:rPr>
              <a:t>     redistributing data and shuffle.</a:t>
            </a:r>
            <a:endParaRPr lang="en-US" dirty="0"/>
          </a:p>
          <a:p>
            <a:pPr marL="285750" indent="-285750" algn="just">
              <a:spcBef>
                <a:spcPts val="600"/>
              </a:spcBef>
              <a:buFont typeface="Arial" panose="020B0604020202020204" pitchFamily="34" charset="0"/>
              <a:buChar char="•"/>
            </a:pPr>
            <a:r>
              <a:rPr lang="en-US" dirty="0"/>
              <a:t>Broadcast join can be very efficient for joins between a large table (fact) with relatively small tables (dimensions) </a:t>
            </a:r>
          </a:p>
          <a:p>
            <a:pPr algn="just">
              <a:spcBef>
                <a:spcPts val="600"/>
              </a:spcBef>
            </a:pPr>
            <a:r>
              <a:rPr lang="en-US" dirty="0"/>
              <a:t>      that could then be used to perform a </a:t>
            </a:r>
            <a:r>
              <a:rPr lang="en-US" b="1" dirty="0"/>
              <a:t>star-schema join</a:t>
            </a:r>
            <a:r>
              <a:rPr lang="en-US" dirty="0"/>
              <a:t>. </a:t>
            </a:r>
          </a:p>
          <a:p>
            <a:pPr marL="285750" indent="-285750" algn="just">
              <a:spcBef>
                <a:spcPts val="600"/>
              </a:spcBef>
              <a:buFont typeface="Arial" panose="020B0604020202020204" pitchFamily="34" charset="0"/>
              <a:buChar char="•"/>
            </a:pPr>
            <a:r>
              <a:rPr lang="en-US" dirty="0"/>
              <a:t>Size of the smaller table should be lesser than: </a:t>
            </a:r>
            <a:r>
              <a:rPr lang="en-US" dirty="0" err="1"/>
              <a:t>spark.sql.autoBroadcastJoinThreshold</a:t>
            </a:r>
            <a:r>
              <a:rPr lang="en-US" dirty="0"/>
              <a:t>. Configurable.</a:t>
            </a:r>
          </a:p>
          <a:p>
            <a:pPr algn="just">
              <a:spcBef>
                <a:spcPts val="600"/>
              </a:spcBef>
            </a:pPr>
            <a:r>
              <a:rPr lang="en-US" dirty="0"/>
              <a:t>     Default Size: 10MB</a:t>
            </a:r>
          </a:p>
          <a:p>
            <a:pPr algn="just">
              <a:spcBef>
                <a:spcPts val="600"/>
              </a:spcBef>
            </a:pPr>
            <a:r>
              <a:rPr lang="en-US" dirty="0"/>
              <a:t>    </a:t>
            </a:r>
            <a:r>
              <a:rPr lang="en-US" dirty="0" err="1"/>
              <a:t>int</a:t>
            </a:r>
            <a:r>
              <a:rPr lang="en-US" dirty="0"/>
              <a:t>(</a:t>
            </a:r>
            <a:r>
              <a:rPr lang="en-US" dirty="0" err="1"/>
              <a:t>spark.conf.get</a:t>
            </a:r>
            <a:r>
              <a:rPr lang="en-US" dirty="0"/>
              <a:t>("spark.sql.autoBroadcastJoinThreshold"))/1024/1024</a:t>
            </a:r>
          </a:p>
          <a:p>
            <a:pPr marL="285750" indent="-285750" algn="just">
              <a:spcBef>
                <a:spcPts val="600"/>
              </a:spcBef>
              <a:buFont typeface="Arial" panose="020B0604020202020204" pitchFamily="34" charset="0"/>
              <a:buChar char="•"/>
            </a:pPr>
            <a:r>
              <a:rPr lang="en-US" altLang="en-US" dirty="0"/>
              <a:t>Recently Spark has increased the maximum size for the broadcast table from 2GB to 8GB. Thus, it is not possible to </a:t>
            </a:r>
          </a:p>
          <a:p>
            <a:pPr algn="just">
              <a:spcBef>
                <a:spcPts val="600"/>
              </a:spcBef>
            </a:pPr>
            <a:r>
              <a:rPr lang="en-US" altLang="en-US" dirty="0"/>
              <a:t>     broadcast tables which are greater than 8GB.</a:t>
            </a:r>
          </a:p>
          <a:p>
            <a:pPr marL="285750" indent="-285750" algn="just">
              <a:spcBef>
                <a:spcPts val="600"/>
              </a:spcBef>
              <a:buFont typeface="Arial" panose="020B0604020202020204" pitchFamily="34" charset="0"/>
              <a:buChar char="•"/>
            </a:pPr>
            <a:r>
              <a:rPr lang="en-US" dirty="0"/>
              <a:t>Also called map-side join or replicated join.</a:t>
            </a:r>
          </a:p>
          <a:p>
            <a:pPr marL="285750" indent="-285750" algn="just">
              <a:spcBef>
                <a:spcPts val="600"/>
              </a:spcBef>
              <a:buFont typeface="Arial" panose="020B0604020202020204" pitchFamily="34" charset="0"/>
              <a:buChar char="•"/>
            </a:pPr>
            <a:r>
              <a:rPr lang="en-US" dirty="0"/>
              <a:t>Use Hint  BROADCAST to force Spark Optimizer.</a:t>
            </a:r>
          </a:p>
          <a:p>
            <a:pPr algn="just">
              <a:spcBef>
                <a:spcPts val="600"/>
              </a:spcBef>
            </a:pPr>
            <a:endParaRPr lang="en-US" dirty="0"/>
          </a:p>
        </p:txBody>
      </p:sp>
    </p:spTree>
    <p:extLst>
      <p:ext uri="{BB962C8B-B14F-4D97-AF65-F5344CB8AC3E}">
        <p14:creationId xmlns:p14="http://schemas.microsoft.com/office/powerpoint/2010/main" val="24914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471" y="309601"/>
            <a:ext cx="11747156" cy="5632311"/>
          </a:xfrm>
          <a:prstGeom prst="rect">
            <a:avLst/>
          </a:prstGeom>
        </p:spPr>
        <p:txBody>
          <a:bodyPr wrap="square">
            <a:spAutoFit/>
          </a:bodyPr>
          <a:lstStyle/>
          <a:p>
            <a:pPr algn="just"/>
            <a:r>
              <a:rPr lang="en-US" b="1" dirty="0"/>
              <a:t>Auto Detection:</a:t>
            </a:r>
          </a:p>
          <a:p>
            <a:pPr marL="285750" indent="-285750" algn="just">
              <a:buFont typeface="Arial" panose="020B0604020202020204" pitchFamily="34" charset="0"/>
              <a:buChar char="•"/>
            </a:pPr>
            <a:r>
              <a:rPr lang="en-US" dirty="0"/>
              <a:t>In many cases, Spark can automatically detect whether to use a broadcast join or not, depending on the size of the data. If Spark can detect that one of the joined DataFrames is small (10 MB by default), Spark will automatically broadcast it for us.</a:t>
            </a:r>
          </a:p>
          <a:p>
            <a:pPr marL="285750" indent="-285750" algn="just">
              <a:buFont typeface="Arial" panose="020B0604020202020204" pitchFamily="34" charset="0"/>
              <a:buChar char="•"/>
            </a:pPr>
            <a:r>
              <a:rPr lang="en-US" dirty="0"/>
              <a:t>Spark will perform auto-detection when</a:t>
            </a:r>
          </a:p>
          <a:p>
            <a:pPr marL="1200150" lvl="2" indent="-285750" algn="just">
              <a:buFont typeface="Wingdings" panose="05000000000000000000" pitchFamily="2" charset="2"/>
              <a:buChar char="ü"/>
            </a:pPr>
            <a:r>
              <a:rPr lang="en-US" dirty="0"/>
              <a:t> Constructs a DataFrame from scratch, e.g. </a:t>
            </a:r>
            <a:r>
              <a:rPr lang="en-US" dirty="0" err="1"/>
              <a:t>spark.range</a:t>
            </a:r>
            <a:r>
              <a:rPr lang="en-US" dirty="0"/>
              <a:t>.</a:t>
            </a:r>
          </a:p>
          <a:p>
            <a:pPr marL="1200150" lvl="2" indent="-285750" algn="just">
              <a:buFont typeface="Wingdings" panose="05000000000000000000" pitchFamily="2" charset="2"/>
              <a:buChar char="ü"/>
            </a:pPr>
            <a:r>
              <a:rPr lang="en-US" dirty="0"/>
              <a:t>It reads from files with schema and/or size information, e.g. Parquet, Avro</a:t>
            </a:r>
          </a:p>
          <a:p>
            <a:pPr marL="285750" indent="-285750" algn="just">
              <a:buFont typeface="Arial" panose="020B0604020202020204" pitchFamily="34" charset="0"/>
              <a:buChar char="•"/>
            </a:pPr>
            <a:endParaRPr lang="en-US" dirty="0"/>
          </a:p>
          <a:p>
            <a:pPr algn="just"/>
            <a:r>
              <a:rPr lang="en-US" dirty="0"/>
              <a:t>Ex – Lets join orders and </a:t>
            </a:r>
            <a:r>
              <a:rPr lang="en-US" dirty="0" err="1"/>
              <a:t>orderItems</a:t>
            </a:r>
            <a:r>
              <a:rPr lang="en-US" dirty="0"/>
              <a:t> files.</a:t>
            </a:r>
          </a:p>
          <a:p>
            <a:pPr algn="just"/>
            <a:endParaRPr lang="en-US" dirty="0"/>
          </a:p>
          <a:p>
            <a:pPr algn="just"/>
            <a:r>
              <a:rPr lang="en-US" dirty="0" err="1"/>
              <a:t>ordDF</a:t>
            </a:r>
            <a:r>
              <a:rPr lang="en-US" dirty="0"/>
              <a:t> = </a:t>
            </a:r>
            <a:r>
              <a:rPr lang="en-US" dirty="0" err="1"/>
              <a:t>spark.read.load</a:t>
            </a:r>
            <a:r>
              <a:rPr lang="en-US" dirty="0"/>
              <a:t>('practice/</a:t>
            </a:r>
            <a:r>
              <a:rPr lang="en-US" dirty="0" err="1"/>
              <a:t>retail_db</a:t>
            </a:r>
            <a:r>
              <a:rPr lang="en-US" dirty="0"/>
              <a:t>/orders',</a:t>
            </a:r>
            <a:r>
              <a:rPr lang="en-US" dirty="0" err="1"/>
              <a:t>sep</a:t>
            </a:r>
            <a:r>
              <a:rPr lang="en-US" dirty="0"/>
              <a:t>=',',format='</a:t>
            </a:r>
            <a:r>
              <a:rPr lang="en-US" dirty="0" err="1"/>
              <a:t>csv',schema</a:t>
            </a:r>
            <a:r>
              <a:rPr lang="en-US" dirty="0"/>
              <a:t>=('</a:t>
            </a:r>
            <a:r>
              <a:rPr lang="en-US" dirty="0" err="1"/>
              <a:t>order_id</a:t>
            </a:r>
            <a:r>
              <a:rPr lang="en-US" dirty="0"/>
              <a:t> </a:t>
            </a:r>
            <a:r>
              <a:rPr lang="en-US" dirty="0" err="1"/>
              <a:t>int,order_date</a:t>
            </a:r>
            <a:r>
              <a:rPr lang="en-US" dirty="0"/>
              <a:t> timestamp, \</a:t>
            </a:r>
          </a:p>
          <a:p>
            <a:pPr algn="just"/>
            <a:r>
              <a:rPr lang="en-US" dirty="0" err="1"/>
              <a:t>order_customer_id</a:t>
            </a:r>
            <a:r>
              <a:rPr lang="en-US" dirty="0"/>
              <a:t> </a:t>
            </a:r>
            <a:r>
              <a:rPr lang="en-US" dirty="0" err="1"/>
              <a:t>int,order_status</a:t>
            </a:r>
            <a:r>
              <a:rPr lang="en-US" dirty="0"/>
              <a:t> string'))</a:t>
            </a:r>
          </a:p>
          <a:p>
            <a:pPr algn="just"/>
            <a:endParaRPr lang="en-US" dirty="0"/>
          </a:p>
          <a:p>
            <a:pPr algn="just"/>
            <a:r>
              <a:rPr lang="en-US" dirty="0" err="1"/>
              <a:t>ordItemsDF</a:t>
            </a:r>
            <a:r>
              <a:rPr lang="en-US" dirty="0"/>
              <a:t>=</a:t>
            </a:r>
            <a:r>
              <a:rPr lang="en-US" dirty="0" err="1"/>
              <a:t>spark.read.load</a:t>
            </a:r>
            <a:r>
              <a:rPr lang="en-US" dirty="0"/>
              <a:t>('practice/</a:t>
            </a:r>
            <a:r>
              <a:rPr lang="en-US" dirty="0" err="1"/>
              <a:t>retail_db</a:t>
            </a:r>
            <a:r>
              <a:rPr lang="en-US" dirty="0"/>
              <a:t>/order_items',</a:t>
            </a:r>
            <a:r>
              <a:rPr lang="en-US" dirty="0" err="1"/>
              <a:t>sep</a:t>
            </a:r>
            <a:r>
              <a:rPr lang="en-US" dirty="0"/>
              <a:t>=',',format='</a:t>
            </a:r>
            <a:r>
              <a:rPr lang="en-US" dirty="0" err="1"/>
              <a:t>csv',schema</a:t>
            </a:r>
            <a:r>
              <a:rPr lang="en-US" dirty="0"/>
              <a:t>=('</a:t>
            </a:r>
            <a:r>
              <a:rPr lang="en-US" dirty="0" err="1"/>
              <a:t>order_item_id</a:t>
            </a:r>
            <a:r>
              <a:rPr lang="en-US" dirty="0"/>
              <a:t> </a:t>
            </a:r>
            <a:r>
              <a:rPr lang="en-US" dirty="0" err="1"/>
              <a:t>int</a:t>
            </a:r>
            <a:r>
              <a:rPr lang="en-US" dirty="0"/>
              <a:t>,\</a:t>
            </a:r>
          </a:p>
          <a:p>
            <a:pPr algn="just"/>
            <a:r>
              <a:rPr lang="en-US" dirty="0" err="1"/>
              <a:t>order_item_order_id</a:t>
            </a:r>
            <a:r>
              <a:rPr lang="en-US" dirty="0"/>
              <a:t> </a:t>
            </a:r>
            <a:r>
              <a:rPr lang="en-US" dirty="0" err="1"/>
              <a:t>int,order_item_product_id</a:t>
            </a:r>
            <a:r>
              <a:rPr lang="en-US" dirty="0"/>
              <a:t> </a:t>
            </a:r>
            <a:r>
              <a:rPr lang="en-US" dirty="0" err="1"/>
              <a:t>int,quantity</a:t>
            </a:r>
            <a:r>
              <a:rPr lang="en-US" dirty="0"/>
              <a:t> </a:t>
            </a:r>
            <a:r>
              <a:rPr lang="en-US" dirty="0" err="1"/>
              <a:t>tinyint,subtotal</a:t>
            </a:r>
            <a:r>
              <a:rPr lang="en-US" dirty="0"/>
              <a:t> </a:t>
            </a:r>
            <a:r>
              <a:rPr lang="en-US" dirty="0" err="1"/>
              <a:t>float,price</a:t>
            </a:r>
            <a:r>
              <a:rPr lang="en-US" dirty="0"/>
              <a:t> float'))</a:t>
            </a:r>
          </a:p>
          <a:p>
            <a:pPr algn="just"/>
            <a:endParaRPr lang="en-US" dirty="0"/>
          </a:p>
          <a:p>
            <a:pPr algn="just"/>
            <a:r>
              <a:rPr lang="en-US" dirty="0"/>
              <a:t>joined= </a:t>
            </a:r>
            <a:r>
              <a:rPr lang="en-US" dirty="0" err="1"/>
              <a:t>ordDF.join</a:t>
            </a:r>
            <a:r>
              <a:rPr lang="en-US" dirty="0"/>
              <a:t>(</a:t>
            </a:r>
            <a:r>
              <a:rPr lang="en-US" dirty="0" err="1"/>
              <a:t>ordItemsDF,ordDF.order_id</a:t>
            </a:r>
            <a:r>
              <a:rPr lang="en-US" dirty="0"/>
              <a:t> == </a:t>
            </a:r>
            <a:r>
              <a:rPr lang="en-US" dirty="0" err="1"/>
              <a:t>ordItemsDF.order_item_order_id</a:t>
            </a:r>
            <a:r>
              <a:rPr lang="en-US" dirty="0"/>
              <a:t>)</a:t>
            </a:r>
          </a:p>
          <a:p>
            <a:pPr algn="just"/>
            <a:endParaRPr lang="en-US" dirty="0"/>
          </a:p>
          <a:p>
            <a:pPr algn="just"/>
            <a:r>
              <a:rPr lang="en-US" dirty="0" err="1"/>
              <a:t>Joined.explain</a:t>
            </a:r>
            <a:r>
              <a:rPr lang="en-US" dirty="0"/>
              <a:t>()</a:t>
            </a:r>
          </a:p>
          <a:p>
            <a:pPr algn="just"/>
            <a:endParaRPr lang="en-US" dirty="0"/>
          </a:p>
        </p:txBody>
      </p:sp>
    </p:spTree>
    <p:extLst>
      <p:ext uri="{BB962C8B-B14F-4D97-AF65-F5344CB8AC3E}">
        <p14:creationId xmlns:p14="http://schemas.microsoft.com/office/powerpoint/2010/main" val="242067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774" y="74443"/>
            <a:ext cx="11645426" cy="6186309"/>
          </a:xfrm>
          <a:prstGeom prst="rect">
            <a:avLst/>
          </a:prstGeom>
          <a:noFill/>
        </p:spPr>
        <p:txBody>
          <a:bodyPr wrap="square" rtlCol="0">
            <a:spAutoFit/>
          </a:bodyPr>
          <a:lstStyle/>
          <a:p>
            <a:pPr algn="just">
              <a:spcBef>
                <a:spcPts val="600"/>
              </a:spcBef>
            </a:pPr>
            <a:endParaRPr lang="en-US" dirty="0"/>
          </a:p>
          <a:p>
            <a:pPr algn="just"/>
            <a:r>
              <a:rPr lang="en-US" b="1" dirty="0"/>
              <a:t>Sometimes Not:</a:t>
            </a:r>
          </a:p>
          <a:p>
            <a:pPr marL="285750" indent="-285750" algn="just">
              <a:buFont typeface="Arial" panose="020B0604020202020204" pitchFamily="34" charset="0"/>
              <a:buChar char="•"/>
            </a:pPr>
            <a:r>
              <a:rPr lang="en-US" dirty="0"/>
              <a:t>But not always, Spark can do auto detection. For Ex- Local Collection.</a:t>
            </a:r>
          </a:p>
          <a:p>
            <a:pPr marL="285750" indent="-285750" algn="just">
              <a:buFont typeface="Arial" panose="020B0604020202020204" pitchFamily="34" charset="0"/>
              <a:buChar char="•"/>
            </a:pPr>
            <a:r>
              <a:rPr lang="en-US" dirty="0"/>
              <a:t>The reason is that Spark will not determine the size of a local collection because it might be big.</a:t>
            </a:r>
          </a:p>
          <a:p>
            <a:pPr marL="285750" indent="-285750" algn="just">
              <a:buFont typeface="Arial" panose="020B0604020202020204" pitchFamily="34" charset="0"/>
              <a:buChar char="•"/>
            </a:pPr>
            <a:r>
              <a:rPr lang="en-US" dirty="0"/>
              <a:t>In this case, we can force optimizer to use BROADCAST Hint.</a:t>
            </a:r>
          </a:p>
          <a:p>
            <a:pPr marL="285750" indent="-285750" algn="just">
              <a:buFont typeface="Arial" panose="020B0604020202020204" pitchFamily="34" charset="0"/>
              <a:buChar char="•"/>
            </a:pPr>
            <a:endParaRPr lang="en-US" dirty="0"/>
          </a:p>
          <a:p>
            <a:pPr algn="just"/>
            <a:r>
              <a:rPr lang="en-US" dirty="0"/>
              <a:t>Ex – </a:t>
            </a:r>
          </a:p>
          <a:p>
            <a:pPr algn="just"/>
            <a:r>
              <a:rPr lang="en-US" dirty="0" err="1"/>
              <a:t>largeDF</a:t>
            </a:r>
            <a:r>
              <a:rPr lang="en-US" dirty="0"/>
              <a:t> = </a:t>
            </a:r>
            <a:r>
              <a:rPr lang="en-US" dirty="0" err="1"/>
              <a:t>spark.range</a:t>
            </a:r>
            <a:r>
              <a:rPr lang="en-US" dirty="0"/>
              <a:t>(1,1000000000)</a:t>
            </a:r>
          </a:p>
          <a:p>
            <a:pPr algn="just"/>
            <a:endParaRPr lang="en-US" dirty="0"/>
          </a:p>
          <a:p>
            <a:pPr algn="just"/>
            <a:r>
              <a:rPr lang="en-US" dirty="0"/>
              <a:t>data = [(1, 'a'),(2, 'b'),(3, 'c')]</a:t>
            </a:r>
          </a:p>
          <a:p>
            <a:pPr algn="just"/>
            <a:r>
              <a:rPr lang="en-US" dirty="0"/>
              <a:t>schema= ['id', 'col2']</a:t>
            </a:r>
          </a:p>
          <a:p>
            <a:pPr algn="just"/>
            <a:r>
              <a:rPr lang="en-US" dirty="0" err="1"/>
              <a:t>smallDF</a:t>
            </a:r>
            <a:r>
              <a:rPr lang="en-US" dirty="0"/>
              <a:t>=</a:t>
            </a:r>
            <a:r>
              <a:rPr lang="en-US" dirty="0" err="1"/>
              <a:t>spark.createDataFrame</a:t>
            </a:r>
            <a:r>
              <a:rPr lang="en-US" dirty="0"/>
              <a:t>(</a:t>
            </a:r>
            <a:r>
              <a:rPr lang="en-US" dirty="0" err="1"/>
              <a:t>data,schema</a:t>
            </a:r>
            <a:r>
              <a:rPr lang="en-US" dirty="0"/>
              <a:t>)</a:t>
            </a:r>
          </a:p>
          <a:p>
            <a:pPr algn="just"/>
            <a:endParaRPr lang="en-US" dirty="0"/>
          </a:p>
          <a:p>
            <a:pPr algn="just"/>
            <a:r>
              <a:rPr lang="en-US" dirty="0"/>
              <a:t>joined = </a:t>
            </a:r>
            <a:r>
              <a:rPr lang="en-US" dirty="0" err="1"/>
              <a:t>largeDF.join</a:t>
            </a:r>
            <a:r>
              <a:rPr lang="en-US" dirty="0"/>
              <a:t>(</a:t>
            </a:r>
            <a:r>
              <a:rPr lang="en-US" dirty="0" err="1"/>
              <a:t>smallDF</a:t>
            </a:r>
            <a:r>
              <a:rPr lang="en-US" dirty="0"/>
              <a:t>, "id")</a:t>
            </a:r>
          </a:p>
          <a:p>
            <a:pPr algn="just"/>
            <a:endParaRPr lang="en-US" dirty="0"/>
          </a:p>
          <a:p>
            <a:pPr algn="just"/>
            <a:r>
              <a:rPr lang="en-US" dirty="0" err="1"/>
              <a:t>joined.explain</a:t>
            </a:r>
            <a:r>
              <a:rPr lang="en-US" dirty="0"/>
              <a:t>()</a:t>
            </a:r>
          </a:p>
          <a:p>
            <a:pPr algn="just"/>
            <a:endParaRPr lang="en-US" dirty="0"/>
          </a:p>
          <a:p>
            <a:pPr algn="just"/>
            <a:r>
              <a:rPr lang="en-US" dirty="0"/>
              <a:t>Ex- Use hint.</a:t>
            </a:r>
          </a:p>
          <a:p>
            <a:pPr algn="just"/>
            <a:r>
              <a:rPr lang="en-US" dirty="0"/>
              <a:t>from </a:t>
            </a:r>
            <a:r>
              <a:rPr lang="en-US" dirty="0" err="1"/>
              <a:t>pyspark.sql.functions</a:t>
            </a:r>
            <a:r>
              <a:rPr lang="en-US" dirty="0"/>
              <a:t> import broadcast</a:t>
            </a:r>
          </a:p>
          <a:p>
            <a:pPr algn="just"/>
            <a:r>
              <a:rPr lang="en-US" dirty="0"/>
              <a:t>joined = </a:t>
            </a:r>
            <a:r>
              <a:rPr lang="en-US" dirty="0" err="1"/>
              <a:t>smallDF.hint</a:t>
            </a:r>
            <a:r>
              <a:rPr lang="en-US" dirty="0"/>
              <a:t>('broadcast').join(broadcast(</a:t>
            </a:r>
            <a:r>
              <a:rPr lang="en-US" dirty="0" err="1"/>
              <a:t>largeDF</a:t>
            </a:r>
            <a:r>
              <a:rPr lang="en-US" dirty="0"/>
              <a:t>), "id")</a:t>
            </a:r>
          </a:p>
          <a:p>
            <a:pPr algn="just"/>
            <a:r>
              <a:rPr lang="en-US" dirty="0" err="1"/>
              <a:t>joined.explain</a:t>
            </a:r>
            <a:r>
              <a:rPr lang="en-US" dirty="0"/>
              <a:t>()</a:t>
            </a:r>
          </a:p>
          <a:p>
            <a:pPr algn="just"/>
            <a:endParaRPr lang="en-US" dirty="0"/>
          </a:p>
        </p:txBody>
      </p:sp>
    </p:spTree>
    <p:extLst>
      <p:ext uri="{BB962C8B-B14F-4D97-AF65-F5344CB8AC3E}">
        <p14:creationId xmlns:p14="http://schemas.microsoft.com/office/powerpoint/2010/main" val="165171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953" y="205946"/>
            <a:ext cx="11867848" cy="1708160"/>
          </a:xfrm>
          <a:prstGeom prst="rect">
            <a:avLst/>
          </a:prstGeom>
          <a:noFill/>
        </p:spPr>
        <p:txBody>
          <a:bodyPr wrap="square" rtlCol="0">
            <a:spAutoFit/>
          </a:bodyPr>
          <a:lstStyle/>
          <a:p>
            <a:pPr algn="just">
              <a:spcBef>
                <a:spcPts val="600"/>
              </a:spcBef>
            </a:pPr>
            <a:r>
              <a:rPr lang="en-US" b="1" dirty="0"/>
              <a:t>Testing:</a:t>
            </a:r>
          </a:p>
          <a:p>
            <a:pPr marL="285750" indent="-285750" algn="just">
              <a:spcBef>
                <a:spcPts val="600"/>
              </a:spcBef>
              <a:buFont typeface="Arial" panose="020B0604020202020204" pitchFamily="34" charset="0"/>
              <a:buChar char="•"/>
            </a:pPr>
            <a:r>
              <a:rPr lang="en-US" dirty="0"/>
              <a:t>If you want to test the joins with out presence of automatic optimization, set </a:t>
            </a:r>
            <a:r>
              <a:rPr lang="en-US" dirty="0" err="1"/>
              <a:t>spark.sql.autoBroadcastJoinThreshold</a:t>
            </a:r>
            <a:r>
              <a:rPr lang="en-US" dirty="0"/>
              <a:t> to -1.</a:t>
            </a:r>
          </a:p>
          <a:p>
            <a:pPr marL="285750" indent="-285750" algn="just">
              <a:spcBef>
                <a:spcPts val="600"/>
              </a:spcBef>
              <a:buFont typeface="Arial" panose="020B0604020202020204" pitchFamily="34" charset="0"/>
              <a:buChar char="•"/>
            </a:pPr>
            <a:r>
              <a:rPr lang="en-US" dirty="0"/>
              <a:t>This will disable the automatic broadcast join detection.</a:t>
            </a:r>
          </a:p>
          <a:p>
            <a:pPr algn="just">
              <a:spcBef>
                <a:spcPts val="600"/>
              </a:spcBef>
            </a:pPr>
            <a:r>
              <a:rPr lang="en-US" dirty="0"/>
              <a:t>      </a:t>
            </a:r>
            <a:r>
              <a:rPr lang="en-US" dirty="0" err="1"/>
              <a:t>spark.conf.set</a:t>
            </a:r>
            <a:r>
              <a:rPr lang="en-US" dirty="0"/>
              <a:t>("</a:t>
            </a:r>
            <a:r>
              <a:rPr lang="en-US" dirty="0" err="1"/>
              <a:t>spark.sql.autoBroadcastJoinThreshold</a:t>
            </a:r>
            <a:r>
              <a:rPr lang="en-US" dirty="0"/>
              <a:t>", -1)</a:t>
            </a:r>
          </a:p>
          <a:p>
            <a:pPr algn="just"/>
            <a:endParaRPr lang="en-US" dirty="0"/>
          </a:p>
        </p:txBody>
      </p:sp>
    </p:spTree>
    <p:extLst>
      <p:ext uri="{BB962C8B-B14F-4D97-AF65-F5344CB8AC3E}">
        <p14:creationId xmlns:p14="http://schemas.microsoft.com/office/powerpoint/2010/main" val="206491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18597" y="-4173"/>
            <a:ext cx="10847672" cy="21390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900" b="1" dirty="0">
                <a:latin typeface="+mj-lt"/>
              </a:rPr>
              <a:t>Notes</a:t>
            </a:r>
            <a:r>
              <a:rPr kumimoji="0" lang="en-US" altLang="en-US" sz="1900" b="1" i="0" u="none" strike="noStrike" cap="none" normalizeH="0" baseline="0" dirty="0">
                <a:ln>
                  <a:noFill/>
                </a:ln>
                <a:solidFill>
                  <a:schemeClr val="tx1"/>
                </a:solidFill>
                <a:effectLst/>
                <a:latin typeface="+mj-lt"/>
              </a:rPr>
              <a:t>:</a:t>
            </a:r>
          </a:p>
          <a:p>
            <a:pPr marL="342900" lvl="0" indent="-342900" algn="just">
              <a:buFont typeface="Arial" panose="020B0604020202020204" pitchFamily="34" charset="0"/>
              <a:buChar char="•"/>
            </a:pPr>
            <a:r>
              <a:rPr lang="en-US" altLang="en-US" sz="1900" dirty="0">
                <a:latin typeface="+mj-lt"/>
              </a:rPr>
              <a:t>Table</a:t>
            </a:r>
            <a:r>
              <a:rPr lang="en-US" altLang="en-US" sz="1900" dirty="0">
                <a:solidFill>
                  <a:srgbClr val="FF0000"/>
                </a:solidFill>
                <a:latin typeface="+mj-lt"/>
              </a:rPr>
              <a:t> </a:t>
            </a:r>
            <a:r>
              <a:rPr lang="en-US" altLang="en-US" sz="1900" dirty="0">
                <a:latin typeface="+mj-lt"/>
              </a:rPr>
              <a:t>needs to be broadcast less than  spark.sql.autoBroadcastJoinThreshold the configured value, default 10M (or add a broadcast join the hint).</a:t>
            </a:r>
          </a:p>
          <a:p>
            <a:pPr marL="342900" lvl="0" indent="-342900" algn="just">
              <a:buFont typeface="Arial" panose="020B0604020202020204" pitchFamily="34" charset="0"/>
              <a:buChar char="•"/>
            </a:pPr>
            <a:r>
              <a:rPr lang="en-US" altLang="en-US" sz="1900" dirty="0">
                <a:latin typeface="+mj-lt"/>
              </a:rPr>
              <a:t>Only supported for ‘=’ join.</a:t>
            </a:r>
          </a:p>
          <a:p>
            <a:pPr marL="342900" lvl="0" indent="-342900" algn="just">
              <a:buFont typeface="Arial" panose="020B0604020202020204" pitchFamily="34" charset="0"/>
              <a:buChar char="•"/>
            </a:pPr>
            <a:r>
              <a:rPr lang="en-US" altLang="en-US" sz="1900" dirty="0">
                <a:latin typeface="+mj-lt"/>
              </a:rPr>
              <a:t>Supported for all join types (inner, left, right) except full outer join.</a:t>
            </a:r>
          </a:p>
          <a:p>
            <a:pPr marL="342900" lvl="0" indent="-342900" algn="just">
              <a:buFont typeface="Arial" panose="020B0604020202020204" pitchFamily="34" charset="0"/>
              <a:buChar char="•"/>
            </a:pPr>
            <a:r>
              <a:rPr lang="en-US" altLang="en-US" sz="1900" dirty="0">
                <a:latin typeface="+mj-lt"/>
              </a:rPr>
              <a:t>Faster than any other join strategies.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79074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Shuffle Hash Join</a:t>
            </a:r>
          </a:p>
        </p:txBody>
      </p:sp>
    </p:spTree>
    <p:extLst>
      <p:ext uri="{BB962C8B-B14F-4D97-AF65-F5344CB8AC3E}">
        <p14:creationId xmlns:p14="http://schemas.microsoft.com/office/powerpoint/2010/main" val="292812729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40865" y="102732"/>
            <a:ext cx="8180124" cy="614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chemeClr val="tx1"/>
                </a:solidFill>
                <a:effectLst/>
                <a:latin typeface="+mj-lt"/>
              </a:rPr>
              <a:t>Shuffle Hash Join is divided into two steps:</a:t>
            </a:r>
          </a:p>
          <a:p>
            <a:pPr lvl="1"/>
            <a:r>
              <a:rPr lang="en-US" altLang="en-US" sz="1900" b="1" dirty="0">
                <a:latin typeface="+mj-lt"/>
              </a:rPr>
              <a:t>Step#1 : (Shuffle Phase): </a:t>
            </a:r>
          </a:p>
          <a:p>
            <a:pPr marL="1257300" lvl="2" indent="-342900">
              <a:buFont typeface="Arial" panose="020B0604020202020204" pitchFamily="34" charset="0"/>
              <a:buChar char="•"/>
            </a:pPr>
            <a:r>
              <a:rPr lang="en-US" altLang="en-US" sz="1900" dirty="0">
                <a:latin typeface="+mj-lt"/>
              </a:rPr>
              <a:t>Both datasets are read and shuffled. </a:t>
            </a:r>
          </a:p>
          <a:p>
            <a:pPr marL="1257300" lvl="2" indent="-342900">
              <a:buFont typeface="Arial" panose="020B0604020202020204" pitchFamily="34" charset="0"/>
              <a:buChar char="•"/>
            </a:pPr>
            <a:r>
              <a:rPr lang="en-US" altLang="en-US" sz="1900" dirty="0">
                <a:latin typeface="+mj-lt"/>
              </a:rPr>
              <a:t>So the same keys from both sides end up in the same partition or task.</a:t>
            </a:r>
          </a:p>
          <a:p>
            <a:pPr lvl="1"/>
            <a:endParaRPr lang="en-US" altLang="en-US" sz="1900" dirty="0">
              <a:latin typeface="+mj-lt"/>
            </a:endParaRPr>
          </a:p>
          <a:p>
            <a:pPr lvl="1"/>
            <a:endParaRPr lang="en-US" altLang="en-US" sz="1900" dirty="0">
              <a:latin typeface="+mj-lt"/>
            </a:endParaRPr>
          </a:p>
          <a:p>
            <a:pPr lvl="1"/>
            <a:endParaRPr lang="en-US" altLang="en-US" sz="1900" dirty="0">
              <a:latin typeface="+mj-lt"/>
            </a:endParaRPr>
          </a:p>
          <a:p>
            <a:pPr lvl="1"/>
            <a:endParaRPr lang="en-US" altLang="en-US" sz="1900" dirty="0">
              <a:latin typeface="+mj-lt"/>
            </a:endParaRPr>
          </a:p>
          <a:p>
            <a:pPr marL="800100" lvl="1" indent="-342900">
              <a:buFont typeface="Arial" panose="020B0604020202020204" pitchFamily="34" charset="0"/>
              <a:buChar char="•"/>
            </a:pPr>
            <a:endParaRPr lang="en-US" altLang="en-US" sz="1900" b="1" dirty="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p:txBody>
      </p:sp>
      <p:sp>
        <p:nvSpPr>
          <p:cNvPr id="56" name="Rectangle 55"/>
          <p:cNvSpPr/>
          <p:nvPr/>
        </p:nvSpPr>
        <p:spPr>
          <a:xfrm>
            <a:off x="2216250" y="2165839"/>
            <a:ext cx="815546" cy="1496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10</a:t>
            </a:r>
          </a:p>
          <a:p>
            <a:pPr algn="ctr"/>
            <a:r>
              <a:rPr lang="en-US" dirty="0"/>
              <a:t>20</a:t>
            </a:r>
          </a:p>
          <a:p>
            <a:pPr algn="ctr"/>
            <a:r>
              <a:rPr lang="en-US" dirty="0"/>
              <a:t>30</a:t>
            </a:r>
          </a:p>
          <a:p>
            <a:pPr algn="ctr"/>
            <a:r>
              <a:rPr lang="en-US" dirty="0"/>
              <a:t>40</a:t>
            </a:r>
          </a:p>
          <a:p>
            <a:pPr algn="ctr"/>
            <a:endParaRPr lang="en-US" dirty="0"/>
          </a:p>
        </p:txBody>
      </p:sp>
      <p:sp>
        <p:nvSpPr>
          <p:cNvPr id="57" name="Rectangle 56"/>
          <p:cNvSpPr/>
          <p:nvPr/>
        </p:nvSpPr>
        <p:spPr>
          <a:xfrm>
            <a:off x="2207740" y="4038318"/>
            <a:ext cx="815546" cy="1248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a:p>
            <a:pPr algn="ctr"/>
            <a:r>
              <a:rPr lang="en-US" dirty="0"/>
              <a:t>40</a:t>
            </a:r>
          </a:p>
          <a:p>
            <a:pPr algn="ctr"/>
            <a:r>
              <a:rPr lang="en-US" dirty="0"/>
              <a:t>10</a:t>
            </a:r>
          </a:p>
          <a:p>
            <a:pPr algn="ctr"/>
            <a:r>
              <a:rPr lang="en-US" dirty="0"/>
              <a:t>20</a:t>
            </a:r>
          </a:p>
        </p:txBody>
      </p:sp>
      <p:sp>
        <p:nvSpPr>
          <p:cNvPr id="58" name="Rectangle 57"/>
          <p:cNvSpPr/>
          <p:nvPr/>
        </p:nvSpPr>
        <p:spPr>
          <a:xfrm>
            <a:off x="7318891" y="2770378"/>
            <a:ext cx="815546" cy="61870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10</a:t>
            </a:r>
          </a:p>
          <a:p>
            <a:pPr algn="ctr"/>
            <a:endParaRPr lang="en-US" dirty="0"/>
          </a:p>
        </p:txBody>
      </p:sp>
      <p:sp>
        <p:nvSpPr>
          <p:cNvPr id="59" name="Rectangle 58"/>
          <p:cNvSpPr/>
          <p:nvPr/>
        </p:nvSpPr>
        <p:spPr>
          <a:xfrm>
            <a:off x="7345241" y="3966042"/>
            <a:ext cx="815546" cy="914628"/>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a:p>
            <a:pPr algn="ctr"/>
            <a:r>
              <a:rPr lang="en-US" dirty="0"/>
              <a:t>35</a:t>
            </a:r>
          </a:p>
          <a:p>
            <a:pPr algn="ctr"/>
            <a:r>
              <a:rPr lang="en-US" dirty="0"/>
              <a:t>40</a:t>
            </a:r>
          </a:p>
        </p:txBody>
      </p:sp>
      <p:sp>
        <p:nvSpPr>
          <p:cNvPr id="60" name="Rectangle 59"/>
          <p:cNvSpPr/>
          <p:nvPr/>
        </p:nvSpPr>
        <p:spPr>
          <a:xfrm>
            <a:off x="3935626" y="1975351"/>
            <a:ext cx="815546" cy="1698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10</a:t>
            </a:r>
          </a:p>
          <a:p>
            <a:pPr algn="ctr"/>
            <a:r>
              <a:rPr lang="en-US" dirty="0"/>
              <a:t>10</a:t>
            </a:r>
          </a:p>
          <a:p>
            <a:pPr algn="ctr"/>
            <a:r>
              <a:rPr lang="en-US" dirty="0"/>
              <a:t>30</a:t>
            </a:r>
          </a:p>
          <a:p>
            <a:pPr algn="ctr"/>
            <a:r>
              <a:rPr lang="en-US" dirty="0"/>
              <a:t>30</a:t>
            </a:r>
          </a:p>
          <a:p>
            <a:pPr algn="ctr"/>
            <a:endParaRPr lang="en-US" dirty="0"/>
          </a:p>
          <a:p>
            <a:pPr algn="ctr"/>
            <a:endParaRPr lang="en-US" dirty="0"/>
          </a:p>
        </p:txBody>
      </p:sp>
      <p:sp>
        <p:nvSpPr>
          <p:cNvPr id="61" name="Rectangle 60"/>
          <p:cNvSpPr/>
          <p:nvPr/>
        </p:nvSpPr>
        <p:spPr>
          <a:xfrm>
            <a:off x="3935626" y="4040052"/>
            <a:ext cx="815546" cy="1360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20</a:t>
            </a:r>
          </a:p>
          <a:p>
            <a:pPr algn="ctr"/>
            <a:r>
              <a:rPr lang="en-US" dirty="0"/>
              <a:t>20</a:t>
            </a:r>
          </a:p>
          <a:p>
            <a:pPr algn="ctr"/>
            <a:r>
              <a:rPr lang="en-US" dirty="0"/>
              <a:t>40</a:t>
            </a:r>
          </a:p>
          <a:p>
            <a:pPr algn="ctr"/>
            <a:r>
              <a:rPr lang="en-US" dirty="0"/>
              <a:t>40</a:t>
            </a:r>
          </a:p>
          <a:p>
            <a:pPr algn="ctr"/>
            <a:endParaRPr lang="en-US" dirty="0"/>
          </a:p>
        </p:txBody>
      </p:sp>
      <p:cxnSp>
        <p:nvCxnSpPr>
          <p:cNvPr id="62" name="Straight Arrow Connector 61"/>
          <p:cNvCxnSpPr>
            <a:stCxn id="56" idx="3"/>
            <a:endCxn id="60" idx="1"/>
          </p:cNvCxnSpPr>
          <p:nvPr/>
        </p:nvCxnSpPr>
        <p:spPr>
          <a:xfrm flipV="1">
            <a:off x="3031796" y="2824715"/>
            <a:ext cx="903830" cy="894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042850" y="2512635"/>
            <a:ext cx="741405" cy="261610"/>
          </a:xfrm>
          <a:prstGeom prst="rect">
            <a:avLst/>
          </a:prstGeom>
          <a:noFill/>
        </p:spPr>
        <p:txBody>
          <a:bodyPr wrap="square" rtlCol="0">
            <a:spAutoFit/>
          </a:bodyPr>
          <a:lstStyle/>
          <a:p>
            <a:r>
              <a:rPr lang="en-US" sz="1100" dirty="0"/>
              <a:t>Shuffle</a:t>
            </a:r>
          </a:p>
        </p:txBody>
      </p:sp>
      <p:cxnSp>
        <p:nvCxnSpPr>
          <p:cNvPr id="64" name="Straight Arrow Connector 63"/>
          <p:cNvCxnSpPr/>
          <p:nvPr/>
        </p:nvCxnSpPr>
        <p:spPr>
          <a:xfrm>
            <a:off x="3023286" y="4696572"/>
            <a:ext cx="91234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3037701" y="4411780"/>
            <a:ext cx="741405" cy="261610"/>
          </a:xfrm>
          <a:prstGeom prst="rect">
            <a:avLst/>
          </a:prstGeom>
          <a:noFill/>
        </p:spPr>
        <p:txBody>
          <a:bodyPr wrap="square" rtlCol="0">
            <a:spAutoFit/>
          </a:bodyPr>
          <a:lstStyle/>
          <a:p>
            <a:r>
              <a:rPr lang="en-US" sz="1100" dirty="0"/>
              <a:t>Shuffle</a:t>
            </a:r>
          </a:p>
        </p:txBody>
      </p:sp>
      <p:sp>
        <p:nvSpPr>
          <p:cNvPr id="66" name="Rectangle 65"/>
          <p:cNvSpPr/>
          <p:nvPr/>
        </p:nvSpPr>
        <p:spPr>
          <a:xfrm>
            <a:off x="8976227" y="2731096"/>
            <a:ext cx="815546" cy="67447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10</a:t>
            </a:r>
          </a:p>
          <a:p>
            <a:pPr algn="ctr"/>
            <a:r>
              <a:rPr lang="en-US" dirty="0"/>
              <a:t>15</a:t>
            </a:r>
          </a:p>
          <a:p>
            <a:pPr algn="ctr"/>
            <a:endParaRPr lang="en-US" dirty="0"/>
          </a:p>
          <a:p>
            <a:pPr algn="ctr"/>
            <a:endParaRPr lang="en-US" dirty="0"/>
          </a:p>
          <a:p>
            <a:pPr algn="ctr"/>
            <a:r>
              <a:rPr lang="en-US" dirty="0"/>
              <a:t>4</a:t>
            </a:r>
          </a:p>
          <a:p>
            <a:pPr algn="ctr"/>
            <a:endParaRPr lang="en-US" dirty="0"/>
          </a:p>
        </p:txBody>
      </p:sp>
      <p:sp>
        <p:nvSpPr>
          <p:cNvPr id="67" name="Rectangle 66"/>
          <p:cNvSpPr/>
          <p:nvPr/>
        </p:nvSpPr>
        <p:spPr>
          <a:xfrm>
            <a:off x="8988560" y="4004460"/>
            <a:ext cx="815546" cy="68526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a:t>
            </a:r>
          </a:p>
          <a:p>
            <a:pPr algn="ctr"/>
            <a:r>
              <a:rPr lang="en-US" dirty="0"/>
              <a:t>35</a:t>
            </a:r>
          </a:p>
        </p:txBody>
      </p:sp>
      <p:cxnSp>
        <p:nvCxnSpPr>
          <p:cNvPr id="68" name="Straight Arrow Connector 67"/>
          <p:cNvCxnSpPr/>
          <p:nvPr/>
        </p:nvCxnSpPr>
        <p:spPr>
          <a:xfrm flipH="1">
            <a:off x="8118997" y="3060609"/>
            <a:ext cx="8423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69" name="TextBox 68"/>
          <p:cNvSpPr txBox="1"/>
          <p:nvPr/>
        </p:nvSpPr>
        <p:spPr>
          <a:xfrm>
            <a:off x="8343199" y="2793525"/>
            <a:ext cx="741405" cy="261610"/>
          </a:xfrm>
          <a:prstGeom prst="rect">
            <a:avLst/>
          </a:prstGeom>
          <a:noFill/>
        </p:spPr>
        <p:txBody>
          <a:bodyPr wrap="square" rtlCol="0">
            <a:spAutoFit/>
          </a:bodyPr>
          <a:lstStyle/>
          <a:p>
            <a:r>
              <a:rPr lang="en-US" sz="1100" dirty="0"/>
              <a:t>Shuffle</a:t>
            </a:r>
          </a:p>
        </p:txBody>
      </p:sp>
      <p:cxnSp>
        <p:nvCxnSpPr>
          <p:cNvPr id="70" name="Straight Arrow Connector 69"/>
          <p:cNvCxnSpPr/>
          <p:nvPr/>
        </p:nvCxnSpPr>
        <p:spPr>
          <a:xfrm flipH="1">
            <a:off x="8118996" y="4411780"/>
            <a:ext cx="8423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71" name="TextBox 70"/>
          <p:cNvSpPr txBox="1"/>
          <p:nvPr/>
        </p:nvSpPr>
        <p:spPr>
          <a:xfrm>
            <a:off x="8336265" y="4177453"/>
            <a:ext cx="741405" cy="261610"/>
          </a:xfrm>
          <a:prstGeom prst="rect">
            <a:avLst/>
          </a:prstGeom>
          <a:noFill/>
        </p:spPr>
        <p:txBody>
          <a:bodyPr wrap="square" rtlCol="0">
            <a:spAutoFit/>
          </a:bodyPr>
          <a:lstStyle/>
          <a:p>
            <a:r>
              <a:rPr lang="en-US" sz="1100" dirty="0"/>
              <a:t>Shuffle</a:t>
            </a:r>
          </a:p>
        </p:txBody>
      </p:sp>
      <p:sp>
        <p:nvSpPr>
          <p:cNvPr id="72" name="TextBox 71"/>
          <p:cNvSpPr txBox="1"/>
          <p:nvPr/>
        </p:nvSpPr>
        <p:spPr>
          <a:xfrm>
            <a:off x="2452816" y="1769087"/>
            <a:ext cx="741405" cy="261610"/>
          </a:xfrm>
          <a:prstGeom prst="rect">
            <a:avLst/>
          </a:prstGeom>
          <a:noFill/>
        </p:spPr>
        <p:txBody>
          <a:bodyPr wrap="square" rtlCol="0">
            <a:spAutoFit/>
          </a:bodyPr>
          <a:lstStyle/>
          <a:p>
            <a:r>
              <a:rPr lang="en-US" sz="1100" dirty="0"/>
              <a:t>P 1</a:t>
            </a:r>
          </a:p>
        </p:txBody>
      </p:sp>
      <p:sp>
        <p:nvSpPr>
          <p:cNvPr id="73" name="TextBox 72"/>
          <p:cNvSpPr txBox="1"/>
          <p:nvPr/>
        </p:nvSpPr>
        <p:spPr>
          <a:xfrm>
            <a:off x="2433251" y="3811119"/>
            <a:ext cx="741405" cy="261610"/>
          </a:xfrm>
          <a:prstGeom prst="rect">
            <a:avLst/>
          </a:prstGeom>
          <a:noFill/>
        </p:spPr>
        <p:txBody>
          <a:bodyPr wrap="square" rtlCol="0">
            <a:spAutoFit/>
          </a:bodyPr>
          <a:lstStyle/>
          <a:p>
            <a:r>
              <a:rPr lang="en-US" sz="1100" dirty="0"/>
              <a:t>P 2</a:t>
            </a:r>
          </a:p>
        </p:txBody>
      </p:sp>
      <p:sp>
        <p:nvSpPr>
          <p:cNvPr id="74" name="TextBox 73"/>
          <p:cNvSpPr txBox="1"/>
          <p:nvPr/>
        </p:nvSpPr>
        <p:spPr>
          <a:xfrm>
            <a:off x="4084756" y="1769087"/>
            <a:ext cx="741405" cy="261610"/>
          </a:xfrm>
          <a:prstGeom prst="rect">
            <a:avLst/>
          </a:prstGeom>
          <a:noFill/>
        </p:spPr>
        <p:txBody>
          <a:bodyPr wrap="square" rtlCol="0">
            <a:spAutoFit/>
          </a:bodyPr>
          <a:lstStyle/>
          <a:p>
            <a:r>
              <a:rPr lang="en-US" sz="1100" dirty="0"/>
              <a:t>P 1</a:t>
            </a:r>
          </a:p>
        </p:txBody>
      </p:sp>
      <p:sp>
        <p:nvSpPr>
          <p:cNvPr id="75" name="TextBox 74"/>
          <p:cNvSpPr txBox="1"/>
          <p:nvPr/>
        </p:nvSpPr>
        <p:spPr>
          <a:xfrm>
            <a:off x="4125096" y="3833803"/>
            <a:ext cx="741405" cy="261610"/>
          </a:xfrm>
          <a:prstGeom prst="rect">
            <a:avLst/>
          </a:prstGeom>
          <a:noFill/>
        </p:spPr>
        <p:txBody>
          <a:bodyPr wrap="square" rtlCol="0">
            <a:spAutoFit/>
          </a:bodyPr>
          <a:lstStyle/>
          <a:p>
            <a:r>
              <a:rPr lang="en-US" sz="1100" dirty="0"/>
              <a:t>P 2</a:t>
            </a:r>
          </a:p>
        </p:txBody>
      </p:sp>
      <p:sp>
        <p:nvSpPr>
          <p:cNvPr id="76" name="TextBox 75"/>
          <p:cNvSpPr txBox="1"/>
          <p:nvPr/>
        </p:nvSpPr>
        <p:spPr>
          <a:xfrm>
            <a:off x="7507380" y="2485476"/>
            <a:ext cx="741405" cy="261610"/>
          </a:xfrm>
          <a:prstGeom prst="rect">
            <a:avLst/>
          </a:prstGeom>
          <a:noFill/>
        </p:spPr>
        <p:txBody>
          <a:bodyPr wrap="square" rtlCol="0">
            <a:spAutoFit/>
          </a:bodyPr>
          <a:lstStyle/>
          <a:p>
            <a:r>
              <a:rPr lang="en-US" sz="1100" dirty="0"/>
              <a:t>P 1</a:t>
            </a:r>
          </a:p>
        </p:txBody>
      </p:sp>
      <p:sp>
        <p:nvSpPr>
          <p:cNvPr id="77" name="TextBox 76"/>
          <p:cNvSpPr txBox="1"/>
          <p:nvPr/>
        </p:nvSpPr>
        <p:spPr>
          <a:xfrm>
            <a:off x="7475372" y="3698988"/>
            <a:ext cx="741405" cy="261610"/>
          </a:xfrm>
          <a:prstGeom prst="rect">
            <a:avLst/>
          </a:prstGeom>
          <a:noFill/>
        </p:spPr>
        <p:txBody>
          <a:bodyPr wrap="square" rtlCol="0">
            <a:spAutoFit/>
          </a:bodyPr>
          <a:lstStyle/>
          <a:p>
            <a:r>
              <a:rPr lang="en-US" sz="1100" dirty="0"/>
              <a:t>P 2</a:t>
            </a:r>
          </a:p>
        </p:txBody>
      </p:sp>
      <p:sp>
        <p:nvSpPr>
          <p:cNvPr id="78" name="TextBox 77"/>
          <p:cNvSpPr txBox="1"/>
          <p:nvPr/>
        </p:nvSpPr>
        <p:spPr>
          <a:xfrm>
            <a:off x="9190684" y="3742850"/>
            <a:ext cx="741405" cy="261610"/>
          </a:xfrm>
          <a:prstGeom prst="rect">
            <a:avLst/>
          </a:prstGeom>
          <a:noFill/>
        </p:spPr>
        <p:txBody>
          <a:bodyPr wrap="square" rtlCol="0">
            <a:spAutoFit/>
          </a:bodyPr>
          <a:lstStyle/>
          <a:p>
            <a:r>
              <a:rPr lang="en-US" sz="1100" dirty="0"/>
              <a:t>P 2</a:t>
            </a:r>
          </a:p>
        </p:txBody>
      </p:sp>
      <p:sp>
        <p:nvSpPr>
          <p:cNvPr id="79" name="Frame 78"/>
          <p:cNvSpPr/>
          <p:nvPr/>
        </p:nvSpPr>
        <p:spPr>
          <a:xfrm>
            <a:off x="715086" y="3542274"/>
            <a:ext cx="1101629" cy="750510"/>
          </a:xfrm>
          <a:prstGeom prst="fram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Rectangle 79"/>
          <p:cNvSpPr/>
          <p:nvPr/>
        </p:nvSpPr>
        <p:spPr>
          <a:xfrm>
            <a:off x="829476" y="3658037"/>
            <a:ext cx="881449" cy="518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DataFrame A</a:t>
            </a:r>
          </a:p>
        </p:txBody>
      </p:sp>
      <p:sp>
        <p:nvSpPr>
          <p:cNvPr id="81" name="Frame 80"/>
          <p:cNvSpPr/>
          <p:nvPr/>
        </p:nvSpPr>
        <p:spPr>
          <a:xfrm>
            <a:off x="10274458" y="3369281"/>
            <a:ext cx="1101629" cy="750510"/>
          </a:xfrm>
          <a:prstGeom prst="fram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;00000</a:t>
            </a:r>
          </a:p>
        </p:txBody>
      </p:sp>
      <p:sp>
        <p:nvSpPr>
          <p:cNvPr id="82" name="Rectangle 81"/>
          <p:cNvSpPr/>
          <p:nvPr/>
        </p:nvSpPr>
        <p:spPr>
          <a:xfrm>
            <a:off x="10399903" y="3485476"/>
            <a:ext cx="881449" cy="51898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DataFrame B</a:t>
            </a:r>
          </a:p>
        </p:txBody>
      </p:sp>
      <p:cxnSp>
        <p:nvCxnSpPr>
          <p:cNvPr id="83" name="Straight Arrow Connector 82"/>
          <p:cNvCxnSpPr>
            <a:stCxn id="81" idx="1"/>
            <a:endCxn id="66" idx="3"/>
          </p:cNvCxnSpPr>
          <p:nvPr/>
        </p:nvCxnSpPr>
        <p:spPr>
          <a:xfrm flipH="1" flipV="1">
            <a:off x="9791773" y="3068334"/>
            <a:ext cx="482685" cy="676202"/>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84" name="Straight Arrow Connector 83"/>
          <p:cNvCxnSpPr>
            <a:stCxn id="81" idx="1"/>
            <a:endCxn id="67" idx="3"/>
          </p:cNvCxnSpPr>
          <p:nvPr/>
        </p:nvCxnSpPr>
        <p:spPr>
          <a:xfrm flipH="1">
            <a:off x="9804106" y="3744536"/>
            <a:ext cx="470352" cy="602555"/>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85" name="Straight Arrow Connector 84"/>
          <p:cNvCxnSpPr>
            <a:endCxn id="56" idx="1"/>
          </p:cNvCxnSpPr>
          <p:nvPr/>
        </p:nvCxnSpPr>
        <p:spPr>
          <a:xfrm flipV="1">
            <a:off x="1825225" y="2914198"/>
            <a:ext cx="391025" cy="10886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79" idx="3"/>
          </p:cNvCxnSpPr>
          <p:nvPr/>
        </p:nvCxnSpPr>
        <p:spPr>
          <a:xfrm>
            <a:off x="1816715" y="3917529"/>
            <a:ext cx="375581" cy="898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9161552" y="2485476"/>
            <a:ext cx="741405" cy="261610"/>
          </a:xfrm>
          <a:prstGeom prst="rect">
            <a:avLst/>
          </a:prstGeom>
          <a:noFill/>
        </p:spPr>
        <p:txBody>
          <a:bodyPr wrap="square" rtlCol="0">
            <a:spAutoFit/>
          </a:bodyPr>
          <a:lstStyle/>
          <a:p>
            <a:r>
              <a:rPr lang="en-US" sz="1100" dirty="0"/>
              <a:t>P 1</a:t>
            </a:r>
          </a:p>
        </p:txBody>
      </p:sp>
      <p:sp>
        <p:nvSpPr>
          <p:cNvPr id="113" name="Rounded Rectangle 112"/>
          <p:cNvSpPr/>
          <p:nvPr/>
        </p:nvSpPr>
        <p:spPr>
          <a:xfrm>
            <a:off x="3707027" y="1631092"/>
            <a:ext cx="1326292" cy="41024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p:cNvSpPr/>
          <p:nvPr/>
        </p:nvSpPr>
        <p:spPr>
          <a:xfrm>
            <a:off x="7017367" y="2273643"/>
            <a:ext cx="1325832" cy="3013665"/>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960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1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1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3" grpId="0"/>
      <p:bldP spid="65" grpId="0"/>
      <p:bldP spid="66" grpId="0" animBg="1"/>
      <p:bldP spid="67" grpId="0" animBg="1"/>
      <p:bldP spid="69" grpId="0"/>
      <p:bldP spid="71" grpId="0"/>
      <p:bldP spid="72" grpId="0"/>
      <p:bldP spid="73" grpId="0"/>
      <p:bldP spid="74" grpId="0"/>
      <p:bldP spid="75" grpId="0"/>
      <p:bldP spid="76" grpId="0"/>
      <p:bldP spid="77" grpId="0"/>
      <p:bldP spid="78" grpId="0"/>
      <p:bldP spid="79" grpId="0" animBg="1"/>
      <p:bldP spid="80" grpId="0" animBg="1"/>
      <p:bldP spid="81" grpId="0" animBg="1"/>
      <p:bldP spid="82" grpId="0" animBg="1"/>
      <p:bldP spid="88" grpId="0"/>
      <p:bldP spid="113" grpId="0" animBg="1"/>
      <p:bldP spid="114" grpId="0" animBg="1"/>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40865" y="102732"/>
            <a:ext cx="10611238" cy="614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1"/>
            <a:r>
              <a:rPr lang="en-US" altLang="en-US" sz="1900" b="1" dirty="0">
                <a:latin typeface="+mj-lt"/>
              </a:rPr>
              <a:t>Step#2 : (Hash Join Phase): </a:t>
            </a:r>
          </a:p>
          <a:p>
            <a:pPr marL="1257300" lvl="2" indent="-342900">
              <a:buFont typeface="Arial" panose="020B0604020202020204" pitchFamily="34" charset="0"/>
              <a:buChar char="•"/>
            </a:pPr>
            <a:r>
              <a:rPr lang="en-US" altLang="en-US" sz="1900" dirty="0">
                <a:latin typeface="+mj-lt"/>
              </a:rPr>
              <a:t>After Shuffle phase, spark picks one side based on statistics(generally the smaller dataset) and it</a:t>
            </a:r>
          </a:p>
          <a:p>
            <a:pPr lvl="2"/>
            <a:r>
              <a:rPr lang="en-US" altLang="en-US" sz="1900" dirty="0">
                <a:latin typeface="+mj-lt"/>
              </a:rPr>
              <a:t>       will be hashed  into buckets. </a:t>
            </a:r>
          </a:p>
          <a:p>
            <a:pPr marL="1257300" lvl="2" indent="-342900">
              <a:buFont typeface="Arial" panose="020B0604020202020204" pitchFamily="34" charset="0"/>
              <a:buChar char="•"/>
            </a:pPr>
            <a:r>
              <a:rPr lang="en-US" altLang="en-US" sz="1900" dirty="0">
                <a:latin typeface="+mj-lt"/>
              </a:rPr>
              <a:t>Then hash join is performed.</a:t>
            </a:r>
          </a:p>
          <a:p>
            <a:pPr lvl="1"/>
            <a:endParaRPr lang="en-US" altLang="en-US" sz="1900" dirty="0">
              <a:latin typeface="+mj-lt"/>
            </a:endParaRPr>
          </a:p>
          <a:p>
            <a:pPr lvl="1"/>
            <a:endParaRPr lang="en-US" altLang="en-US" sz="1900" dirty="0">
              <a:latin typeface="+mj-lt"/>
            </a:endParaRPr>
          </a:p>
          <a:p>
            <a:pPr lvl="1"/>
            <a:endParaRPr lang="en-US" altLang="en-US" sz="1900" dirty="0">
              <a:latin typeface="+mj-lt"/>
            </a:endParaRPr>
          </a:p>
          <a:p>
            <a:pPr lvl="1"/>
            <a:endParaRPr lang="en-US" altLang="en-US" sz="1900" dirty="0">
              <a:latin typeface="+mj-lt"/>
            </a:endParaRPr>
          </a:p>
          <a:p>
            <a:pPr marL="800100" lvl="1" indent="-342900">
              <a:buFont typeface="Arial" panose="020B0604020202020204" pitchFamily="34" charset="0"/>
              <a:buChar char="•"/>
            </a:pPr>
            <a:endParaRPr lang="en-US" altLang="en-US" sz="1900" b="1" dirty="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p:txBody>
      </p:sp>
      <p:sp>
        <p:nvSpPr>
          <p:cNvPr id="2" name="Rectangle 1"/>
          <p:cNvSpPr/>
          <p:nvPr/>
        </p:nvSpPr>
        <p:spPr>
          <a:xfrm>
            <a:off x="2216250" y="2165839"/>
            <a:ext cx="815546" cy="1496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10</a:t>
            </a:r>
          </a:p>
          <a:p>
            <a:pPr algn="ctr"/>
            <a:r>
              <a:rPr lang="en-US" dirty="0"/>
              <a:t>20</a:t>
            </a:r>
          </a:p>
          <a:p>
            <a:pPr algn="ctr"/>
            <a:r>
              <a:rPr lang="en-US" dirty="0"/>
              <a:t>30</a:t>
            </a:r>
          </a:p>
          <a:p>
            <a:pPr algn="ctr"/>
            <a:endParaRPr lang="en-US" dirty="0"/>
          </a:p>
          <a:p>
            <a:pPr algn="ctr"/>
            <a:r>
              <a:rPr lang="en-US" dirty="0"/>
              <a:t>40</a:t>
            </a:r>
          </a:p>
          <a:p>
            <a:pPr algn="ctr"/>
            <a:endParaRPr lang="en-US" dirty="0"/>
          </a:p>
        </p:txBody>
      </p:sp>
      <p:sp>
        <p:nvSpPr>
          <p:cNvPr id="4" name="Rectangle 3"/>
          <p:cNvSpPr/>
          <p:nvPr/>
        </p:nvSpPr>
        <p:spPr>
          <a:xfrm>
            <a:off x="2207740" y="4038318"/>
            <a:ext cx="815546" cy="1248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a:p>
            <a:pPr algn="ctr"/>
            <a:r>
              <a:rPr lang="en-US" dirty="0"/>
              <a:t>40</a:t>
            </a:r>
          </a:p>
          <a:p>
            <a:pPr algn="ctr"/>
            <a:r>
              <a:rPr lang="en-US" dirty="0"/>
              <a:t>10</a:t>
            </a:r>
          </a:p>
          <a:p>
            <a:pPr algn="ctr"/>
            <a:r>
              <a:rPr lang="en-US" dirty="0"/>
              <a:t>20</a:t>
            </a:r>
          </a:p>
        </p:txBody>
      </p:sp>
      <p:sp>
        <p:nvSpPr>
          <p:cNvPr id="6" name="Rectangle 5"/>
          <p:cNvSpPr/>
          <p:nvPr/>
        </p:nvSpPr>
        <p:spPr>
          <a:xfrm>
            <a:off x="7318891" y="2770378"/>
            <a:ext cx="815546" cy="61870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10</a:t>
            </a:r>
          </a:p>
          <a:p>
            <a:pPr algn="ctr"/>
            <a:endParaRPr lang="en-US" dirty="0"/>
          </a:p>
        </p:txBody>
      </p:sp>
      <p:sp>
        <p:nvSpPr>
          <p:cNvPr id="7" name="Rectangle 6"/>
          <p:cNvSpPr/>
          <p:nvPr/>
        </p:nvSpPr>
        <p:spPr>
          <a:xfrm>
            <a:off x="7345241" y="3966042"/>
            <a:ext cx="815546" cy="914628"/>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a:p>
            <a:pPr algn="ctr"/>
            <a:r>
              <a:rPr lang="en-US" dirty="0"/>
              <a:t>35</a:t>
            </a:r>
          </a:p>
          <a:p>
            <a:pPr algn="ctr"/>
            <a:r>
              <a:rPr lang="en-US" dirty="0"/>
              <a:t>40</a:t>
            </a:r>
          </a:p>
        </p:txBody>
      </p:sp>
      <p:sp>
        <p:nvSpPr>
          <p:cNvPr id="8" name="Rectangle 7"/>
          <p:cNvSpPr/>
          <p:nvPr/>
        </p:nvSpPr>
        <p:spPr>
          <a:xfrm>
            <a:off x="3935626" y="1975351"/>
            <a:ext cx="815546" cy="1698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10</a:t>
            </a:r>
          </a:p>
          <a:p>
            <a:pPr algn="ctr"/>
            <a:r>
              <a:rPr lang="en-US" dirty="0"/>
              <a:t>10</a:t>
            </a:r>
          </a:p>
          <a:p>
            <a:pPr algn="ctr"/>
            <a:r>
              <a:rPr lang="en-US" dirty="0"/>
              <a:t>30</a:t>
            </a:r>
          </a:p>
          <a:p>
            <a:pPr algn="ctr"/>
            <a:r>
              <a:rPr lang="en-US" dirty="0"/>
              <a:t>30</a:t>
            </a:r>
          </a:p>
          <a:p>
            <a:pPr algn="ctr"/>
            <a:endParaRPr lang="en-US" dirty="0"/>
          </a:p>
          <a:p>
            <a:pPr algn="ctr"/>
            <a:endParaRPr lang="en-US" dirty="0"/>
          </a:p>
        </p:txBody>
      </p:sp>
      <p:sp>
        <p:nvSpPr>
          <p:cNvPr id="9" name="Rectangle 8"/>
          <p:cNvSpPr/>
          <p:nvPr/>
        </p:nvSpPr>
        <p:spPr>
          <a:xfrm>
            <a:off x="3935626" y="4040052"/>
            <a:ext cx="815546" cy="1360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20</a:t>
            </a:r>
          </a:p>
          <a:p>
            <a:pPr algn="ctr"/>
            <a:r>
              <a:rPr lang="en-US" dirty="0"/>
              <a:t>20</a:t>
            </a:r>
          </a:p>
          <a:p>
            <a:pPr algn="ctr"/>
            <a:r>
              <a:rPr lang="en-US" dirty="0"/>
              <a:t>40</a:t>
            </a:r>
          </a:p>
          <a:p>
            <a:pPr algn="ctr"/>
            <a:r>
              <a:rPr lang="en-US" dirty="0"/>
              <a:t>40</a:t>
            </a:r>
          </a:p>
          <a:p>
            <a:pPr algn="ctr"/>
            <a:endParaRPr lang="en-US" dirty="0"/>
          </a:p>
        </p:txBody>
      </p:sp>
      <p:cxnSp>
        <p:nvCxnSpPr>
          <p:cNvPr id="11" name="Straight Arrow Connector 10"/>
          <p:cNvCxnSpPr>
            <a:stCxn id="2" idx="3"/>
            <a:endCxn id="8" idx="1"/>
          </p:cNvCxnSpPr>
          <p:nvPr/>
        </p:nvCxnSpPr>
        <p:spPr>
          <a:xfrm flipV="1">
            <a:off x="3031796" y="2824715"/>
            <a:ext cx="903830" cy="894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42850" y="2512635"/>
            <a:ext cx="741405" cy="261610"/>
          </a:xfrm>
          <a:prstGeom prst="rect">
            <a:avLst/>
          </a:prstGeom>
          <a:noFill/>
        </p:spPr>
        <p:txBody>
          <a:bodyPr wrap="square" rtlCol="0">
            <a:spAutoFit/>
          </a:bodyPr>
          <a:lstStyle/>
          <a:p>
            <a:r>
              <a:rPr lang="en-US" sz="1100" dirty="0"/>
              <a:t>Shuffle</a:t>
            </a:r>
          </a:p>
        </p:txBody>
      </p:sp>
      <p:cxnSp>
        <p:nvCxnSpPr>
          <p:cNvPr id="15" name="Straight Arrow Connector 14"/>
          <p:cNvCxnSpPr/>
          <p:nvPr/>
        </p:nvCxnSpPr>
        <p:spPr>
          <a:xfrm>
            <a:off x="3023286" y="4696572"/>
            <a:ext cx="91234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37701" y="4411780"/>
            <a:ext cx="741405" cy="261610"/>
          </a:xfrm>
          <a:prstGeom prst="rect">
            <a:avLst/>
          </a:prstGeom>
          <a:noFill/>
        </p:spPr>
        <p:txBody>
          <a:bodyPr wrap="square" rtlCol="0">
            <a:spAutoFit/>
          </a:bodyPr>
          <a:lstStyle/>
          <a:p>
            <a:r>
              <a:rPr lang="en-US" sz="1100" dirty="0"/>
              <a:t>Shuffle</a:t>
            </a:r>
          </a:p>
        </p:txBody>
      </p:sp>
      <p:sp>
        <p:nvSpPr>
          <p:cNvPr id="17" name="Rectangle 16"/>
          <p:cNvSpPr/>
          <p:nvPr/>
        </p:nvSpPr>
        <p:spPr>
          <a:xfrm>
            <a:off x="8976227" y="2731096"/>
            <a:ext cx="815546" cy="67447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10</a:t>
            </a:r>
          </a:p>
          <a:p>
            <a:pPr algn="ctr"/>
            <a:r>
              <a:rPr lang="en-US" dirty="0"/>
              <a:t>15</a:t>
            </a:r>
          </a:p>
          <a:p>
            <a:pPr algn="ctr"/>
            <a:endParaRPr lang="en-US" dirty="0"/>
          </a:p>
          <a:p>
            <a:pPr algn="ctr"/>
            <a:endParaRPr lang="en-US" dirty="0"/>
          </a:p>
          <a:p>
            <a:pPr algn="ctr"/>
            <a:r>
              <a:rPr lang="en-US" dirty="0"/>
              <a:t>4</a:t>
            </a:r>
          </a:p>
          <a:p>
            <a:pPr algn="ctr"/>
            <a:endParaRPr lang="en-US" dirty="0"/>
          </a:p>
        </p:txBody>
      </p:sp>
      <p:sp>
        <p:nvSpPr>
          <p:cNvPr id="18" name="Rectangle 17"/>
          <p:cNvSpPr/>
          <p:nvPr/>
        </p:nvSpPr>
        <p:spPr>
          <a:xfrm>
            <a:off x="8988560" y="4004460"/>
            <a:ext cx="815546" cy="68526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a:t>
            </a:r>
          </a:p>
          <a:p>
            <a:pPr algn="ctr"/>
            <a:r>
              <a:rPr lang="en-US" dirty="0"/>
              <a:t>35</a:t>
            </a:r>
          </a:p>
        </p:txBody>
      </p:sp>
      <p:cxnSp>
        <p:nvCxnSpPr>
          <p:cNvPr id="19" name="Straight Arrow Connector 18"/>
          <p:cNvCxnSpPr/>
          <p:nvPr/>
        </p:nvCxnSpPr>
        <p:spPr>
          <a:xfrm flipH="1">
            <a:off x="8118997" y="3060609"/>
            <a:ext cx="8423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20" name="TextBox 19"/>
          <p:cNvSpPr txBox="1"/>
          <p:nvPr/>
        </p:nvSpPr>
        <p:spPr>
          <a:xfrm>
            <a:off x="8343199" y="2793525"/>
            <a:ext cx="741405" cy="261610"/>
          </a:xfrm>
          <a:prstGeom prst="rect">
            <a:avLst/>
          </a:prstGeom>
          <a:noFill/>
        </p:spPr>
        <p:txBody>
          <a:bodyPr wrap="square" rtlCol="0">
            <a:spAutoFit/>
          </a:bodyPr>
          <a:lstStyle/>
          <a:p>
            <a:r>
              <a:rPr lang="en-US" sz="1100" dirty="0"/>
              <a:t>Shuffle</a:t>
            </a:r>
          </a:p>
        </p:txBody>
      </p:sp>
      <p:cxnSp>
        <p:nvCxnSpPr>
          <p:cNvPr id="25" name="Straight Arrow Connector 24"/>
          <p:cNvCxnSpPr/>
          <p:nvPr/>
        </p:nvCxnSpPr>
        <p:spPr>
          <a:xfrm flipH="1">
            <a:off x="8118996" y="4411780"/>
            <a:ext cx="8423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a:off x="8336265" y="4177453"/>
            <a:ext cx="741405" cy="261610"/>
          </a:xfrm>
          <a:prstGeom prst="rect">
            <a:avLst/>
          </a:prstGeom>
          <a:noFill/>
        </p:spPr>
        <p:txBody>
          <a:bodyPr wrap="square" rtlCol="0">
            <a:spAutoFit/>
          </a:bodyPr>
          <a:lstStyle/>
          <a:p>
            <a:r>
              <a:rPr lang="en-US" sz="1100" dirty="0"/>
              <a:t>Shuffle</a:t>
            </a:r>
          </a:p>
        </p:txBody>
      </p:sp>
      <p:sp>
        <p:nvSpPr>
          <p:cNvPr id="28" name="TextBox 27"/>
          <p:cNvSpPr txBox="1"/>
          <p:nvPr/>
        </p:nvSpPr>
        <p:spPr>
          <a:xfrm>
            <a:off x="2452816" y="1769087"/>
            <a:ext cx="741405" cy="261610"/>
          </a:xfrm>
          <a:prstGeom prst="rect">
            <a:avLst/>
          </a:prstGeom>
          <a:noFill/>
        </p:spPr>
        <p:txBody>
          <a:bodyPr wrap="square" rtlCol="0">
            <a:spAutoFit/>
          </a:bodyPr>
          <a:lstStyle/>
          <a:p>
            <a:r>
              <a:rPr lang="en-US" sz="1100" dirty="0"/>
              <a:t>P 1</a:t>
            </a:r>
          </a:p>
        </p:txBody>
      </p:sp>
      <p:sp>
        <p:nvSpPr>
          <p:cNvPr id="29" name="TextBox 28"/>
          <p:cNvSpPr txBox="1"/>
          <p:nvPr/>
        </p:nvSpPr>
        <p:spPr>
          <a:xfrm>
            <a:off x="2433251" y="3811119"/>
            <a:ext cx="741405" cy="261610"/>
          </a:xfrm>
          <a:prstGeom prst="rect">
            <a:avLst/>
          </a:prstGeom>
          <a:noFill/>
        </p:spPr>
        <p:txBody>
          <a:bodyPr wrap="square" rtlCol="0">
            <a:spAutoFit/>
          </a:bodyPr>
          <a:lstStyle/>
          <a:p>
            <a:r>
              <a:rPr lang="en-US" sz="1100" dirty="0"/>
              <a:t>P 2</a:t>
            </a:r>
          </a:p>
        </p:txBody>
      </p:sp>
      <p:sp>
        <p:nvSpPr>
          <p:cNvPr id="30" name="TextBox 29"/>
          <p:cNvSpPr txBox="1"/>
          <p:nvPr/>
        </p:nvSpPr>
        <p:spPr>
          <a:xfrm>
            <a:off x="4084756" y="1769087"/>
            <a:ext cx="741405" cy="261610"/>
          </a:xfrm>
          <a:prstGeom prst="rect">
            <a:avLst/>
          </a:prstGeom>
          <a:noFill/>
        </p:spPr>
        <p:txBody>
          <a:bodyPr wrap="square" rtlCol="0">
            <a:spAutoFit/>
          </a:bodyPr>
          <a:lstStyle/>
          <a:p>
            <a:r>
              <a:rPr lang="en-US" sz="1100" dirty="0"/>
              <a:t>P 1</a:t>
            </a:r>
          </a:p>
        </p:txBody>
      </p:sp>
      <p:sp>
        <p:nvSpPr>
          <p:cNvPr id="31" name="TextBox 30"/>
          <p:cNvSpPr txBox="1"/>
          <p:nvPr/>
        </p:nvSpPr>
        <p:spPr>
          <a:xfrm>
            <a:off x="4125096" y="3833803"/>
            <a:ext cx="741405" cy="261610"/>
          </a:xfrm>
          <a:prstGeom prst="rect">
            <a:avLst/>
          </a:prstGeom>
          <a:noFill/>
        </p:spPr>
        <p:txBody>
          <a:bodyPr wrap="square" rtlCol="0">
            <a:spAutoFit/>
          </a:bodyPr>
          <a:lstStyle/>
          <a:p>
            <a:r>
              <a:rPr lang="en-US" sz="1100" dirty="0"/>
              <a:t>P 2</a:t>
            </a:r>
          </a:p>
        </p:txBody>
      </p:sp>
      <p:sp>
        <p:nvSpPr>
          <p:cNvPr id="32" name="TextBox 31"/>
          <p:cNvSpPr txBox="1"/>
          <p:nvPr/>
        </p:nvSpPr>
        <p:spPr>
          <a:xfrm>
            <a:off x="7507380" y="2485476"/>
            <a:ext cx="741405" cy="261610"/>
          </a:xfrm>
          <a:prstGeom prst="rect">
            <a:avLst/>
          </a:prstGeom>
          <a:noFill/>
        </p:spPr>
        <p:txBody>
          <a:bodyPr wrap="square" rtlCol="0">
            <a:spAutoFit/>
          </a:bodyPr>
          <a:lstStyle/>
          <a:p>
            <a:r>
              <a:rPr lang="en-US" sz="1100" dirty="0"/>
              <a:t>P 1</a:t>
            </a:r>
          </a:p>
        </p:txBody>
      </p:sp>
      <p:sp>
        <p:nvSpPr>
          <p:cNvPr id="34" name="TextBox 33"/>
          <p:cNvSpPr txBox="1"/>
          <p:nvPr/>
        </p:nvSpPr>
        <p:spPr>
          <a:xfrm>
            <a:off x="7475372" y="3698988"/>
            <a:ext cx="741405" cy="261610"/>
          </a:xfrm>
          <a:prstGeom prst="rect">
            <a:avLst/>
          </a:prstGeom>
          <a:noFill/>
        </p:spPr>
        <p:txBody>
          <a:bodyPr wrap="square" rtlCol="0">
            <a:spAutoFit/>
          </a:bodyPr>
          <a:lstStyle/>
          <a:p>
            <a:r>
              <a:rPr lang="en-US" sz="1100" dirty="0"/>
              <a:t>P 2</a:t>
            </a:r>
          </a:p>
        </p:txBody>
      </p:sp>
      <p:sp>
        <p:nvSpPr>
          <p:cNvPr id="35" name="TextBox 34"/>
          <p:cNvSpPr txBox="1"/>
          <p:nvPr/>
        </p:nvSpPr>
        <p:spPr>
          <a:xfrm>
            <a:off x="9190684" y="3742850"/>
            <a:ext cx="741405" cy="261610"/>
          </a:xfrm>
          <a:prstGeom prst="rect">
            <a:avLst/>
          </a:prstGeom>
          <a:noFill/>
        </p:spPr>
        <p:txBody>
          <a:bodyPr wrap="square" rtlCol="0">
            <a:spAutoFit/>
          </a:bodyPr>
          <a:lstStyle/>
          <a:p>
            <a:r>
              <a:rPr lang="en-US" sz="1100" dirty="0"/>
              <a:t>P 2</a:t>
            </a:r>
          </a:p>
        </p:txBody>
      </p:sp>
      <p:sp>
        <p:nvSpPr>
          <p:cNvPr id="39" name="Frame 38"/>
          <p:cNvSpPr/>
          <p:nvPr/>
        </p:nvSpPr>
        <p:spPr>
          <a:xfrm>
            <a:off x="715086" y="3542274"/>
            <a:ext cx="1101629" cy="750510"/>
          </a:xfrm>
          <a:prstGeom prst="fram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ectangle 39"/>
          <p:cNvSpPr/>
          <p:nvPr/>
        </p:nvSpPr>
        <p:spPr>
          <a:xfrm>
            <a:off x="840531" y="3658469"/>
            <a:ext cx="881449" cy="518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DataFrame A</a:t>
            </a:r>
          </a:p>
        </p:txBody>
      </p:sp>
      <p:sp>
        <p:nvSpPr>
          <p:cNvPr id="41" name="Frame 40"/>
          <p:cNvSpPr/>
          <p:nvPr/>
        </p:nvSpPr>
        <p:spPr>
          <a:xfrm>
            <a:off x="10274458" y="3369281"/>
            <a:ext cx="1101629" cy="750510"/>
          </a:xfrm>
          <a:prstGeom prst="fram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;00000</a:t>
            </a:r>
          </a:p>
        </p:txBody>
      </p:sp>
      <p:sp>
        <p:nvSpPr>
          <p:cNvPr id="42" name="Rectangle 41"/>
          <p:cNvSpPr/>
          <p:nvPr/>
        </p:nvSpPr>
        <p:spPr>
          <a:xfrm>
            <a:off x="10399903" y="3485476"/>
            <a:ext cx="881449" cy="51898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DataFrame B</a:t>
            </a:r>
          </a:p>
        </p:txBody>
      </p:sp>
      <p:cxnSp>
        <p:nvCxnSpPr>
          <p:cNvPr id="44" name="Straight Arrow Connector 43"/>
          <p:cNvCxnSpPr>
            <a:stCxn id="41" idx="1"/>
            <a:endCxn id="17" idx="3"/>
          </p:cNvCxnSpPr>
          <p:nvPr/>
        </p:nvCxnSpPr>
        <p:spPr>
          <a:xfrm flipH="1" flipV="1">
            <a:off x="9791773" y="3068334"/>
            <a:ext cx="482685" cy="676202"/>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a:stCxn id="41" idx="1"/>
            <a:endCxn id="18" idx="3"/>
          </p:cNvCxnSpPr>
          <p:nvPr/>
        </p:nvCxnSpPr>
        <p:spPr>
          <a:xfrm flipH="1">
            <a:off x="9804106" y="3744536"/>
            <a:ext cx="470352" cy="602555"/>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p:cNvCxnSpPr>
            <a:endCxn id="2" idx="1"/>
          </p:cNvCxnSpPr>
          <p:nvPr/>
        </p:nvCxnSpPr>
        <p:spPr>
          <a:xfrm flipV="1">
            <a:off x="1825225" y="2914198"/>
            <a:ext cx="391025" cy="10886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9" idx="3"/>
          </p:cNvCxnSpPr>
          <p:nvPr/>
        </p:nvCxnSpPr>
        <p:spPr>
          <a:xfrm>
            <a:off x="1816715" y="3917529"/>
            <a:ext cx="375581" cy="898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214551" y="2334544"/>
            <a:ext cx="1568632" cy="1207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500" dirty="0"/>
              <a:t>10</a:t>
            </a:r>
            <a:r>
              <a:rPr lang="en-US" sz="1100" dirty="0"/>
              <a:t>                     </a:t>
            </a:r>
            <a:r>
              <a:rPr lang="en-US" sz="1100" i="1" dirty="0">
                <a:solidFill>
                  <a:srgbClr val="FF0000"/>
                </a:solidFill>
              </a:rPr>
              <a:t>Bucket 1  </a:t>
            </a:r>
          </a:p>
          <a:p>
            <a:r>
              <a:rPr lang="en-US" sz="1500" dirty="0"/>
              <a:t>10</a:t>
            </a:r>
            <a:r>
              <a:rPr lang="en-US" dirty="0"/>
              <a:t>                 10</a:t>
            </a:r>
          </a:p>
          <a:p>
            <a:r>
              <a:rPr lang="en-US" sz="1500" dirty="0"/>
              <a:t>30</a:t>
            </a:r>
          </a:p>
          <a:p>
            <a:r>
              <a:rPr lang="en-US" sz="1500" dirty="0"/>
              <a:t>30</a:t>
            </a:r>
          </a:p>
        </p:txBody>
      </p:sp>
      <p:sp>
        <p:nvSpPr>
          <p:cNvPr id="48" name="TextBox 47"/>
          <p:cNvSpPr txBox="1"/>
          <p:nvPr/>
        </p:nvSpPr>
        <p:spPr>
          <a:xfrm>
            <a:off x="9161552" y="2485476"/>
            <a:ext cx="741405" cy="261610"/>
          </a:xfrm>
          <a:prstGeom prst="rect">
            <a:avLst/>
          </a:prstGeom>
          <a:noFill/>
        </p:spPr>
        <p:txBody>
          <a:bodyPr wrap="square" rtlCol="0">
            <a:spAutoFit/>
          </a:bodyPr>
          <a:lstStyle/>
          <a:p>
            <a:r>
              <a:rPr lang="en-US" sz="1100" dirty="0"/>
              <a:t>P 1</a:t>
            </a:r>
          </a:p>
        </p:txBody>
      </p:sp>
      <p:sp>
        <p:nvSpPr>
          <p:cNvPr id="54" name="Rectangle 53"/>
          <p:cNvSpPr/>
          <p:nvPr/>
        </p:nvSpPr>
        <p:spPr>
          <a:xfrm>
            <a:off x="5208870" y="4022040"/>
            <a:ext cx="1568632" cy="14725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                </a:t>
            </a:r>
            <a:r>
              <a:rPr lang="en-US" sz="1100" i="1" dirty="0">
                <a:solidFill>
                  <a:srgbClr val="FF0000"/>
                </a:solidFill>
              </a:rPr>
              <a:t>Bucket 1</a:t>
            </a:r>
            <a:endParaRPr lang="en-US" dirty="0"/>
          </a:p>
          <a:p>
            <a:r>
              <a:rPr lang="en-US" dirty="0"/>
              <a:t>20                15</a:t>
            </a:r>
          </a:p>
          <a:p>
            <a:r>
              <a:rPr lang="en-US" dirty="0"/>
              <a:t>20                35</a:t>
            </a:r>
          </a:p>
          <a:p>
            <a:r>
              <a:rPr lang="en-US" dirty="0"/>
              <a:t>40           </a:t>
            </a:r>
            <a:r>
              <a:rPr lang="en-US" sz="1100" i="1" dirty="0">
                <a:solidFill>
                  <a:srgbClr val="FF0000"/>
                </a:solidFill>
              </a:rPr>
              <a:t>Bucket 2</a:t>
            </a:r>
            <a:endParaRPr lang="en-US" dirty="0"/>
          </a:p>
          <a:p>
            <a:r>
              <a:rPr lang="en-US" dirty="0"/>
              <a:t>40                40</a:t>
            </a:r>
          </a:p>
        </p:txBody>
      </p:sp>
      <p:sp>
        <p:nvSpPr>
          <p:cNvPr id="55" name="TextBox 54"/>
          <p:cNvSpPr txBox="1"/>
          <p:nvPr/>
        </p:nvSpPr>
        <p:spPr>
          <a:xfrm>
            <a:off x="5844473" y="2072934"/>
            <a:ext cx="741405" cy="261610"/>
          </a:xfrm>
          <a:prstGeom prst="rect">
            <a:avLst/>
          </a:prstGeom>
          <a:noFill/>
        </p:spPr>
        <p:txBody>
          <a:bodyPr wrap="square" rtlCol="0">
            <a:spAutoFit/>
          </a:bodyPr>
          <a:lstStyle/>
          <a:p>
            <a:r>
              <a:rPr lang="en-US" sz="1100" dirty="0"/>
              <a:t>P 1</a:t>
            </a:r>
          </a:p>
        </p:txBody>
      </p:sp>
      <p:sp>
        <p:nvSpPr>
          <p:cNvPr id="56" name="TextBox 55"/>
          <p:cNvSpPr txBox="1"/>
          <p:nvPr/>
        </p:nvSpPr>
        <p:spPr>
          <a:xfrm>
            <a:off x="5811357" y="3760431"/>
            <a:ext cx="741405" cy="261610"/>
          </a:xfrm>
          <a:prstGeom prst="rect">
            <a:avLst/>
          </a:prstGeom>
          <a:noFill/>
        </p:spPr>
        <p:txBody>
          <a:bodyPr wrap="square" rtlCol="0">
            <a:spAutoFit/>
          </a:bodyPr>
          <a:lstStyle/>
          <a:p>
            <a:r>
              <a:rPr lang="en-US" sz="1100" dirty="0"/>
              <a:t>P 2</a:t>
            </a:r>
          </a:p>
        </p:txBody>
      </p:sp>
      <p:sp>
        <p:nvSpPr>
          <p:cNvPr id="57" name="Rounded Rectangle 56"/>
          <p:cNvSpPr/>
          <p:nvPr/>
        </p:nvSpPr>
        <p:spPr>
          <a:xfrm>
            <a:off x="5025389" y="1820761"/>
            <a:ext cx="2092411" cy="3756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8" name="TextBox 57"/>
          <p:cNvSpPr txBox="1"/>
          <p:nvPr/>
        </p:nvSpPr>
        <p:spPr>
          <a:xfrm>
            <a:off x="5473007" y="1482110"/>
            <a:ext cx="1222881" cy="369332"/>
          </a:xfrm>
          <a:prstGeom prst="rect">
            <a:avLst/>
          </a:prstGeom>
          <a:noFill/>
        </p:spPr>
        <p:txBody>
          <a:bodyPr wrap="square" rtlCol="0">
            <a:spAutoFit/>
          </a:bodyPr>
          <a:lstStyle/>
          <a:p>
            <a:r>
              <a:rPr lang="en-US" dirty="0"/>
              <a:t>Hash Join</a:t>
            </a:r>
          </a:p>
        </p:txBody>
      </p:sp>
      <p:cxnSp>
        <p:nvCxnSpPr>
          <p:cNvPr id="60" name="Curved Connector 59"/>
          <p:cNvCxnSpPr/>
          <p:nvPr/>
        </p:nvCxnSpPr>
        <p:spPr>
          <a:xfrm rot="10800000">
            <a:off x="6672650" y="2793525"/>
            <a:ext cx="930875" cy="292504"/>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Curved Connector 61"/>
          <p:cNvCxnSpPr/>
          <p:nvPr/>
        </p:nvCxnSpPr>
        <p:spPr>
          <a:xfrm rot="10800000" flipV="1">
            <a:off x="6585879" y="4177453"/>
            <a:ext cx="1017647" cy="336882"/>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Curved Connector 63"/>
          <p:cNvCxnSpPr/>
          <p:nvPr/>
        </p:nvCxnSpPr>
        <p:spPr>
          <a:xfrm rot="10800000" flipV="1">
            <a:off x="6552763" y="4411780"/>
            <a:ext cx="1050763" cy="284792"/>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6" name="Curved Connector 65"/>
          <p:cNvCxnSpPr/>
          <p:nvPr/>
        </p:nvCxnSpPr>
        <p:spPr>
          <a:xfrm rot="10800000" flipV="1">
            <a:off x="6585879" y="4725746"/>
            <a:ext cx="1017647" cy="561561"/>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8" name="Curved Connector 67"/>
          <p:cNvCxnSpPr/>
          <p:nvPr/>
        </p:nvCxnSpPr>
        <p:spPr>
          <a:xfrm>
            <a:off x="4539049" y="2274060"/>
            <a:ext cx="790832" cy="27189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p:cNvCxnSpPr/>
          <p:nvPr/>
        </p:nvCxnSpPr>
        <p:spPr>
          <a:xfrm>
            <a:off x="4563762" y="2544480"/>
            <a:ext cx="766119" cy="28023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urved Connector 71"/>
          <p:cNvCxnSpPr/>
          <p:nvPr/>
        </p:nvCxnSpPr>
        <p:spPr>
          <a:xfrm>
            <a:off x="4539049" y="2807565"/>
            <a:ext cx="790832" cy="24757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p:nvPr/>
        </p:nvCxnSpPr>
        <p:spPr>
          <a:xfrm>
            <a:off x="4563762" y="3095135"/>
            <a:ext cx="645108" cy="2093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p:cNvCxnSpPr/>
          <p:nvPr/>
        </p:nvCxnSpPr>
        <p:spPr>
          <a:xfrm>
            <a:off x="4563762" y="4292784"/>
            <a:ext cx="766119" cy="22155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77"/>
          <p:cNvCxnSpPr>
            <a:endCxn id="54" idx="1"/>
          </p:cNvCxnSpPr>
          <p:nvPr/>
        </p:nvCxnSpPr>
        <p:spPr>
          <a:xfrm>
            <a:off x="4563762" y="4571090"/>
            <a:ext cx="645108" cy="18724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urved Connector 79"/>
          <p:cNvCxnSpPr/>
          <p:nvPr/>
        </p:nvCxnSpPr>
        <p:spPr>
          <a:xfrm>
            <a:off x="4539049" y="4911728"/>
            <a:ext cx="790832" cy="17198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p:nvPr/>
        </p:nvCxnSpPr>
        <p:spPr>
          <a:xfrm>
            <a:off x="4621427" y="5124312"/>
            <a:ext cx="587443" cy="2087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5400000">
            <a:off x="5565214" y="3316283"/>
            <a:ext cx="23605"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p:cNvCxnSpPr/>
          <p:nvPr/>
        </p:nvCxnSpPr>
        <p:spPr>
          <a:xfrm>
            <a:off x="5570666" y="2568871"/>
            <a:ext cx="797183" cy="245439"/>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88" name="Curved Connector 87"/>
          <p:cNvCxnSpPr/>
          <p:nvPr/>
        </p:nvCxnSpPr>
        <p:spPr>
          <a:xfrm>
            <a:off x="5570666" y="2814310"/>
            <a:ext cx="797183" cy="10405"/>
          </a:xfrm>
          <a:prstGeom prst="curvedConnector3">
            <a:avLst>
              <a:gd name="adj1" fmla="val 53101"/>
            </a:avLst>
          </a:prstGeom>
          <a:ln>
            <a:tailEnd type="triangle"/>
          </a:ln>
        </p:spPr>
        <p:style>
          <a:lnRef idx="3">
            <a:schemeClr val="dk1"/>
          </a:lnRef>
          <a:fillRef idx="0">
            <a:schemeClr val="dk1"/>
          </a:fillRef>
          <a:effectRef idx="2">
            <a:schemeClr val="dk1"/>
          </a:effectRef>
          <a:fontRef idx="minor">
            <a:schemeClr val="tx1"/>
          </a:fontRef>
        </p:style>
      </p:cxnSp>
      <p:cxnSp>
        <p:nvCxnSpPr>
          <p:cNvPr id="96" name="Curved Connector 95"/>
          <p:cNvCxnSpPr/>
          <p:nvPr/>
        </p:nvCxnSpPr>
        <p:spPr>
          <a:xfrm>
            <a:off x="5558862" y="5040845"/>
            <a:ext cx="797183" cy="245439"/>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98" name="Curved Connector 97"/>
          <p:cNvCxnSpPr/>
          <p:nvPr/>
        </p:nvCxnSpPr>
        <p:spPr>
          <a:xfrm>
            <a:off x="5549126" y="5333062"/>
            <a:ext cx="797183" cy="10405"/>
          </a:xfrm>
          <a:prstGeom prst="curvedConnector3">
            <a:avLst>
              <a:gd name="adj1" fmla="val 53101"/>
            </a:avLst>
          </a:prstGeom>
          <a:ln>
            <a:tailEnd type="triangle"/>
          </a:ln>
        </p:spPr>
        <p:style>
          <a:lnRef idx="3">
            <a:schemeClr val="dk1"/>
          </a:lnRef>
          <a:fillRef idx="0">
            <a:schemeClr val="dk1"/>
          </a:fillRef>
          <a:effectRef idx="2">
            <a:schemeClr val="dk1"/>
          </a:effectRef>
          <a:fontRef idx="minor">
            <a:schemeClr val="tx1"/>
          </a:fontRef>
        </p:style>
      </p:cxnSp>
      <p:cxnSp>
        <p:nvCxnSpPr>
          <p:cNvPr id="99" name="Curved Connector 98"/>
          <p:cNvCxnSpPr/>
          <p:nvPr/>
        </p:nvCxnSpPr>
        <p:spPr>
          <a:xfrm flipV="1">
            <a:off x="5627974" y="2861088"/>
            <a:ext cx="739875" cy="422106"/>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02" name="Curved Connector 101"/>
          <p:cNvCxnSpPr/>
          <p:nvPr/>
        </p:nvCxnSpPr>
        <p:spPr>
          <a:xfrm flipV="1">
            <a:off x="5570666" y="2837699"/>
            <a:ext cx="744412" cy="243423"/>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pic>
        <p:nvPicPr>
          <p:cNvPr id="107" name="Picture 106"/>
          <p:cNvPicPr>
            <a:picLocks noChangeAspect="1"/>
          </p:cNvPicPr>
          <p:nvPr/>
        </p:nvPicPr>
        <p:blipFill>
          <a:blip r:embed="rId2" cstate="print"/>
          <a:stretch>
            <a:fillRect/>
          </a:stretch>
        </p:blipFill>
        <p:spPr>
          <a:xfrm>
            <a:off x="5719461" y="2459088"/>
            <a:ext cx="218462" cy="225509"/>
          </a:xfrm>
          <a:prstGeom prst="rect">
            <a:avLst/>
          </a:prstGeom>
        </p:spPr>
      </p:pic>
      <p:pic>
        <p:nvPicPr>
          <p:cNvPr id="109" name="Picture 108"/>
          <p:cNvPicPr>
            <a:picLocks noChangeAspect="1"/>
          </p:cNvPicPr>
          <p:nvPr/>
        </p:nvPicPr>
        <p:blipFill>
          <a:blip r:embed="rId2" cstate="print"/>
          <a:stretch>
            <a:fillRect/>
          </a:stretch>
        </p:blipFill>
        <p:spPr>
          <a:xfrm>
            <a:off x="5650652" y="2715370"/>
            <a:ext cx="218462" cy="225509"/>
          </a:xfrm>
          <a:prstGeom prst="rect">
            <a:avLst/>
          </a:prstGeom>
        </p:spPr>
      </p:pic>
      <p:pic>
        <p:nvPicPr>
          <p:cNvPr id="110" name="Picture 109"/>
          <p:cNvPicPr>
            <a:picLocks noChangeAspect="1"/>
          </p:cNvPicPr>
          <p:nvPr/>
        </p:nvPicPr>
        <p:blipFill rotWithShape="1">
          <a:blip r:embed="rId3" cstate="print"/>
          <a:srcRect t="14425"/>
          <a:stretch/>
        </p:blipFill>
        <p:spPr>
          <a:xfrm>
            <a:off x="5759433" y="3155310"/>
            <a:ext cx="183439" cy="187608"/>
          </a:xfrm>
          <a:prstGeom prst="rect">
            <a:avLst/>
          </a:prstGeom>
        </p:spPr>
      </p:pic>
      <p:pic>
        <p:nvPicPr>
          <p:cNvPr id="111" name="Picture 110"/>
          <p:cNvPicPr>
            <a:picLocks noChangeAspect="1"/>
          </p:cNvPicPr>
          <p:nvPr/>
        </p:nvPicPr>
        <p:blipFill rotWithShape="1">
          <a:blip r:embed="rId3" cstate="print"/>
          <a:srcRect t="14425"/>
          <a:stretch/>
        </p:blipFill>
        <p:spPr>
          <a:xfrm>
            <a:off x="5675169" y="2964652"/>
            <a:ext cx="183439" cy="187608"/>
          </a:xfrm>
          <a:prstGeom prst="rect">
            <a:avLst/>
          </a:prstGeom>
        </p:spPr>
      </p:pic>
      <p:pic>
        <p:nvPicPr>
          <p:cNvPr id="112" name="Picture 111"/>
          <p:cNvPicPr>
            <a:picLocks noChangeAspect="1"/>
          </p:cNvPicPr>
          <p:nvPr/>
        </p:nvPicPr>
        <p:blipFill>
          <a:blip r:embed="rId2" cstate="print"/>
          <a:stretch>
            <a:fillRect/>
          </a:stretch>
        </p:blipFill>
        <p:spPr>
          <a:xfrm>
            <a:off x="5729255" y="4956383"/>
            <a:ext cx="218462" cy="225509"/>
          </a:xfrm>
          <a:prstGeom prst="rect">
            <a:avLst/>
          </a:prstGeom>
        </p:spPr>
      </p:pic>
      <p:pic>
        <p:nvPicPr>
          <p:cNvPr id="113" name="Picture 112"/>
          <p:cNvPicPr>
            <a:picLocks noChangeAspect="1"/>
          </p:cNvPicPr>
          <p:nvPr/>
        </p:nvPicPr>
        <p:blipFill>
          <a:blip r:embed="rId2" cstate="print"/>
          <a:stretch>
            <a:fillRect/>
          </a:stretch>
        </p:blipFill>
        <p:spPr>
          <a:xfrm>
            <a:off x="5747877" y="5253783"/>
            <a:ext cx="218462" cy="225509"/>
          </a:xfrm>
          <a:prstGeom prst="rect">
            <a:avLst/>
          </a:prstGeom>
        </p:spPr>
      </p:pic>
    </p:spTree>
    <p:extLst>
      <p:ext uri="{BB962C8B-B14F-4D97-AF65-F5344CB8AC3E}">
        <p14:creationId xmlns:p14="http://schemas.microsoft.com/office/powerpoint/2010/main" val="255366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5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86"/>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07"/>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8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09"/>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0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111"/>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99"/>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10"/>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96"/>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112"/>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98"/>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113"/>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57"/>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7" grpId="0" animBg="1"/>
      <p:bldP spid="8" grpId="0" animBg="1"/>
      <p:bldP spid="9" grpId="0" animBg="1"/>
      <p:bldP spid="13" grpId="0"/>
      <p:bldP spid="16" grpId="0"/>
      <p:bldP spid="17" grpId="0" animBg="1"/>
      <p:bldP spid="18" grpId="0" animBg="1"/>
      <p:bldP spid="20" grpId="0"/>
      <p:bldP spid="26" grpId="0"/>
      <p:bldP spid="28" grpId="0"/>
      <p:bldP spid="29" grpId="0"/>
      <p:bldP spid="30" grpId="0"/>
      <p:bldP spid="31" grpId="0"/>
      <p:bldP spid="32" grpId="0"/>
      <p:bldP spid="34" grpId="0"/>
      <p:bldP spid="35" grpId="0"/>
      <p:bldP spid="39" grpId="0" animBg="1"/>
      <p:bldP spid="40" grpId="0" animBg="1"/>
      <p:bldP spid="41" grpId="0" animBg="1"/>
      <p:bldP spid="42" grpId="0" animBg="1"/>
      <p:bldP spid="5" grpId="0" animBg="1"/>
      <p:bldP spid="48" grpId="0"/>
      <p:bldP spid="54" grpId="0" animBg="1"/>
      <p:bldP spid="55" grpId="0"/>
      <p:bldP spid="56" grpId="0"/>
      <p:bldP spid="57" grpId="0" animBg="1"/>
      <p:bldP spid="58" grpId="0"/>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369"/>
          <a:stretch/>
        </p:blipFill>
        <p:spPr>
          <a:xfrm>
            <a:off x="692364" y="634314"/>
            <a:ext cx="6638925" cy="5086736"/>
          </a:xfrm>
          <a:prstGeom prst="rect">
            <a:avLst/>
          </a:prstGeom>
        </p:spPr>
      </p:pic>
      <p:sp>
        <p:nvSpPr>
          <p:cNvPr id="5" name="TextBox 4"/>
          <p:cNvSpPr txBox="1"/>
          <p:nvPr/>
        </p:nvSpPr>
        <p:spPr>
          <a:xfrm>
            <a:off x="255373" y="222422"/>
            <a:ext cx="2619632" cy="369332"/>
          </a:xfrm>
          <a:prstGeom prst="rect">
            <a:avLst/>
          </a:prstGeom>
          <a:noFill/>
        </p:spPr>
        <p:txBody>
          <a:bodyPr wrap="square" rtlCol="0">
            <a:spAutoFit/>
          </a:bodyPr>
          <a:lstStyle/>
          <a:p>
            <a:r>
              <a:rPr lang="en-US" dirty="0"/>
              <a:t>DAG Visualization:</a:t>
            </a:r>
          </a:p>
        </p:txBody>
      </p:sp>
    </p:spTree>
    <p:extLst>
      <p:ext uri="{BB962C8B-B14F-4D97-AF65-F5344CB8AC3E}">
        <p14:creationId xmlns:p14="http://schemas.microsoft.com/office/powerpoint/2010/main" val="330487226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52533" y="349483"/>
            <a:ext cx="12031242"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chemeClr val="tx1"/>
                </a:solidFill>
                <a:effectLst/>
                <a:latin typeface="+mj-lt"/>
              </a:rPr>
              <a:t>When does shuffle hash join work:</a:t>
            </a:r>
          </a:p>
          <a:p>
            <a:pPr marL="800100" lvl="1" indent="-342900">
              <a:buFont typeface="Arial" panose="020B0604020202020204" pitchFamily="34" charset="0"/>
              <a:buChar char="•"/>
            </a:pPr>
            <a:r>
              <a:rPr lang="en-US" altLang="en-US" sz="1900" dirty="0">
                <a:latin typeface="+mj-lt"/>
              </a:rPr>
              <a:t>Only for </a:t>
            </a:r>
            <a:r>
              <a:rPr lang="en-US" altLang="en-US" sz="1900" dirty="0" err="1">
                <a:latin typeface="+mj-lt"/>
              </a:rPr>
              <a:t>equi</a:t>
            </a:r>
            <a:r>
              <a:rPr lang="en-US" altLang="en-US" sz="1900" dirty="0">
                <a:latin typeface="+mj-lt"/>
              </a:rPr>
              <a:t> joins (‘=‘).</a:t>
            </a:r>
          </a:p>
          <a:p>
            <a:pPr marL="800100" lvl="1" indent="-342900">
              <a:buFont typeface="Arial" panose="020B0604020202020204" pitchFamily="34" charset="0"/>
              <a:buChar char="•"/>
            </a:pPr>
            <a:r>
              <a:rPr lang="en-US" altLang="en-US" sz="1900" dirty="0">
                <a:latin typeface="+mj-lt"/>
              </a:rPr>
              <a:t>Works well when a dataset can not be broadcasted but one side of the partitioned data after shuffling will be small </a:t>
            </a:r>
          </a:p>
          <a:p>
            <a:pPr lvl="1"/>
            <a:r>
              <a:rPr lang="en-US" altLang="en-US" sz="1900" dirty="0">
                <a:latin typeface="+mj-lt"/>
              </a:rPr>
              <a:t>       enough for hash join.  </a:t>
            </a:r>
          </a:p>
          <a:p>
            <a:r>
              <a:rPr lang="en-US" altLang="en-US" sz="1900" b="1" dirty="0">
                <a:latin typeface="+mj-lt"/>
              </a:rPr>
              <a:t>When does shuffle hash join not work:</a:t>
            </a:r>
          </a:p>
          <a:p>
            <a:pPr marL="800100" lvl="1" indent="-342900">
              <a:buFont typeface="Arial" panose="020B0604020202020204" pitchFamily="34" charset="0"/>
              <a:buChar char="•"/>
            </a:pPr>
            <a:r>
              <a:rPr lang="en-US" altLang="en-US" sz="1900" dirty="0">
                <a:latin typeface="+mj-lt"/>
              </a:rPr>
              <a:t>Non-</a:t>
            </a:r>
            <a:r>
              <a:rPr lang="en-US" altLang="en-US" sz="1900" dirty="0" err="1">
                <a:latin typeface="+mj-lt"/>
              </a:rPr>
              <a:t>equi</a:t>
            </a:r>
            <a:r>
              <a:rPr lang="en-US" altLang="en-US" sz="1900" dirty="0">
                <a:latin typeface="+mj-lt"/>
              </a:rPr>
              <a:t> Joins (&lt;,&gt;,&lt;=,&gt;= etc)</a:t>
            </a:r>
          </a:p>
          <a:p>
            <a:pPr marL="800100" lvl="1" indent="-342900">
              <a:buFont typeface="Arial" panose="020B0604020202020204" pitchFamily="34" charset="0"/>
              <a:buChar char="•"/>
            </a:pPr>
            <a:r>
              <a:rPr lang="en-US" sz="1900" dirty="0">
                <a:latin typeface="+mj-lt"/>
              </a:rPr>
              <a:t>Does not work with data which are heavily skewed. </a:t>
            </a:r>
            <a:endParaRPr lang="en-US" altLang="en-US" sz="1900" dirty="0">
              <a:latin typeface="+mj-lt"/>
            </a:endParaRPr>
          </a:p>
          <a:p>
            <a:pPr lvl="2"/>
            <a:r>
              <a:rPr lang="en-US" altLang="en-US" sz="1900" dirty="0">
                <a:latin typeface="+mj-lt"/>
              </a:rPr>
              <a:t>  </a:t>
            </a:r>
          </a:p>
          <a:p>
            <a:pPr lvl="3"/>
            <a:endParaRPr lang="en-US" altLang="en-US" sz="1900" dirty="0">
              <a:latin typeface="+mj-lt"/>
            </a:endParaRPr>
          </a:p>
          <a:p>
            <a:pPr lvl="3"/>
            <a:endParaRPr lang="en-US" altLang="en-US" sz="1900" dirty="0">
              <a:latin typeface="+mj-lt"/>
            </a:endParaRPr>
          </a:p>
          <a:p>
            <a:pPr lvl="3"/>
            <a:endParaRPr lang="en-US" altLang="en-US" sz="1900" dirty="0">
              <a:latin typeface="+mj-lt"/>
            </a:endParaRPr>
          </a:p>
        </p:txBody>
      </p:sp>
    </p:spTree>
    <p:extLst>
      <p:ext uri="{BB962C8B-B14F-4D97-AF65-F5344CB8AC3E}">
        <p14:creationId xmlns:p14="http://schemas.microsoft.com/office/powerpoint/2010/main" val="193577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87400" y="368757"/>
            <a:ext cx="11204384" cy="1369606"/>
          </a:xfrm>
          <a:prstGeom prst="rect">
            <a:avLst/>
          </a:prstGeom>
        </p:spPr>
        <p:txBody>
          <a:bodyPr wrap="square">
            <a:spAutoFit/>
          </a:bodyPr>
          <a:lstStyle/>
          <a:p>
            <a:r>
              <a:rPr lang="en-US" b="1" dirty="0"/>
              <a:t>2. Distributed</a:t>
            </a:r>
          </a:p>
          <a:p>
            <a:pPr marL="742950" lvl="1" indent="-285750" algn="just">
              <a:buFont typeface="Arial" panose="020B0604020202020204" pitchFamily="34" charset="0"/>
              <a:buChar char="•"/>
            </a:pPr>
            <a:r>
              <a:rPr lang="en-US" sz="1300" dirty="0"/>
              <a:t>RDD will be divided into partitions while data being processed. Each partition will be processed by one task.</a:t>
            </a:r>
          </a:p>
          <a:p>
            <a:pPr marL="742950" lvl="1" indent="-285750" algn="just">
              <a:buFont typeface="Arial" panose="020B0604020202020204" pitchFamily="34" charset="0"/>
              <a:buChar char="•"/>
            </a:pPr>
            <a:r>
              <a:rPr lang="en-US" sz="1300" dirty="0"/>
              <a:t>If spark is running in YARN cluster, the number of RDD partitions is typically based on HDFS block size which is 128MB by default. We can control the number of minimum partitions by using additional arguments while invoking APIs such as </a:t>
            </a:r>
            <a:r>
              <a:rPr lang="en-US" sz="1300" dirty="0" err="1"/>
              <a:t>textFile</a:t>
            </a:r>
            <a:r>
              <a:rPr lang="en-US" sz="1300" dirty="0"/>
              <a:t>.</a:t>
            </a:r>
          </a:p>
          <a:p>
            <a:r>
              <a:rPr lang="en-US" sz="1300" dirty="0">
                <a:solidFill>
                  <a:srgbClr val="212121"/>
                </a:solidFill>
              </a:rPr>
              <a:t>                                                                                                         </a:t>
            </a:r>
          </a:p>
          <a:p>
            <a:pPr marL="285750" indent="-285750">
              <a:buFont typeface="Arial" panose="020B0604020202020204" pitchFamily="34" charset="0"/>
              <a:buChar char="•"/>
            </a:pPr>
            <a:endParaRPr lang="en-US" sz="1300" dirty="0">
              <a:solidFill>
                <a:srgbClr val="212121"/>
              </a:solidFill>
            </a:endParaRPr>
          </a:p>
        </p:txBody>
      </p:sp>
      <p:sp>
        <p:nvSpPr>
          <p:cNvPr id="10" name="Rectangle 9"/>
          <p:cNvSpPr/>
          <p:nvPr/>
        </p:nvSpPr>
        <p:spPr>
          <a:xfrm>
            <a:off x="8003392" y="2362222"/>
            <a:ext cx="2112579" cy="125284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9" name="Rectangle 38"/>
          <p:cNvSpPr/>
          <p:nvPr/>
        </p:nvSpPr>
        <p:spPr>
          <a:xfrm>
            <a:off x="8211803" y="2749983"/>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40" name="Rectangle 39"/>
          <p:cNvSpPr/>
          <p:nvPr/>
        </p:nvSpPr>
        <p:spPr>
          <a:xfrm>
            <a:off x="8374664" y="29997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Task 1</a:t>
            </a:r>
          </a:p>
        </p:txBody>
      </p:sp>
      <p:sp>
        <p:nvSpPr>
          <p:cNvPr id="42" name="Rectangle 41"/>
          <p:cNvSpPr/>
          <p:nvPr/>
        </p:nvSpPr>
        <p:spPr>
          <a:xfrm>
            <a:off x="9210237" y="29997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Task 2</a:t>
            </a:r>
          </a:p>
        </p:txBody>
      </p:sp>
      <p:sp>
        <p:nvSpPr>
          <p:cNvPr id="43" name="TextBox 42"/>
          <p:cNvSpPr txBox="1"/>
          <p:nvPr/>
        </p:nvSpPr>
        <p:spPr>
          <a:xfrm>
            <a:off x="8222362" y="2337065"/>
            <a:ext cx="1537138" cy="292388"/>
          </a:xfrm>
          <a:prstGeom prst="rect">
            <a:avLst/>
          </a:prstGeom>
          <a:noFill/>
        </p:spPr>
        <p:txBody>
          <a:bodyPr wrap="square" rtlCol="0">
            <a:spAutoFit/>
          </a:bodyPr>
          <a:lstStyle/>
          <a:p>
            <a:r>
              <a:rPr lang="en-US" sz="1300" dirty="0"/>
              <a:t>Worker Node 1</a:t>
            </a:r>
          </a:p>
        </p:txBody>
      </p:sp>
      <p:sp>
        <p:nvSpPr>
          <p:cNvPr id="46" name="Rectangle 45"/>
          <p:cNvSpPr/>
          <p:nvPr/>
        </p:nvSpPr>
        <p:spPr>
          <a:xfrm>
            <a:off x="8010592" y="4066330"/>
            <a:ext cx="2112579" cy="125284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7" name="Rectangle 46"/>
          <p:cNvSpPr/>
          <p:nvPr/>
        </p:nvSpPr>
        <p:spPr>
          <a:xfrm>
            <a:off x="8231309" y="4408735"/>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381864" y="4703809"/>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Task 3</a:t>
            </a:r>
          </a:p>
        </p:txBody>
      </p:sp>
      <p:sp>
        <p:nvSpPr>
          <p:cNvPr id="50" name="TextBox 49"/>
          <p:cNvSpPr txBox="1"/>
          <p:nvPr/>
        </p:nvSpPr>
        <p:spPr>
          <a:xfrm>
            <a:off x="8329843" y="4050832"/>
            <a:ext cx="1537138" cy="292388"/>
          </a:xfrm>
          <a:prstGeom prst="rect">
            <a:avLst/>
          </a:prstGeom>
          <a:noFill/>
        </p:spPr>
        <p:txBody>
          <a:bodyPr wrap="square" rtlCol="0">
            <a:spAutoFit/>
          </a:bodyPr>
          <a:lstStyle/>
          <a:p>
            <a:r>
              <a:rPr lang="en-US" sz="1300" dirty="0"/>
              <a:t>Worker Node 2</a:t>
            </a:r>
          </a:p>
        </p:txBody>
      </p:sp>
      <p:sp>
        <p:nvSpPr>
          <p:cNvPr id="73" name="TextBox 72"/>
          <p:cNvSpPr txBox="1"/>
          <p:nvPr/>
        </p:nvSpPr>
        <p:spPr>
          <a:xfrm>
            <a:off x="8203422" y="2668044"/>
            <a:ext cx="1161536" cy="323165"/>
          </a:xfrm>
          <a:prstGeom prst="rect">
            <a:avLst/>
          </a:prstGeom>
          <a:noFill/>
        </p:spPr>
        <p:txBody>
          <a:bodyPr wrap="square" rtlCol="0">
            <a:spAutoFit/>
          </a:bodyPr>
          <a:lstStyle/>
          <a:p>
            <a:r>
              <a:rPr lang="en-US" sz="1500" dirty="0"/>
              <a:t>Executor</a:t>
            </a:r>
          </a:p>
        </p:txBody>
      </p:sp>
      <p:sp>
        <p:nvSpPr>
          <p:cNvPr id="74" name="TextBox 73"/>
          <p:cNvSpPr txBox="1"/>
          <p:nvPr/>
        </p:nvSpPr>
        <p:spPr>
          <a:xfrm>
            <a:off x="8194333" y="4344082"/>
            <a:ext cx="1161536" cy="323165"/>
          </a:xfrm>
          <a:prstGeom prst="rect">
            <a:avLst/>
          </a:prstGeom>
          <a:noFill/>
        </p:spPr>
        <p:txBody>
          <a:bodyPr wrap="square" rtlCol="0">
            <a:spAutoFit/>
          </a:bodyPr>
          <a:lstStyle/>
          <a:p>
            <a:r>
              <a:rPr lang="en-US" sz="1500" dirty="0"/>
              <a:t>Executor</a:t>
            </a:r>
          </a:p>
        </p:txBody>
      </p:sp>
      <p:sp>
        <p:nvSpPr>
          <p:cNvPr id="35" name="Rounded Rectangle 34"/>
          <p:cNvSpPr/>
          <p:nvPr/>
        </p:nvSpPr>
        <p:spPr>
          <a:xfrm>
            <a:off x="924130" y="3175515"/>
            <a:ext cx="1615045" cy="73627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RDD</a:t>
            </a:r>
          </a:p>
        </p:txBody>
      </p:sp>
      <p:sp>
        <p:nvSpPr>
          <p:cNvPr id="36" name="Rectangle 35"/>
          <p:cNvSpPr/>
          <p:nvPr/>
        </p:nvSpPr>
        <p:spPr>
          <a:xfrm>
            <a:off x="3449937" y="2720722"/>
            <a:ext cx="1579419" cy="45126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1</a:t>
            </a:r>
          </a:p>
        </p:txBody>
      </p:sp>
      <p:sp>
        <p:nvSpPr>
          <p:cNvPr id="37" name="Rectangle 36"/>
          <p:cNvSpPr/>
          <p:nvPr/>
        </p:nvSpPr>
        <p:spPr>
          <a:xfrm>
            <a:off x="3479625" y="3288758"/>
            <a:ext cx="1579419" cy="45126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2</a:t>
            </a:r>
          </a:p>
        </p:txBody>
      </p:sp>
      <p:sp>
        <p:nvSpPr>
          <p:cNvPr id="38" name="Rectangle 37"/>
          <p:cNvSpPr/>
          <p:nvPr/>
        </p:nvSpPr>
        <p:spPr>
          <a:xfrm>
            <a:off x="3479624" y="3856794"/>
            <a:ext cx="1579419" cy="45126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3</a:t>
            </a:r>
          </a:p>
        </p:txBody>
      </p:sp>
      <p:sp>
        <p:nvSpPr>
          <p:cNvPr id="41" name="Rectangle 40"/>
          <p:cNvSpPr/>
          <p:nvPr/>
        </p:nvSpPr>
        <p:spPr>
          <a:xfrm>
            <a:off x="5633017" y="2720722"/>
            <a:ext cx="1579419" cy="45126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task1</a:t>
            </a:r>
          </a:p>
        </p:txBody>
      </p:sp>
      <p:sp>
        <p:nvSpPr>
          <p:cNvPr id="44" name="Rectangle 43"/>
          <p:cNvSpPr/>
          <p:nvPr/>
        </p:nvSpPr>
        <p:spPr>
          <a:xfrm>
            <a:off x="5633015" y="3288758"/>
            <a:ext cx="1579419" cy="45126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task2</a:t>
            </a:r>
          </a:p>
        </p:txBody>
      </p:sp>
      <p:sp>
        <p:nvSpPr>
          <p:cNvPr id="45" name="Rectangle 44"/>
          <p:cNvSpPr/>
          <p:nvPr/>
        </p:nvSpPr>
        <p:spPr>
          <a:xfrm>
            <a:off x="5633016" y="3856794"/>
            <a:ext cx="1579419" cy="45126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task3</a:t>
            </a:r>
          </a:p>
        </p:txBody>
      </p:sp>
      <p:cxnSp>
        <p:nvCxnSpPr>
          <p:cNvPr id="49" name="Straight Arrow Connector 48"/>
          <p:cNvCxnSpPr>
            <a:stCxn id="35" idx="3"/>
            <a:endCxn id="36" idx="1"/>
          </p:cNvCxnSpPr>
          <p:nvPr/>
        </p:nvCxnSpPr>
        <p:spPr>
          <a:xfrm flipV="1">
            <a:off x="2539175" y="2946353"/>
            <a:ext cx="910762" cy="59729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3"/>
            <a:endCxn id="37" idx="1"/>
          </p:cNvCxnSpPr>
          <p:nvPr/>
        </p:nvCxnSpPr>
        <p:spPr>
          <a:xfrm flipV="1">
            <a:off x="2539175" y="3514389"/>
            <a:ext cx="940450" cy="2926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5" idx="3"/>
            <a:endCxn id="38" idx="1"/>
          </p:cNvCxnSpPr>
          <p:nvPr/>
        </p:nvCxnSpPr>
        <p:spPr>
          <a:xfrm>
            <a:off x="2539175" y="3543650"/>
            <a:ext cx="940449" cy="53877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6" idx="3"/>
            <a:endCxn id="41" idx="1"/>
          </p:cNvCxnSpPr>
          <p:nvPr/>
        </p:nvCxnSpPr>
        <p:spPr>
          <a:xfrm>
            <a:off x="5029356" y="2946353"/>
            <a:ext cx="603661"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7" idx="3"/>
            <a:endCxn id="44" idx="1"/>
          </p:cNvCxnSpPr>
          <p:nvPr/>
        </p:nvCxnSpPr>
        <p:spPr>
          <a:xfrm>
            <a:off x="5059044" y="3514389"/>
            <a:ext cx="573971"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8" idx="3"/>
            <a:endCxn id="45" idx="1"/>
          </p:cNvCxnSpPr>
          <p:nvPr/>
        </p:nvCxnSpPr>
        <p:spPr>
          <a:xfrm>
            <a:off x="5059043" y="4082425"/>
            <a:ext cx="57397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47" idx="1"/>
          </p:cNvCxnSpPr>
          <p:nvPr/>
        </p:nvCxnSpPr>
        <p:spPr>
          <a:xfrm>
            <a:off x="7212434" y="4083001"/>
            <a:ext cx="1018875" cy="72256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217557" y="3321639"/>
            <a:ext cx="976776" cy="23796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7201082" y="2939171"/>
            <a:ext cx="993251" cy="30158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81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9" grpId="0" animBg="1"/>
      <p:bldP spid="40" grpId="0" animBg="1"/>
      <p:bldP spid="42" grpId="0" animBg="1"/>
      <p:bldP spid="43" grpId="0"/>
      <p:bldP spid="46" grpId="0" animBg="1"/>
      <p:bldP spid="47" grpId="0" animBg="1"/>
      <p:bldP spid="48" grpId="0" animBg="1"/>
      <p:bldP spid="50" grpId="0"/>
      <p:bldP spid="73" grpId="0"/>
      <p:bldP spid="74" grpId="0"/>
      <p:bldP spid="35" grpId="0" animBg="1"/>
      <p:bldP spid="36" grpId="0" animBg="1"/>
      <p:bldP spid="37" grpId="0" animBg="1"/>
      <p:bldP spid="38" grpId="0" animBg="1"/>
      <p:bldP spid="41" grpId="0" animBg="1"/>
      <p:bldP spid="44" grpId="0" animBg="1"/>
      <p:bldP spid="45" grpId="0" animBg="1"/>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243215" y="408665"/>
            <a:ext cx="1371091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900" b="1" dirty="0">
                <a:latin typeface="+mj-lt"/>
              </a:rPr>
              <a:t>Note:</a:t>
            </a:r>
          </a:p>
          <a:p>
            <a:pPr marL="800100" lvl="1" indent="-342900">
              <a:buFont typeface="Arial" panose="020B0604020202020204" pitchFamily="34" charset="0"/>
              <a:buChar char="•"/>
            </a:pPr>
            <a:r>
              <a:rPr lang="en-US" altLang="en-US" sz="1900" dirty="0">
                <a:latin typeface="+mj-lt"/>
              </a:rPr>
              <a:t>The join keys don’t need to be sortable.</a:t>
            </a:r>
          </a:p>
          <a:p>
            <a:pPr marL="800100" lvl="1" indent="-342900">
              <a:buFont typeface="Arial" panose="020B0604020202020204" pitchFamily="34" charset="0"/>
              <a:buChar char="•"/>
            </a:pPr>
            <a:r>
              <a:rPr lang="en-US" altLang="en-US" sz="1900" dirty="0">
                <a:latin typeface="+mj-lt"/>
              </a:rPr>
              <a:t>Supported for all join types except full outer joins.</a:t>
            </a:r>
          </a:p>
          <a:p>
            <a:pPr marL="800100" lvl="1" indent="-342900">
              <a:buFont typeface="Arial" panose="020B0604020202020204" pitchFamily="34" charset="0"/>
              <a:buChar char="•"/>
            </a:pPr>
            <a:r>
              <a:rPr lang="en-US" altLang="en-US" sz="1900" dirty="0">
                <a:latin typeface="+mj-lt"/>
              </a:rPr>
              <a:t>Expensive join as both shuffle and hashing are involved. Spark prefers Sort merge join than Shuffle Hash Join.</a:t>
            </a:r>
          </a:p>
          <a:p>
            <a:pPr lvl="1"/>
            <a:r>
              <a:rPr lang="en-US" altLang="en-US" sz="1900" dirty="0">
                <a:latin typeface="+mj-lt"/>
              </a:rPr>
              <a:t>      By default </a:t>
            </a:r>
            <a:r>
              <a:rPr lang="en-US" altLang="en-US" sz="1900" dirty="0" err="1">
                <a:latin typeface="+mj-lt"/>
              </a:rPr>
              <a:t>spark.sql.join.preferSortMergeJoin</a:t>
            </a:r>
            <a:r>
              <a:rPr lang="en-US" altLang="en-US" sz="1900" dirty="0">
                <a:latin typeface="+mj-lt"/>
              </a:rPr>
              <a:t> is True, but configurable. </a:t>
            </a:r>
          </a:p>
          <a:p>
            <a:pPr marL="800100" lvl="1" indent="-342900">
              <a:buFont typeface="Arial" panose="020B0604020202020204" pitchFamily="34" charset="0"/>
              <a:buChar char="•"/>
            </a:pPr>
            <a:r>
              <a:rPr lang="en-US" altLang="en-US" sz="1900" dirty="0">
                <a:latin typeface="+mj-lt"/>
              </a:rPr>
              <a:t>Hint: SHUFFLE_HASH</a:t>
            </a:r>
          </a:p>
          <a:p>
            <a:pPr marL="800100" lvl="1" indent="-342900">
              <a:buFont typeface="Arial" panose="020B0604020202020204" pitchFamily="34" charset="0"/>
              <a:buChar char="•"/>
            </a:pPr>
            <a:endParaRPr lang="en-US" altLang="en-US" sz="1900" dirty="0">
              <a:latin typeface="+mj-lt"/>
            </a:endParaRPr>
          </a:p>
          <a:p>
            <a:pPr lvl="1"/>
            <a:endParaRPr lang="en-US" altLang="en-US" sz="1900"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chemeClr val="tx1"/>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900" b="1"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421070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57980" y="287179"/>
            <a:ext cx="9024170" cy="321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900" dirty="0" err="1">
                <a:latin typeface="+mj-lt"/>
              </a:rPr>
              <a:t>spark.conf.set</a:t>
            </a:r>
            <a:r>
              <a:rPr lang="en-US" altLang="en-US" sz="1900" dirty="0">
                <a:latin typeface="+mj-lt"/>
              </a:rPr>
              <a:t>("</a:t>
            </a:r>
            <a:r>
              <a:rPr lang="en-US" altLang="en-US" sz="1900" dirty="0" err="1">
                <a:latin typeface="+mj-lt"/>
              </a:rPr>
              <a:t>spark.sql.join.preferSortMergeJoin</a:t>
            </a:r>
            <a:r>
              <a:rPr lang="en-US" altLang="en-US" sz="1900" dirty="0">
                <a:latin typeface="+mj-lt"/>
              </a:rPr>
              <a:t>", "false")</a:t>
            </a:r>
          </a:p>
          <a:p>
            <a:pPr lvl="0"/>
            <a:r>
              <a:rPr lang="en-US" altLang="en-US" sz="1900" dirty="0" err="1">
                <a:latin typeface="+mj-lt"/>
              </a:rPr>
              <a:t>spark.conf.set</a:t>
            </a:r>
            <a:r>
              <a:rPr lang="en-US" altLang="en-US" sz="1900" dirty="0">
                <a:latin typeface="+mj-lt"/>
              </a:rPr>
              <a:t>("</a:t>
            </a:r>
            <a:r>
              <a:rPr lang="en-US" altLang="en-US" sz="1900" dirty="0" err="1">
                <a:latin typeface="+mj-lt"/>
              </a:rPr>
              <a:t>spark.sql.autoBroadcastJoinThreshold</a:t>
            </a:r>
            <a:r>
              <a:rPr lang="en-US" altLang="en-US" sz="1900" dirty="0">
                <a:latin typeface="+mj-lt"/>
              </a:rPr>
              <a:t>", 2)</a:t>
            </a:r>
          </a:p>
          <a:p>
            <a:pPr lvl="0"/>
            <a:endParaRPr lang="en-US" altLang="en-US" sz="1900" dirty="0">
              <a:latin typeface="+mj-lt"/>
            </a:endParaRPr>
          </a:p>
          <a:p>
            <a:pPr algn="just"/>
            <a:r>
              <a:rPr lang="en-US" sz="1900" dirty="0">
                <a:latin typeface="+mj-lt"/>
              </a:rPr>
              <a:t>Ex – </a:t>
            </a:r>
          </a:p>
          <a:p>
            <a:pPr algn="just"/>
            <a:r>
              <a:rPr lang="en-US" sz="1900" dirty="0">
                <a:latin typeface="+mj-lt"/>
              </a:rPr>
              <a:t>df1 = </a:t>
            </a:r>
            <a:r>
              <a:rPr lang="en-US" sz="1900" dirty="0" err="1">
                <a:latin typeface="+mj-lt"/>
              </a:rPr>
              <a:t>spark.range</a:t>
            </a:r>
            <a:r>
              <a:rPr lang="en-US" sz="1900" dirty="0">
                <a:latin typeface="+mj-lt"/>
              </a:rPr>
              <a:t>(1,10000000000)</a:t>
            </a:r>
          </a:p>
          <a:p>
            <a:pPr algn="just"/>
            <a:r>
              <a:rPr lang="en-US" sz="1900" dirty="0">
                <a:latin typeface="+mj-lt"/>
              </a:rPr>
              <a:t>df2 = </a:t>
            </a:r>
            <a:r>
              <a:rPr lang="en-US" sz="1900" dirty="0" err="1">
                <a:latin typeface="+mj-lt"/>
              </a:rPr>
              <a:t>spark.range</a:t>
            </a:r>
            <a:r>
              <a:rPr lang="en-US" sz="1900" dirty="0">
                <a:latin typeface="+mj-lt"/>
              </a:rPr>
              <a:t>(1,10000000)</a:t>
            </a:r>
          </a:p>
          <a:p>
            <a:pPr algn="just"/>
            <a:r>
              <a:rPr lang="en-US" sz="1900" dirty="0" err="1">
                <a:latin typeface="+mj-lt"/>
              </a:rPr>
              <a:t>spark.conf.set</a:t>
            </a:r>
            <a:r>
              <a:rPr lang="en-US" sz="1900" dirty="0">
                <a:latin typeface="+mj-lt"/>
              </a:rPr>
              <a:t>("</a:t>
            </a:r>
            <a:r>
              <a:rPr lang="en-US" sz="1900" dirty="0" err="1">
                <a:latin typeface="+mj-lt"/>
              </a:rPr>
              <a:t>spark.sql.join.preferSortMergeJoin</a:t>
            </a:r>
            <a:r>
              <a:rPr lang="en-US" sz="1900" dirty="0">
                <a:latin typeface="+mj-lt"/>
              </a:rPr>
              <a:t>", False)</a:t>
            </a:r>
          </a:p>
          <a:p>
            <a:pPr algn="just"/>
            <a:r>
              <a:rPr lang="en-US" sz="1900" dirty="0">
                <a:latin typeface="+mj-lt"/>
              </a:rPr>
              <a:t>joined = df1.join(df2,"id")</a:t>
            </a:r>
          </a:p>
          <a:p>
            <a:pPr algn="just"/>
            <a:r>
              <a:rPr lang="en-US" sz="1900" dirty="0" err="1">
                <a:latin typeface="+mj-lt"/>
              </a:rPr>
              <a:t>joined.explain</a:t>
            </a:r>
            <a:r>
              <a:rPr lang="en-US" sz="1900" dirty="0">
                <a:latin typeface="+mj-lt"/>
              </a:rPr>
              <a:t>()</a:t>
            </a:r>
            <a:endParaRPr lang="en-US" altLang="en-US" sz="1900"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900"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900" dirty="0">
                <a:latin typeface="+mj-lt"/>
              </a:rPr>
              <a:t>joined = df1.hint('</a:t>
            </a:r>
            <a:r>
              <a:rPr lang="en-US" altLang="en-US" sz="1900" dirty="0" err="1">
                <a:latin typeface="+mj-lt"/>
              </a:rPr>
              <a:t>shuffle_hash</a:t>
            </a:r>
            <a:r>
              <a:rPr lang="en-US" altLang="en-US" sz="1900" dirty="0">
                <a:latin typeface="+mj-lt"/>
              </a:rPr>
              <a:t>').join(df2,”id”)</a:t>
            </a:r>
          </a:p>
        </p:txBody>
      </p:sp>
    </p:spTree>
    <p:extLst>
      <p:ext uri="{BB962C8B-B14F-4D97-AF65-F5344CB8AC3E}">
        <p14:creationId xmlns:p14="http://schemas.microsoft.com/office/powerpoint/2010/main" val="256829776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Shuffle Sort Merge Join</a:t>
            </a:r>
          </a:p>
        </p:txBody>
      </p:sp>
    </p:spTree>
    <p:extLst>
      <p:ext uri="{BB962C8B-B14F-4D97-AF65-F5344CB8AC3E}">
        <p14:creationId xmlns:p14="http://schemas.microsoft.com/office/powerpoint/2010/main" val="239799647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0577" y="214502"/>
            <a:ext cx="10975505" cy="2600712"/>
          </a:xfrm>
          <a:prstGeom prst="rect">
            <a:avLst/>
          </a:prstGeom>
        </p:spPr>
        <p:txBody>
          <a:bodyPr wrap="none">
            <a:spAutoFit/>
          </a:bodyPr>
          <a:lstStyle/>
          <a:p>
            <a:pPr algn="just"/>
            <a:r>
              <a:rPr lang="en-US" sz="2500" b="1" dirty="0"/>
              <a:t>Shuffle Sort Merge Join:</a:t>
            </a:r>
          </a:p>
          <a:p>
            <a:pPr marL="285750" indent="-285750" algn="just">
              <a:spcBef>
                <a:spcPts val="600"/>
              </a:spcBef>
              <a:buFont typeface="Arial" panose="020B0604020202020204" pitchFamily="34" charset="0"/>
              <a:buChar char="•"/>
            </a:pPr>
            <a:r>
              <a:rPr lang="en-US" dirty="0"/>
              <a:t>From spark 2.3 Merge-Sort join is the default join algorithm in spark. However, this can be turned down by using</a:t>
            </a:r>
          </a:p>
          <a:p>
            <a:pPr algn="just">
              <a:spcBef>
                <a:spcPts val="600"/>
              </a:spcBef>
            </a:pPr>
            <a:r>
              <a:rPr lang="en-US" dirty="0"/>
              <a:t>      the internal parameter ‘</a:t>
            </a:r>
            <a:r>
              <a:rPr lang="en-US" dirty="0" err="1"/>
              <a:t>spark.sql.join.preferSortMergeJoin</a:t>
            </a:r>
            <a:r>
              <a:rPr lang="en-US" dirty="0"/>
              <a:t>’ which by default is true.</a:t>
            </a:r>
          </a:p>
          <a:p>
            <a:pPr marL="285750" indent="-285750" algn="just">
              <a:spcBef>
                <a:spcPts val="600"/>
              </a:spcBef>
              <a:buFont typeface="Arial" panose="020B0604020202020204" pitchFamily="34" charset="0"/>
              <a:buChar char="•"/>
            </a:pPr>
            <a:r>
              <a:rPr lang="en-US" dirty="0"/>
              <a:t>Divided into two steps:</a:t>
            </a:r>
          </a:p>
          <a:p>
            <a:pPr marL="742950" lvl="1" indent="-285750" algn="just">
              <a:spcBef>
                <a:spcPts val="600"/>
              </a:spcBef>
              <a:buFont typeface="Wingdings" panose="05000000000000000000" pitchFamily="2" charset="2"/>
              <a:buChar char="ü"/>
            </a:pPr>
            <a:r>
              <a:rPr lang="en-US" dirty="0"/>
              <a:t>The first step is to shuffle and sort the join keys of both the datasets.</a:t>
            </a:r>
          </a:p>
          <a:p>
            <a:pPr marL="742950" lvl="1" indent="-285750" algn="just">
              <a:spcBef>
                <a:spcPts val="600"/>
              </a:spcBef>
              <a:buFont typeface="Wingdings" panose="05000000000000000000" pitchFamily="2" charset="2"/>
              <a:buChar char="ü"/>
            </a:pPr>
            <a:r>
              <a:rPr lang="en-US" dirty="0"/>
              <a:t>Apply the merge algorithm.</a:t>
            </a:r>
          </a:p>
          <a:p>
            <a:pPr marL="285750" indent="-285750" algn="just">
              <a:spcBef>
                <a:spcPts val="600"/>
              </a:spcBef>
              <a:buFont typeface="Arial" panose="020B0604020202020204" pitchFamily="34" charset="0"/>
              <a:buChar char="•"/>
            </a:pPr>
            <a:r>
              <a:rPr lang="en-US" dirty="0"/>
              <a:t>Hint: merge</a:t>
            </a:r>
          </a:p>
        </p:txBody>
      </p:sp>
    </p:spTree>
    <p:extLst>
      <p:ext uri="{BB962C8B-B14F-4D97-AF65-F5344CB8AC3E}">
        <p14:creationId xmlns:p14="http://schemas.microsoft.com/office/powerpoint/2010/main" val="266812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52549" y="2551611"/>
            <a:ext cx="1045028"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A</a:t>
            </a:r>
          </a:p>
        </p:txBody>
      </p:sp>
      <p:sp>
        <p:nvSpPr>
          <p:cNvPr id="5" name="Rounded Rectangle 4"/>
          <p:cNvSpPr/>
          <p:nvPr/>
        </p:nvSpPr>
        <p:spPr>
          <a:xfrm>
            <a:off x="9932126" y="2560319"/>
            <a:ext cx="1045028"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6">
                    <a:lumMod val="50000"/>
                  </a:schemeClr>
                </a:solidFill>
              </a:rPr>
              <a:t>Table B</a:t>
            </a:r>
          </a:p>
        </p:txBody>
      </p:sp>
      <p:sp>
        <p:nvSpPr>
          <p:cNvPr id="6" name="Rounded Rectangle 5"/>
          <p:cNvSpPr/>
          <p:nvPr/>
        </p:nvSpPr>
        <p:spPr>
          <a:xfrm>
            <a:off x="1563189" y="1415143"/>
            <a:ext cx="11887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1</a:t>
            </a:r>
          </a:p>
        </p:txBody>
      </p:sp>
      <p:sp>
        <p:nvSpPr>
          <p:cNvPr id="10" name="Rounded Rectangle 9"/>
          <p:cNvSpPr/>
          <p:nvPr/>
        </p:nvSpPr>
        <p:spPr>
          <a:xfrm>
            <a:off x="1563189" y="3666309"/>
            <a:ext cx="11887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4</a:t>
            </a:r>
          </a:p>
        </p:txBody>
      </p:sp>
      <p:sp>
        <p:nvSpPr>
          <p:cNvPr id="11" name="Rounded Rectangle 10"/>
          <p:cNvSpPr/>
          <p:nvPr/>
        </p:nvSpPr>
        <p:spPr>
          <a:xfrm>
            <a:off x="1563189" y="2926080"/>
            <a:ext cx="11887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3</a:t>
            </a:r>
          </a:p>
        </p:txBody>
      </p:sp>
      <p:sp>
        <p:nvSpPr>
          <p:cNvPr id="12" name="Rounded Rectangle 11"/>
          <p:cNvSpPr/>
          <p:nvPr/>
        </p:nvSpPr>
        <p:spPr>
          <a:xfrm>
            <a:off x="1563189" y="2177143"/>
            <a:ext cx="11887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2</a:t>
            </a:r>
          </a:p>
        </p:txBody>
      </p:sp>
      <p:sp>
        <p:nvSpPr>
          <p:cNvPr id="13" name="Rounded Rectangle 12"/>
          <p:cNvSpPr/>
          <p:nvPr/>
        </p:nvSpPr>
        <p:spPr>
          <a:xfrm>
            <a:off x="8342812" y="1415143"/>
            <a:ext cx="1188720"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6">
                    <a:lumMod val="50000"/>
                  </a:schemeClr>
                </a:solidFill>
              </a:rPr>
              <a:t>Partition 1</a:t>
            </a:r>
          </a:p>
        </p:txBody>
      </p:sp>
      <p:sp>
        <p:nvSpPr>
          <p:cNvPr id="14" name="Rounded Rectangle 13"/>
          <p:cNvSpPr/>
          <p:nvPr/>
        </p:nvSpPr>
        <p:spPr>
          <a:xfrm>
            <a:off x="8342812" y="3666309"/>
            <a:ext cx="1188720"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6">
                    <a:lumMod val="50000"/>
                  </a:schemeClr>
                </a:solidFill>
              </a:rPr>
              <a:t>Partition 4</a:t>
            </a:r>
          </a:p>
        </p:txBody>
      </p:sp>
      <p:sp>
        <p:nvSpPr>
          <p:cNvPr id="15" name="Rounded Rectangle 14"/>
          <p:cNvSpPr/>
          <p:nvPr/>
        </p:nvSpPr>
        <p:spPr>
          <a:xfrm>
            <a:off x="8342812" y="2926080"/>
            <a:ext cx="1188720"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6">
                    <a:lumMod val="50000"/>
                  </a:schemeClr>
                </a:solidFill>
              </a:rPr>
              <a:t>Partition 3</a:t>
            </a:r>
          </a:p>
        </p:txBody>
      </p:sp>
      <p:sp>
        <p:nvSpPr>
          <p:cNvPr id="16" name="Rounded Rectangle 15"/>
          <p:cNvSpPr/>
          <p:nvPr/>
        </p:nvSpPr>
        <p:spPr>
          <a:xfrm>
            <a:off x="8342812" y="2220685"/>
            <a:ext cx="1188720"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6">
                    <a:lumMod val="50000"/>
                  </a:schemeClr>
                </a:solidFill>
              </a:rPr>
              <a:t>Partition 2</a:t>
            </a:r>
          </a:p>
        </p:txBody>
      </p:sp>
      <p:sp>
        <p:nvSpPr>
          <p:cNvPr id="3" name="Right Arrow 2"/>
          <p:cNvSpPr/>
          <p:nvPr/>
        </p:nvSpPr>
        <p:spPr>
          <a:xfrm>
            <a:off x="2751909" y="2525485"/>
            <a:ext cx="566057" cy="322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0800000">
            <a:off x="7567753" y="2542903"/>
            <a:ext cx="566057" cy="32221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ounded Rectangle 17"/>
          <p:cNvSpPr/>
          <p:nvPr/>
        </p:nvSpPr>
        <p:spPr>
          <a:xfrm>
            <a:off x="3413763" y="1415143"/>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1</a:t>
            </a:r>
          </a:p>
        </p:txBody>
      </p:sp>
      <p:sp>
        <p:nvSpPr>
          <p:cNvPr id="19" name="Rounded Rectangle 18"/>
          <p:cNvSpPr/>
          <p:nvPr/>
        </p:nvSpPr>
        <p:spPr>
          <a:xfrm>
            <a:off x="3413763" y="2166257"/>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2</a:t>
            </a:r>
          </a:p>
        </p:txBody>
      </p:sp>
      <p:sp>
        <p:nvSpPr>
          <p:cNvPr id="20" name="Rounded Rectangle 19"/>
          <p:cNvSpPr/>
          <p:nvPr/>
        </p:nvSpPr>
        <p:spPr>
          <a:xfrm>
            <a:off x="3413763" y="2856411"/>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3</a:t>
            </a:r>
          </a:p>
        </p:txBody>
      </p:sp>
      <p:sp>
        <p:nvSpPr>
          <p:cNvPr id="21" name="Rounded Rectangle 20"/>
          <p:cNvSpPr/>
          <p:nvPr/>
        </p:nvSpPr>
        <p:spPr>
          <a:xfrm>
            <a:off x="3413763" y="3657601"/>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4</a:t>
            </a:r>
          </a:p>
        </p:txBody>
      </p:sp>
      <p:sp>
        <p:nvSpPr>
          <p:cNvPr id="22" name="Rounded Rectangle 21"/>
          <p:cNvSpPr/>
          <p:nvPr/>
        </p:nvSpPr>
        <p:spPr>
          <a:xfrm>
            <a:off x="6858001" y="1415143"/>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rPr>
              <a:t>P 1</a:t>
            </a:r>
          </a:p>
        </p:txBody>
      </p:sp>
      <p:sp>
        <p:nvSpPr>
          <p:cNvPr id="23" name="Rounded Rectangle 22"/>
          <p:cNvSpPr/>
          <p:nvPr/>
        </p:nvSpPr>
        <p:spPr>
          <a:xfrm>
            <a:off x="6858001" y="2166257"/>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rPr>
              <a:t>P 2</a:t>
            </a:r>
          </a:p>
        </p:txBody>
      </p:sp>
      <p:sp>
        <p:nvSpPr>
          <p:cNvPr id="24" name="Rounded Rectangle 23"/>
          <p:cNvSpPr/>
          <p:nvPr/>
        </p:nvSpPr>
        <p:spPr>
          <a:xfrm>
            <a:off x="6858001" y="2856411"/>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rPr>
              <a:t>P 3</a:t>
            </a:r>
          </a:p>
        </p:txBody>
      </p:sp>
      <p:sp>
        <p:nvSpPr>
          <p:cNvPr id="25" name="Rounded Rectangle 24"/>
          <p:cNvSpPr/>
          <p:nvPr/>
        </p:nvSpPr>
        <p:spPr>
          <a:xfrm>
            <a:off x="6871067" y="3666309"/>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rPr>
              <a:t>P 4</a:t>
            </a:r>
          </a:p>
        </p:txBody>
      </p:sp>
      <p:sp>
        <p:nvSpPr>
          <p:cNvPr id="26" name="Right Arrow 25"/>
          <p:cNvSpPr/>
          <p:nvPr/>
        </p:nvSpPr>
        <p:spPr>
          <a:xfrm>
            <a:off x="4072894" y="2542903"/>
            <a:ext cx="566057" cy="322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800000">
            <a:off x="6354543" y="2551611"/>
            <a:ext cx="566057" cy="32221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ounded Rectangle 27"/>
          <p:cNvSpPr/>
          <p:nvPr/>
        </p:nvSpPr>
        <p:spPr>
          <a:xfrm>
            <a:off x="4541523" y="1415143"/>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1</a:t>
            </a:r>
          </a:p>
        </p:txBody>
      </p:sp>
      <p:sp>
        <p:nvSpPr>
          <p:cNvPr id="29" name="Rounded Rectangle 28"/>
          <p:cNvSpPr/>
          <p:nvPr/>
        </p:nvSpPr>
        <p:spPr>
          <a:xfrm>
            <a:off x="4541523" y="2166257"/>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2</a:t>
            </a:r>
          </a:p>
        </p:txBody>
      </p:sp>
      <p:sp>
        <p:nvSpPr>
          <p:cNvPr id="30" name="Rounded Rectangle 29"/>
          <p:cNvSpPr/>
          <p:nvPr/>
        </p:nvSpPr>
        <p:spPr>
          <a:xfrm>
            <a:off x="4541523" y="2856411"/>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3</a:t>
            </a:r>
          </a:p>
        </p:txBody>
      </p:sp>
      <p:sp>
        <p:nvSpPr>
          <p:cNvPr id="31" name="Rounded Rectangle 30"/>
          <p:cNvSpPr/>
          <p:nvPr/>
        </p:nvSpPr>
        <p:spPr>
          <a:xfrm>
            <a:off x="4541523" y="3657601"/>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4</a:t>
            </a:r>
          </a:p>
        </p:txBody>
      </p:sp>
      <p:sp>
        <p:nvSpPr>
          <p:cNvPr id="32" name="Rounded Rectangle 31"/>
          <p:cNvSpPr/>
          <p:nvPr/>
        </p:nvSpPr>
        <p:spPr>
          <a:xfrm>
            <a:off x="5705203" y="1415143"/>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rPr>
              <a:t>P 1</a:t>
            </a:r>
          </a:p>
        </p:txBody>
      </p:sp>
      <p:sp>
        <p:nvSpPr>
          <p:cNvPr id="33" name="Rounded Rectangle 32"/>
          <p:cNvSpPr/>
          <p:nvPr/>
        </p:nvSpPr>
        <p:spPr>
          <a:xfrm>
            <a:off x="5705203" y="2166257"/>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rPr>
              <a:t>P 2</a:t>
            </a:r>
          </a:p>
        </p:txBody>
      </p:sp>
      <p:sp>
        <p:nvSpPr>
          <p:cNvPr id="34" name="Rounded Rectangle 33"/>
          <p:cNvSpPr/>
          <p:nvPr/>
        </p:nvSpPr>
        <p:spPr>
          <a:xfrm>
            <a:off x="5705203" y="2856411"/>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rPr>
              <a:t>P 3</a:t>
            </a:r>
          </a:p>
        </p:txBody>
      </p:sp>
      <p:sp>
        <p:nvSpPr>
          <p:cNvPr id="35" name="Rounded Rectangle 34"/>
          <p:cNvSpPr/>
          <p:nvPr/>
        </p:nvSpPr>
        <p:spPr>
          <a:xfrm>
            <a:off x="5718269" y="3666309"/>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rPr>
              <a:t>P 4</a:t>
            </a:r>
          </a:p>
        </p:txBody>
      </p:sp>
      <p:cxnSp>
        <p:nvCxnSpPr>
          <p:cNvPr id="37" name="Straight Arrow Connector 36"/>
          <p:cNvCxnSpPr>
            <a:stCxn id="28" idx="3"/>
            <a:endCxn id="32" idx="1"/>
          </p:cNvCxnSpPr>
          <p:nvPr/>
        </p:nvCxnSpPr>
        <p:spPr>
          <a:xfrm>
            <a:off x="5273043" y="1567543"/>
            <a:ext cx="432160"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5288829" y="2296886"/>
            <a:ext cx="432160"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273043" y="3008811"/>
            <a:ext cx="432160"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5288829" y="3818709"/>
            <a:ext cx="432160"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229498" y="1234087"/>
            <a:ext cx="706481" cy="261610"/>
          </a:xfrm>
          <a:prstGeom prst="rect">
            <a:avLst/>
          </a:prstGeom>
          <a:noFill/>
        </p:spPr>
        <p:txBody>
          <a:bodyPr wrap="square" rtlCol="0">
            <a:spAutoFit/>
          </a:bodyPr>
          <a:lstStyle/>
          <a:p>
            <a:r>
              <a:rPr lang="en-US" sz="1100" b="1" dirty="0"/>
              <a:t>Merge</a:t>
            </a:r>
          </a:p>
        </p:txBody>
      </p:sp>
      <p:sp>
        <p:nvSpPr>
          <p:cNvPr id="42" name="TextBox 41"/>
          <p:cNvSpPr txBox="1"/>
          <p:nvPr/>
        </p:nvSpPr>
        <p:spPr>
          <a:xfrm>
            <a:off x="4087316" y="2318393"/>
            <a:ext cx="706481" cy="261610"/>
          </a:xfrm>
          <a:prstGeom prst="rect">
            <a:avLst/>
          </a:prstGeom>
          <a:noFill/>
        </p:spPr>
        <p:txBody>
          <a:bodyPr wrap="square" rtlCol="0">
            <a:spAutoFit/>
          </a:bodyPr>
          <a:lstStyle/>
          <a:p>
            <a:r>
              <a:rPr lang="en-US" sz="1100" b="1" dirty="0"/>
              <a:t>Sort</a:t>
            </a:r>
          </a:p>
        </p:txBody>
      </p:sp>
      <p:sp>
        <p:nvSpPr>
          <p:cNvPr id="43" name="TextBox 42"/>
          <p:cNvSpPr txBox="1"/>
          <p:nvPr/>
        </p:nvSpPr>
        <p:spPr>
          <a:xfrm>
            <a:off x="5229497" y="2645052"/>
            <a:ext cx="706481" cy="261610"/>
          </a:xfrm>
          <a:prstGeom prst="rect">
            <a:avLst/>
          </a:prstGeom>
          <a:noFill/>
        </p:spPr>
        <p:txBody>
          <a:bodyPr wrap="square" rtlCol="0">
            <a:spAutoFit/>
          </a:bodyPr>
          <a:lstStyle/>
          <a:p>
            <a:r>
              <a:rPr lang="en-US" sz="1100" b="1" dirty="0"/>
              <a:t>Merge</a:t>
            </a:r>
          </a:p>
        </p:txBody>
      </p:sp>
      <p:sp>
        <p:nvSpPr>
          <p:cNvPr id="44" name="TextBox 43"/>
          <p:cNvSpPr txBox="1"/>
          <p:nvPr/>
        </p:nvSpPr>
        <p:spPr>
          <a:xfrm>
            <a:off x="5273043" y="3434088"/>
            <a:ext cx="706481" cy="261610"/>
          </a:xfrm>
          <a:prstGeom prst="rect">
            <a:avLst/>
          </a:prstGeom>
          <a:noFill/>
        </p:spPr>
        <p:txBody>
          <a:bodyPr wrap="square" rtlCol="0">
            <a:spAutoFit/>
          </a:bodyPr>
          <a:lstStyle/>
          <a:p>
            <a:r>
              <a:rPr lang="en-US" sz="1100" b="1" dirty="0"/>
              <a:t>Merge</a:t>
            </a:r>
          </a:p>
        </p:txBody>
      </p:sp>
      <p:sp>
        <p:nvSpPr>
          <p:cNvPr id="45" name="TextBox 44"/>
          <p:cNvSpPr txBox="1"/>
          <p:nvPr/>
        </p:nvSpPr>
        <p:spPr>
          <a:xfrm>
            <a:off x="5230589" y="1991470"/>
            <a:ext cx="706481" cy="261610"/>
          </a:xfrm>
          <a:prstGeom prst="rect">
            <a:avLst/>
          </a:prstGeom>
          <a:noFill/>
        </p:spPr>
        <p:txBody>
          <a:bodyPr wrap="square" rtlCol="0">
            <a:spAutoFit/>
          </a:bodyPr>
          <a:lstStyle/>
          <a:p>
            <a:r>
              <a:rPr lang="en-US" sz="1100" b="1" dirty="0"/>
              <a:t>Merge</a:t>
            </a:r>
          </a:p>
        </p:txBody>
      </p:sp>
      <p:sp>
        <p:nvSpPr>
          <p:cNvPr id="46" name="TextBox 45"/>
          <p:cNvSpPr txBox="1"/>
          <p:nvPr/>
        </p:nvSpPr>
        <p:spPr>
          <a:xfrm>
            <a:off x="6502047" y="2357669"/>
            <a:ext cx="706481" cy="261610"/>
          </a:xfrm>
          <a:prstGeom prst="rect">
            <a:avLst/>
          </a:prstGeom>
          <a:noFill/>
        </p:spPr>
        <p:txBody>
          <a:bodyPr wrap="square" rtlCol="0">
            <a:spAutoFit/>
          </a:bodyPr>
          <a:lstStyle/>
          <a:p>
            <a:r>
              <a:rPr lang="en-US" sz="1100" b="1" dirty="0"/>
              <a:t>Sort</a:t>
            </a:r>
          </a:p>
        </p:txBody>
      </p:sp>
      <p:sp>
        <p:nvSpPr>
          <p:cNvPr id="47" name="TextBox 46"/>
          <p:cNvSpPr txBox="1"/>
          <p:nvPr/>
        </p:nvSpPr>
        <p:spPr>
          <a:xfrm>
            <a:off x="7684794" y="2290001"/>
            <a:ext cx="706481" cy="261610"/>
          </a:xfrm>
          <a:prstGeom prst="rect">
            <a:avLst/>
          </a:prstGeom>
          <a:noFill/>
        </p:spPr>
        <p:txBody>
          <a:bodyPr wrap="square" rtlCol="0">
            <a:spAutoFit/>
          </a:bodyPr>
          <a:lstStyle/>
          <a:p>
            <a:r>
              <a:rPr lang="en-US" sz="1100" b="1" dirty="0"/>
              <a:t>Shuffle</a:t>
            </a:r>
          </a:p>
        </p:txBody>
      </p:sp>
      <p:sp>
        <p:nvSpPr>
          <p:cNvPr id="48" name="TextBox 47"/>
          <p:cNvSpPr txBox="1"/>
          <p:nvPr/>
        </p:nvSpPr>
        <p:spPr>
          <a:xfrm>
            <a:off x="2742652" y="2329543"/>
            <a:ext cx="706481" cy="261610"/>
          </a:xfrm>
          <a:prstGeom prst="rect">
            <a:avLst/>
          </a:prstGeom>
          <a:noFill/>
        </p:spPr>
        <p:txBody>
          <a:bodyPr wrap="square" rtlCol="0">
            <a:spAutoFit/>
          </a:bodyPr>
          <a:lstStyle/>
          <a:p>
            <a:r>
              <a:rPr lang="en-US" sz="1100" b="1" dirty="0"/>
              <a:t>Shuffle</a:t>
            </a:r>
          </a:p>
        </p:txBody>
      </p:sp>
      <p:sp>
        <p:nvSpPr>
          <p:cNvPr id="49" name="Down Arrow 48"/>
          <p:cNvSpPr/>
          <p:nvPr/>
        </p:nvSpPr>
        <p:spPr>
          <a:xfrm>
            <a:off x="5288829" y="4275909"/>
            <a:ext cx="537205" cy="81860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4528187" y="5177244"/>
            <a:ext cx="2354032" cy="7489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New Table</a:t>
            </a:r>
          </a:p>
        </p:txBody>
      </p:sp>
      <p:sp>
        <p:nvSpPr>
          <p:cNvPr id="4" name="Rounded Rectangle 3"/>
          <p:cNvSpPr/>
          <p:nvPr/>
        </p:nvSpPr>
        <p:spPr>
          <a:xfrm>
            <a:off x="4049486" y="1114425"/>
            <a:ext cx="2973977" cy="296227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92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0" grpId="0" animBg="1"/>
      <p:bldP spid="11" grpId="0" animBg="1"/>
      <p:bldP spid="12" grpId="0" animBg="1"/>
      <p:bldP spid="13" grpId="0" animBg="1"/>
      <p:bldP spid="14" grpId="0" animBg="1"/>
      <p:bldP spid="15" grpId="0" animBg="1"/>
      <p:bldP spid="16" grpId="0" animBg="1"/>
      <p:bldP spid="3"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41" grpId="0"/>
      <p:bldP spid="42" grpId="0"/>
      <p:bldP spid="43" grpId="0"/>
      <p:bldP spid="44" grpId="0"/>
      <p:bldP spid="45" grpId="0"/>
      <p:bldP spid="46" grpId="0"/>
      <p:bldP spid="47" grpId="0"/>
      <p:bldP spid="48" grpId="0"/>
      <p:bldP spid="49" grpId="0" animBg="1"/>
      <p:bldP spid="50" grpId="0" animBg="1"/>
      <p:bldP spid="4" grpId="0" animBg="1"/>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2" name="Table 151"/>
          <p:cNvGraphicFramePr>
            <a:graphicFrameLocks noGrp="1"/>
          </p:cNvGraphicFramePr>
          <p:nvPr>
            <p:extLst>
              <p:ext uri="{D42A27DB-BD31-4B8C-83A1-F6EECF244321}">
                <p14:modId xmlns:p14="http://schemas.microsoft.com/office/powerpoint/2010/main" val="2174787205"/>
              </p:ext>
            </p:extLst>
          </p:nvPr>
        </p:nvGraphicFramePr>
        <p:xfrm>
          <a:off x="952500" y="523876"/>
          <a:ext cx="3435350" cy="2259540"/>
        </p:xfrm>
        <a:graphic>
          <a:graphicData uri="http://schemas.openxmlformats.org/drawingml/2006/table">
            <a:tbl>
              <a:tblPr firstRow="1" bandRow="1">
                <a:tableStyleId>{93296810-A885-4BE3-A3E7-6D5BEEA58F35}</a:tableStyleId>
              </a:tblPr>
              <a:tblGrid>
                <a:gridCol w="1717675">
                  <a:extLst>
                    <a:ext uri="{9D8B030D-6E8A-4147-A177-3AD203B41FA5}">
                      <a16:colId xmlns:a16="http://schemas.microsoft.com/office/drawing/2014/main" val="20000"/>
                    </a:ext>
                  </a:extLst>
                </a:gridCol>
                <a:gridCol w="1717675">
                  <a:extLst>
                    <a:ext uri="{9D8B030D-6E8A-4147-A177-3AD203B41FA5}">
                      <a16:colId xmlns:a16="http://schemas.microsoft.com/office/drawing/2014/main" val="20001"/>
                    </a:ext>
                  </a:extLst>
                </a:gridCol>
              </a:tblGrid>
              <a:tr h="451908">
                <a:tc>
                  <a:txBody>
                    <a:bodyPr/>
                    <a:lstStyle/>
                    <a:p>
                      <a:r>
                        <a:rPr lang="en-US" dirty="0"/>
                        <a:t>Id</a:t>
                      </a:r>
                    </a:p>
                  </a:txBody>
                  <a:tcPr/>
                </a:tc>
                <a:tc>
                  <a:txBody>
                    <a:bodyPr/>
                    <a:lstStyle/>
                    <a:p>
                      <a:r>
                        <a:rPr lang="en-US" dirty="0"/>
                        <a:t>Name</a:t>
                      </a:r>
                    </a:p>
                  </a:txBody>
                  <a:tcPr/>
                </a:tc>
                <a:extLst>
                  <a:ext uri="{0D108BD9-81ED-4DB2-BD59-A6C34878D82A}">
                    <a16:rowId xmlns:a16="http://schemas.microsoft.com/office/drawing/2014/main" val="10000"/>
                  </a:ext>
                </a:extLst>
              </a:tr>
              <a:tr h="451908">
                <a:tc>
                  <a:txBody>
                    <a:bodyPr/>
                    <a:lstStyle/>
                    <a:p>
                      <a:r>
                        <a:rPr lang="en-US" dirty="0"/>
                        <a:t>2</a:t>
                      </a:r>
                    </a:p>
                  </a:txBody>
                  <a:tcPr/>
                </a:tc>
                <a:tc>
                  <a:txBody>
                    <a:bodyPr/>
                    <a:lstStyle/>
                    <a:p>
                      <a:r>
                        <a:rPr lang="en-US" dirty="0" err="1"/>
                        <a:t>Json</a:t>
                      </a:r>
                      <a:endParaRPr lang="en-US" dirty="0"/>
                    </a:p>
                  </a:txBody>
                  <a:tcPr/>
                </a:tc>
                <a:extLst>
                  <a:ext uri="{0D108BD9-81ED-4DB2-BD59-A6C34878D82A}">
                    <a16:rowId xmlns:a16="http://schemas.microsoft.com/office/drawing/2014/main" val="10001"/>
                  </a:ext>
                </a:extLst>
              </a:tr>
              <a:tr h="451908">
                <a:tc>
                  <a:txBody>
                    <a:bodyPr/>
                    <a:lstStyle/>
                    <a:p>
                      <a:r>
                        <a:rPr lang="en-US" dirty="0"/>
                        <a:t>1</a:t>
                      </a:r>
                    </a:p>
                  </a:txBody>
                  <a:tcPr/>
                </a:tc>
                <a:tc>
                  <a:txBody>
                    <a:bodyPr/>
                    <a:lstStyle/>
                    <a:p>
                      <a:r>
                        <a:rPr lang="en-US" dirty="0"/>
                        <a:t>Kyle</a:t>
                      </a:r>
                    </a:p>
                  </a:txBody>
                  <a:tcPr/>
                </a:tc>
                <a:extLst>
                  <a:ext uri="{0D108BD9-81ED-4DB2-BD59-A6C34878D82A}">
                    <a16:rowId xmlns:a16="http://schemas.microsoft.com/office/drawing/2014/main" val="10002"/>
                  </a:ext>
                </a:extLst>
              </a:tr>
              <a:tr h="451908">
                <a:tc>
                  <a:txBody>
                    <a:bodyPr/>
                    <a:lstStyle/>
                    <a:p>
                      <a:r>
                        <a:rPr lang="en-US" dirty="0"/>
                        <a:t>4</a:t>
                      </a:r>
                    </a:p>
                  </a:txBody>
                  <a:tcPr/>
                </a:tc>
                <a:tc>
                  <a:txBody>
                    <a:bodyPr/>
                    <a:lstStyle/>
                    <a:p>
                      <a:r>
                        <a:rPr lang="en-US" dirty="0"/>
                        <a:t>Reid</a:t>
                      </a:r>
                    </a:p>
                  </a:txBody>
                  <a:tcPr/>
                </a:tc>
                <a:extLst>
                  <a:ext uri="{0D108BD9-81ED-4DB2-BD59-A6C34878D82A}">
                    <a16:rowId xmlns:a16="http://schemas.microsoft.com/office/drawing/2014/main" val="10003"/>
                  </a:ext>
                </a:extLst>
              </a:tr>
              <a:tr h="451908">
                <a:tc>
                  <a:txBody>
                    <a:bodyPr/>
                    <a:lstStyle/>
                    <a:p>
                      <a:r>
                        <a:rPr lang="en-US" dirty="0"/>
                        <a:t>3</a:t>
                      </a:r>
                    </a:p>
                  </a:txBody>
                  <a:tcPr/>
                </a:tc>
                <a:tc>
                  <a:txBody>
                    <a:bodyPr/>
                    <a:lstStyle/>
                    <a:p>
                      <a:r>
                        <a:rPr lang="en-US" dirty="0"/>
                        <a:t>Robert</a:t>
                      </a:r>
                    </a:p>
                  </a:txBody>
                  <a:tcPr/>
                </a:tc>
                <a:extLst>
                  <a:ext uri="{0D108BD9-81ED-4DB2-BD59-A6C34878D82A}">
                    <a16:rowId xmlns:a16="http://schemas.microsoft.com/office/drawing/2014/main" val="10004"/>
                  </a:ext>
                </a:extLst>
              </a:tr>
            </a:tbl>
          </a:graphicData>
        </a:graphic>
      </p:graphicFrame>
      <p:graphicFrame>
        <p:nvGraphicFramePr>
          <p:cNvPr id="153" name="Table 152"/>
          <p:cNvGraphicFramePr>
            <a:graphicFrameLocks noGrp="1"/>
          </p:cNvGraphicFramePr>
          <p:nvPr>
            <p:extLst>
              <p:ext uri="{D42A27DB-BD31-4B8C-83A1-F6EECF244321}">
                <p14:modId xmlns:p14="http://schemas.microsoft.com/office/powerpoint/2010/main" val="2939330279"/>
              </p:ext>
            </p:extLst>
          </p:nvPr>
        </p:nvGraphicFramePr>
        <p:xfrm>
          <a:off x="5686425" y="523876"/>
          <a:ext cx="3435350" cy="2259540"/>
        </p:xfrm>
        <a:graphic>
          <a:graphicData uri="http://schemas.openxmlformats.org/drawingml/2006/table">
            <a:tbl>
              <a:tblPr firstRow="1" bandRow="1">
                <a:tableStyleId>{21E4AEA4-8DFA-4A89-87EB-49C32662AFE0}</a:tableStyleId>
              </a:tblPr>
              <a:tblGrid>
                <a:gridCol w="1717675">
                  <a:extLst>
                    <a:ext uri="{9D8B030D-6E8A-4147-A177-3AD203B41FA5}">
                      <a16:colId xmlns:a16="http://schemas.microsoft.com/office/drawing/2014/main" val="20000"/>
                    </a:ext>
                  </a:extLst>
                </a:gridCol>
                <a:gridCol w="1717675">
                  <a:extLst>
                    <a:ext uri="{9D8B030D-6E8A-4147-A177-3AD203B41FA5}">
                      <a16:colId xmlns:a16="http://schemas.microsoft.com/office/drawing/2014/main" val="20001"/>
                    </a:ext>
                  </a:extLst>
                </a:gridCol>
              </a:tblGrid>
              <a:tr h="451908">
                <a:tc>
                  <a:txBody>
                    <a:bodyPr/>
                    <a:lstStyle/>
                    <a:p>
                      <a:r>
                        <a:rPr lang="en-US" dirty="0"/>
                        <a:t>Product</a:t>
                      </a:r>
                      <a:r>
                        <a:rPr lang="en-US" baseline="0" dirty="0"/>
                        <a:t> Id</a:t>
                      </a:r>
                      <a:endParaRPr lang="en-US" dirty="0"/>
                    </a:p>
                  </a:txBody>
                  <a:tcPr/>
                </a:tc>
                <a:tc>
                  <a:txBody>
                    <a:bodyPr/>
                    <a:lstStyle/>
                    <a:p>
                      <a:r>
                        <a:rPr lang="en-US" dirty="0"/>
                        <a:t>User Id</a:t>
                      </a:r>
                    </a:p>
                  </a:txBody>
                  <a:tcPr/>
                </a:tc>
                <a:extLst>
                  <a:ext uri="{0D108BD9-81ED-4DB2-BD59-A6C34878D82A}">
                    <a16:rowId xmlns:a16="http://schemas.microsoft.com/office/drawing/2014/main" val="10000"/>
                  </a:ext>
                </a:extLst>
              </a:tr>
              <a:tr h="451908">
                <a:tc>
                  <a:txBody>
                    <a:bodyPr/>
                    <a:lstStyle/>
                    <a:p>
                      <a:r>
                        <a:rPr lang="en-US" dirty="0"/>
                        <a:t>101</a:t>
                      </a:r>
                    </a:p>
                  </a:txBody>
                  <a:tcPr/>
                </a:tc>
                <a:tc>
                  <a:txBody>
                    <a:bodyPr/>
                    <a:lstStyle/>
                    <a:p>
                      <a:r>
                        <a:rPr lang="en-US" dirty="0"/>
                        <a:t>2</a:t>
                      </a:r>
                    </a:p>
                  </a:txBody>
                  <a:tcPr/>
                </a:tc>
                <a:extLst>
                  <a:ext uri="{0D108BD9-81ED-4DB2-BD59-A6C34878D82A}">
                    <a16:rowId xmlns:a16="http://schemas.microsoft.com/office/drawing/2014/main" val="10001"/>
                  </a:ext>
                </a:extLst>
              </a:tr>
              <a:tr h="451908">
                <a:tc>
                  <a:txBody>
                    <a:bodyPr/>
                    <a:lstStyle/>
                    <a:p>
                      <a:r>
                        <a:rPr lang="en-US" dirty="0"/>
                        <a:t>102</a:t>
                      </a:r>
                    </a:p>
                  </a:txBody>
                  <a:tcPr/>
                </a:tc>
                <a:tc>
                  <a:txBody>
                    <a:bodyPr/>
                    <a:lstStyle/>
                    <a:p>
                      <a:r>
                        <a:rPr lang="en-US" dirty="0"/>
                        <a:t>4</a:t>
                      </a:r>
                    </a:p>
                  </a:txBody>
                  <a:tcPr/>
                </a:tc>
                <a:extLst>
                  <a:ext uri="{0D108BD9-81ED-4DB2-BD59-A6C34878D82A}">
                    <a16:rowId xmlns:a16="http://schemas.microsoft.com/office/drawing/2014/main" val="10002"/>
                  </a:ext>
                </a:extLst>
              </a:tr>
              <a:tr h="451908">
                <a:tc>
                  <a:txBody>
                    <a:bodyPr/>
                    <a:lstStyle/>
                    <a:p>
                      <a:r>
                        <a:rPr lang="en-US" dirty="0"/>
                        <a:t>103</a:t>
                      </a:r>
                    </a:p>
                  </a:txBody>
                  <a:tcPr/>
                </a:tc>
                <a:tc>
                  <a:txBody>
                    <a:bodyPr/>
                    <a:lstStyle/>
                    <a:p>
                      <a:r>
                        <a:rPr lang="en-US" dirty="0"/>
                        <a:t>4</a:t>
                      </a:r>
                    </a:p>
                  </a:txBody>
                  <a:tcPr/>
                </a:tc>
                <a:extLst>
                  <a:ext uri="{0D108BD9-81ED-4DB2-BD59-A6C34878D82A}">
                    <a16:rowId xmlns:a16="http://schemas.microsoft.com/office/drawing/2014/main" val="10003"/>
                  </a:ext>
                </a:extLst>
              </a:tr>
              <a:tr h="451908">
                <a:tc>
                  <a:txBody>
                    <a:bodyPr/>
                    <a:lstStyle/>
                    <a:p>
                      <a:r>
                        <a:rPr lang="en-US" dirty="0"/>
                        <a:t>104</a:t>
                      </a:r>
                    </a:p>
                  </a:txBody>
                  <a:tcPr/>
                </a:tc>
                <a:tc>
                  <a:txBody>
                    <a:bodyPr/>
                    <a:lstStyle/>
                    <a:p>
                      <a:r>
                        <a:rPr lang="en-US" dirty="0"/>
                        <a:t>1</a:t>
                      </a:r>
                    </a:p>
                  </a:txBody>
                  <a:tcPr/>
                </a:tc>
                <a:extLst>
                  <a:ext uri="{0D108BD9-81ED-4DB2-BD59-A6C34878D82A}">
                    <a16:rowId xmlns:a16="http://schemas.microsoft.com/office/drawing/2014/main" val="10004"/>
                  </a:ext>
                </a:extLst>
              </a:tr>
            </a:tbl>
          </a:graphicData>
        </a:graphic>
      </p:graphicFrame>
      <p:graphicFrame>
        <p:nvGraphicFramePr>
          <p:cNvPr id="154" name="Table 153"/>
          <p:cNvGraphicFramePr>
            <a:graphicFrameLocks noGrp="1"/>
          </p:cNvGraphicFramePr>
          <p:nvPr>
            <p:extLst>
              <p:ext uri="{D42A27DB-BD31-4B8C-83A1-F6EECF244321}">
                <p14:modId xmlns:p14="http://schemas.microsoft.com/office/powerpoint/2010/main" val="2680562243"/>
              </p:ext>
            </p:extLst>
          </p:nvPr>
        </p:nvGraphicFramePr>
        <p:xfrm>
          <a:off x="993775" y="3171826"/>
          <a:ext cx="3435350" cy="2259540"/>
        </p:xfrm>
        <a:graphic>
          <a:graphicData uri="http://schemas.openxmlformats.org/drawingml/2006/table">
            <a:tbl>
              <a:tblPr firstRow="1" bandRow="1">
                <a:tableStyleId>{93296810-A885-4BE3-A3E7-6D5BEEA58F35}</a:tableStyleId>
              </a:tblPr>
              <a:tblGrid>
                <a:gridCol w="1717675">
                  <a:extLst>
                    <a:ext uri="{9D8B030D-6E8A-4147-A177-3AD203B41FA5}">
                      <a16:colId xmlns:a16="http://schemas.microsoft.com/office/drawing/2014/main" val="20000"/>
                    </a:ext>
                  </a:extLst>
                </a:gridCol>
                <a:gridCol w="1717675">
                  <a:extLst>
                    <a:ext uri="{9D8B030D-6E8A-4147-A177-3AD203B41FA5}">
                      <a16:colId xmlns:a16="http://schemas.microsoft.com/office/drawing/2014/main" val="20001"/>
                    </a:ext>
                  </a:extLst>
                </a:gridCol>
              </a:tblGrid>
              <a:tr h="451908">
                <a:tc>
                  <a:txBody>
                    <a:bodyPr/>
                    <a:lstStyle/>
                    <a:p>
                      <a:r>
                        <a:rPr lang="en-US" dirty="0"/>
                        <a:t>Id</a:t>
                      </a:r>
                    </a:p>
                  </a:txBody>
                  <a:tcPr/>
                </a:tc>
                <a:tc>
                  <a:txBody>
                    <a:bodyPr/>
                    <a:lstStyle/>
                    <a:p>
                      <a:r>
                        <a:rPr lang="en-US" dirty="0"/>
                        <a:t>Name</a:t>
                      </a:r>
                    </a:p>
                  </a:txBody>
                  <a:tcPr/>
                </a:tc>
                <a:extLst>
                  <a:ext uri="{0D108BD9-81ED-4DB2-BD59-A6C34878D82A}">
                    <a16:rowId xmlns:a16="http://schemas.microsoft.com/office/drawing/2014/main" val="10000"/>
                  </a:ext>
                </a:extLst>
              </a:tr>
              <a:tr h="451908">
                <a:tc>
                  <a:txBody>
                    <a:bodyPr/>
                    <a:lstStyle/>
                    <a:p>
                      <a:r>
                        <a:rPr lang="en-US" dirty="0"/>
                        <a:t>1</a:t>
                      </a:r>
                    </a:p>
                  </a:txBody>
                  <a:tcPr/>
                </a:tc>
                <a:tc>
                  <a:txBody>
                    <a:bodyPr/>
                    <a:lstStyle/>
                    <a:p>
                      <a:r>
                        <a:rPr lang="en-US" dirty="0"/>
                        <a:t>Kyle</a:t>
                      </a:r>
                    </a:p>
                  </a:txBody>
                  <a:tcPr/>
                </a:tc>
                <a:extLst>
                  <a:ext uri="{0D108BD9-81ED-4DB2-BD59-A6C34878D82A}">
                    <a16:rowId xmlns:a16="http://schemas.microsoft.com/office/drawing/2014/main" val="10001"/>
                  </a:ext>
                </a:extLst>
              </a:tr>
              <a:tr h="451908">
                <a:tc>
                  <a:txBody>
                    <a:bodyPr/>
                    <a:lstStyle/>
                    <a:p>
                      <a:r>
                        <a:rPr lang="en-US" dirty="0"/>
                        <a:t>2</a:t>
                      </a:r>
                    </a:p>
                  </a:txBody>
                  <a:tcPr/>
                </a:tc>
                <a:tc>
                  <a:txBody>
                    <a:bodyPr/>
                    <a:lstStyle/>
                    <a:p>
                      <a:r>
                        <a:rPr lang="en-US" dirty="0" err="1"/>
                        <a:t>Json</a:t>
                      </a:r>
                      <a:endParaRPr lang="en-US" dirty="0"/>
                    </a:p>
                  </a:txBody>
                  <a:tcPr/>
                </a:tc>
                <a:extLst>
                  <a:ext uri="{0D108BD9-81ED-4DB2-BD59-A6C34878D82A}">
                    <a16:rowId xmlns:a16="http://schemas.microsoft.com/office/drawing/2014/main" val="10002"/>
                  </a:ext>
                </a:extLst>
              </a:tr>
              <a:tr h="451908">
                <a:tc>
                  <a:txBody>
                    <a:bodyPr/>
                    <a:lstStyle/>
                    <a:p>
                      <a:r>
                        <a:rPr lang="en-US" dirty="0"/>
                        <a:t>3</a:t>
                      </a:r>
                    </a:p>
                  </a:txBody>
                  <a:tcPr/>
                </a:tc>
                <a:tc>
                  <a:txBody>
                    <a:bodyPr/>
                    <a:lstStyle/>
                    <a:p>
                      <a:r>
                        <a:rPr lang="en-US" dirty="0"/>
                        <a:t>Robert</a:t>
                      </a:r>
                    </a:p>
                  </a:txBody>
                  <a:tcPr/>
                </a:tc>
                <a:extLst>
                  <a:ext uri="{0D108BD9-81ED-4DB2-BD59-A6C34878D82A}">
                    <a16:rowId xmlns:a16="http://schemas.microsoft.com/office/drawing/2014/main" val="10003"/>
                  </a:ext>
                </a:extLst>
              </a:tr>
              <a:tr h="451908">
                <a:tc>
                  <a:txBody>
                    <a:bodyPr/>
                    <a:lstStyle/>
                    <a:p>
                      <a:r>
                        <a:rPr lang="en-US" dirty="0"/>
                        <a:t>4</a:t>
                      </a:r>
                    </a:p>
                  </a:txBody>
                  <a:tcPr/>
                </a:tc>
                <a:tc>
                  <a:txBody>
                    <a:bodyPr/>
                    <a:lstStyle/>
                    <a:p>
                      <a:r>
                        <a:rPr lang="en-US" dirty="0"/>
                        <a:t>Reid</a:t>
                      </a:r>
                    </a:p>
                  </a:txBody>
                  <a:tcPr/>
                </a:tc>
                <a:extLst>
                  <a:ext uri="{0D108BD9-81ED-4DB2-BD59-A6C34878D82A}">
                    <a16:rowId xmlns:a16="http://schemas.microsoft.com/office/drawing/2014/main" val="10004"/>
                  </a:ext>
                </a:extLst>
              </a:tr>
            </a:tbl>
          </a:graphicData>
        </a:graphic>
      </p:graphicFrame>
      <p:graphicFrame>
        <p:nvGraphicFramePr>
          <p:cNvPr id="155" name="Table 154"/>
          <p:cNvGraphicFramePr>
            <a:graphicFrameLocks noGrp="1"/>
          </p:cNvGraphicFramePr>
          <p:nvPr>
            <p:extLst>
              <p:ext uri="{D42A27DB-BD31-4B8C-83A1-F6EECF244321}">
                <p14:modId xmlns:p14="http://schemas.microsoft.com/office/powerpoint/2010/main" val="1667856707"/>
              </p:ext>
            </p:extLst>
          </p:nvPr>
        </p:nvGraphicFramePr>
        <p:xfrm>
          <a:off x="5686425" y="3171826"/>
          <a:ext cx="3435350" cy="2259540"/>
        </p:xfrm>
        <a:graphic>
          <a:graphicData uri="http://schemas.openxmlformats.org/drawingml/2006/table">
            <a:tbl>
              <a:tblPr firstRow="1" bandRow="1">
                <a:tableStyleId>{21E4AEA4-8DFA-4A89-87EB-49C32662AFE0}</a:tableStyleId>
              </a:tblPr>
              <a:tblGrid>
                <a:gridCol w="1717675">
                  <a:extLst>
                    <a:ext uri="{9D8B030D-6E8A-4147-A177-3AD203B41FA5}">
                      <a16:colId xmlns:a16="http://schemas.microsoft.com/office/drawing/2014/main" val="20000"/>
                    </a:ext>
                  </a:extLst>
                </a:gridCol>
                <a:gridCol w="1717675">
                  <a:extLst>
                    <a:ext uri="{9D8B030D-6E8A-4147-A177-3AD203B41FA5}">
                      <a16:colId xmlns:a16="http://schemas.microsoft.com/office/drawing/2014/main" val="20001"/>
                    </a:ext>
                  </a:extLst>
                </a:gridCol>
              </a:tblGrid>
              <a:tr h="451908">
                <a:tc>
                  <a:txBody>
                    <a:bodyPr/>
                    <a:lstStyle/>
                    <a:p>
                      <a:r>
                        <a:rPr lang="en-US" dirty="0"/>
                        <a:t>Product</a:t>
                      </a:r>
                      <a:r>
                        <a:rPr lang="en-US" baseline="0" dirty="0"/>
                        <a:t> Id</a:t>
                      </a:r>
                      <a:endParaRPr lang="en-US" dirty="0"/>
                    </a:p>
                  </a:txBody>
                  <a:tcPr/>
                </a:tc>
                <a:tc>
                  <a:txBody>
                    <a:bodyPr/>
                    <a:lstStyle/>
                    <a:p>
                      <a:r>
                        <a:rPr lang="en-US" dirty="0"/>
                        <a:t>User Id</a:t>
                      </a:r>
                    </a:p>
                  </a:txBody>
                  <a:tcPr/>
                </a:tc>
                <a:extLst>
                  <a:ext uri="{0D108BD9-81ED-4DB2-BD59-A6C34878D82A}">
                    <a16:rowId xmlns:a16="http://schemas.microsoft.com/office/drawing/2014/main" val="10000"/>
                  </a:ext>
                </a:extLst>
              </a:tr>
              <a:tr h="451908">
                <a:tc>
                  <a:txBody>
                    <a:bodyPr/>
                    <a:lstStyle/>
                    <a:p>
                      <a:r>
                        <a:rPr lang="en-US" dirty="0"/>
                        <a:t>104</a:t>
                      </a:r>
                    </a:p>
                  </a:txBody>
                  <a:tcPr/>
                </a:tc>
                <a:tc>
                  <a:txBody>
                    <a:bodyPr/>
                    <a:lstStyle/>
                    <a:p>
                      <a:r>
                        <a:rPr lang="en-US" dirty="0"/>
                        <a:t>1</a:t>
                      </a:r>
                    </a:p>
                  </a:txBody>
                  <a:tcPr/>
                </a:tc>
                <a:extLst>
                  <a:ext uri="{0D108BD9-81ED-4DB2-BD59-A6C34878D82A}">
                    <a16:rowId xmlns:a16="http://schemas.microsoft.com/office/drawing/2014/main" val="10001"/>
                  </a:ext>
                </a:extLst>
              </a:tr>
              <a:tr h="451908">
                <a:tc>
                  <a:txBody>
                    <a:bodyPr/>
                    <a:lstStyle/>
                    <a:p>
                      <a:r>
                        <a:rPr lang="en-US" dirty="0"/>
                        <a:t>101</a:t>
                      </a:r>
                    </a:p>
                  </a:txBody>
                  <a:tcPr/>
                </a:tc>
                <a:tc>
                  <a:txBody>
                    <a:bodyPr/>
                    <a:lstStyle/>
                    <a:p>
                      <a:r>
                        <a:rPr lang="en-US" dirty="0"/>
                        <a:t>2</a:t>
                      </a:r>
                    </a:p>
                  </a:txBody>
                  <a:tcPr/>
                </a:tc>
                <a:extLst>
                  <a:ext uri="{0D108BD9-81ED-4DB2-BD59-A6C34878D82A}">
                    <a16:rowId xmlns:a16="http://schemas.microsoft.com/office/drawing/2014/main" val="10002"/>
                  </a:ext>
                </a:extLst>
              </a:tr>
              <a:tr h="451908">
                <a:tc>
                  <a:txBody>
                    <a:bodyPr/>
                    <a:lstStyle/>
                    <a:p>
                      <a:r>
                        <a:rPr lang="en-US" dirty="0"/>
                        <a:t>102</a:t>
                      </a:r>
                    </a:p>
                  </a:txBody>
                  <a:tcPr/>
                </a:tc>
                <a:tc>
                  <a:txBody>
                    <a:bodyPr/>
                    <a:lstStyle/>
                    <a:p>
                      <a:r>
                        <a:rPr lang="en-US" dirty="0"/>
                        <a:t>4</a:t>
                      </a:r>
                    </a:p>
                  </a:txBody>
                  <a:tcPr/>
                </a:tc>
                <a:extLst>
                  <a:ext uri="{0D108BD9-81ED-4DB2-BD59-A6C34878D82A}">
                    <a16:rowId xmlns:a16="http://schemas.microsoft.com/office/drawing/2014/main" val="10003"/>
                  </a:ext>
                </a:extLst>
              </a:tr>
              <a:tr h="451908">
                <a:tc>
                  <a:txBody>
                    <a:bodyPr/>
                    <a:lstStyle/>
                    <a:p>
                      <a:r>
                        <a:rPr lang="en-US" dirty="0"/>
                        <a:t>103</a:t>
                      </a:r>
                    </a:p>
                  </a:txBody>
                  <a:tcPr/>
                </a:tc>
                <a:tc>
                  <a:txBody>
                    <a:bodyPr/>
                    <a:lstStyle/>
                    <a:p>
                      <a:r>
                        <a:rPr lang="en-US" dirty="0"/>
                        <a:t>4</a:t>
                      </a:r>
                    </a:p>
                  </a:txBody>
                  <a:tcPr/>
                </a:tc>
                <a:extLst>
                  <a:ext uri="{0D108BD9-81ED-4DB2-BD59-A6C34878D82A}">
                    <a16:rowId xmlns:a16="http://schemas.microsoft.com/office/drawing/2014/main" val="10004"/>
                  </a:ext>
                </a:extLst>
              </a:tr>
            </a:tbl>
          </a:graphicData>
        </a:graphic>
      </p:graphicFrame>
      <p:sp>
        <p:nvSpPr>
          <p:cNvPr id="156" name="TextBox 155"/>
          <p:cNvSpPr txBox="1"/>
          <p:nvPr/>
        </p:nvSpPr>
        <p:spPr>
          <a:xfrm>
            <a:off x="2085975" y="135466"/>
            <a:ext cx="1638300" cy="369332"/>
          </a:xfrm>
          <a:prstGeom prst="rect">
            <a:avLst/>
          </a:prstGeom>
          <a:noFill/>
        </p:spPr>
        <p:txBody>
          <a:bodyPr wrap="square" rtlCol="0">
            <a:spAutoFit/>
          </a:bodyPr>
          <a:lstStyle/>
          <a:p>
            <a:r>
              <a:rPr lang="en-US" dirty="0"/>
              <a:t>User Table</a:t>
            </a:r>
          </a:p>
        </p:txBody>
      </p:sp>
      <p:sp>
        <p:nvSpPr>
          <p:cNvPr id="157" name="TextBox 156"/>
          <p:cNvSpPr txBox="1"/>
          <p:nvPr/>
        </p:nvSpPr>
        <p:spPr>
          <a:xfrm>
            <a:off x="6505575" y="154544"/>
            <a:ext cx="1638300" cy="369332"/>
          </a:xfrm>
          <a:prstGeom prst="rect">
            <a:avLst/>
          </a:prstGeom>
          <a:noFill/>
        </p:spPr>
        <p:txBody>
          <a:bodyPr wrap="square" rtlCol="0">
            <a:spAutoFit/>
          </a:bodyPr>
          <a:lstStyle/>
          <a:p>
            <a:r>
              <a:rPr lang="en-US" dirty="0"/>
              <a:t>Product Table</a:t>
            </a:r>
          </a:p>
        </p:txBody>
      </p:sp>
      <p:cxnSp>
        <p:nvCxnSpPr>
          <p:cNvPr id="159" name="Straight Arrow Connector 158"/>
          <p:cNvCxnSpPr>
            <a:endCxn id="154" idx="0"/>
          </p:cNvCxnSpPr>
          <p:nvPr/>
        </p:nvCxnSpPr>
        <p:spPr>
          <a:xfrm>
            <a:off x="2711450" y="2783416"/>
            <a:ext cx="0" cy="3884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7404100" y="2783416"/>
            <a:ext cx="0" cy="3884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3987006" y="2756957"/>
            <a:ext cx="2478088" cy="369332"/>
          </a:xfrm>
          <a:prstGeom prst="rect">
            <a:avLst/>
          </a:prstGeom>
          <a:noFill/>
        </p:spPr>
        <p:txBody>
          <a:bodyPr wrap="square" rtlCol="0">
            <a:spAutoFit/>
          </a:bodyPr>
          <a:lstStyle/>
          <a:p>
            <a:r>
              <a:rPr lang="en-US" dirty="0"/>
              <a:t>Sorting on Joining Key</a:t>
            </a:r>
          </a:p>
        </p:txBody>
      </p:sp>
      <p:sp>
        <p:nvSpPr>
          <p:cNvPr id="162" name="Rectangle 161"/>
          <p:cNvSpPr/>
          <p:nvPr/>
        </p:nvSpPr>
        <p:spPr>
          <a:xfrm>
            <a:off x="4524375" y="5810250"/>
            <a:ext cx="1162050"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Merge</a:t>
            </a:r>
          </a:p>
        </p:txBody>
      </p:sp>
      <p:cxnSp>
        <p:nvCxnSpPr>
          <p:cNvPr id="164" name="Elbow Connector 163"/>
          <p:cNvCxnSpPr/>
          <p:nvPr/>
        </p:nvCxnSpPr>
        <p:spPr>
          <a:xfrm>
            <a:off x="2670175" y="5819776"/>
            <a:ext cx="1851027" cy="28574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6" name="Elbow Connector 165"/>
          <p:cNvCxnSpPr>
            <a:endCxn id="162" idx="3"/>
          </p:cNvCxnSpPr>
          <p:nvPr/>
        </p:nvCxnSpPr>
        <p:spPr>
          <a:xfrm rot="10800000" flipV="1">
            <a:off x="5686426" y="5810250"/>
            <a:ext cx="1812925" cy="247650"/>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V="1">
            <a:off x="7499350" y="5276850"/>
            <a:ext cx="0" cy="5429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2692401" y="5276850"/>
            <a:ext cx="0" cy="542926"/>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72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P spid="161" grpId="0"/>
      <p:bldP spid="162" grpId="0" animBg="1"/>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3375" y="417895"/>
            <a:ext cx="6096000" cy="1431161"/>
          </a:xfrm>
          <a:prstGeom prst="rect">
            <a:avLst/>
          </a:prstGeom>
        </p:spPr>
        <p:txBody>
          <a:bodyPr>
            <a:spAutoFit/>
          </a:bodyPr>
          <a:lstStyle/>
          <a:p>
            <a:pPr algn="just">
              <a:spcBef>
                <a:spcPts val="600"/>
              </a:spcBef>
            </a:pPr>
            <a:r>
              <a:rPr lang="en-US" b="1" dirty="0"/>
              <a:t>Notes:</a:t>
            </a:r>
          </a:p>
          <a:p>
            <a:pPr marL="742950" lvl="1" indent="-285750" algn="just">
              <a:spcBef>
                <a:spcPts val="600"/>
              </a:spcBef>
              <a:buFont typeface="Wingdings" panose="05000000000000000000" pitchFamily="2" charset="2"/>
              <a:buChar char="ü"/>
            </a:pPr>
            <a:r>
              <a:rPr lang="en-US" dirty="0"/>
              <a:t>Only supported for ‘=‘ join.</a:t>
            </a:r>
          </a:p>
          <a:p>
            <a:pPr marL="742950" lvl="1" indent="-285750" algn="just">
              <a:spcBef>
                <a:spcPts val="600"/>
              </a:spcBef>
              <a:buFont typeface="Wingdings" panose="05000000000000000000" pitchFamily="2" charset="2"/>
              <a:buChar char="ü"/>
            </a:pPr>
            <a:r>
              <a:rPr lang="en-US" dirty="0"/>
              <a:t>The join keys need to be sortable.</a:t>
            </a:r>
          </a:p>
          <a:p>
            <a:pPr marL="742950" lvl="1" indent="-285750" algn="just">
              <a:spcBef>
                <a:spcPts val="600"/>
              </a:spcBef>
              <a:buFont typeface="Wingdings" panose="05000000000000000000" pitchFamily="2" charset="2"/>
              <a:buChar char="ü"/>
            </a:pPr>
            <a:r>
              <a:rPr lang="en-US" dirty="0"/>
              <a:t>Supported for all join types (inner, left, right etc).        </a:t>
            </a:r>
          </a:p>
        </p:txBody>
      </p:sp>
    </p:spTree>
    <p:extLst>
      <p:ext uri="{BB962C8B-B14F-4D97-AF65-F5344CB8AC3E}">
        <p14:creationId xmlns:p14="http://schemas.microsoft.com/office/powerpoint/2010/main" val="275578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8675" y="693688"/>
            <a:ext cx="6096000" cy="2031325"/>
          </a:xfrm>
          <a:prstGeom prst="rect">
            <a:avLst/>
          </a:prstGeom>
        </p:spPr>
        <p:txBody>
          <a:bodyPr>
            <a:spAutoFit/>
          </a:bodyPr>
          <a:lstStyle/>
          <a:p>
            <a:pPr algn="just"/>
            <a:r>
              <a:rPr lang="en-US" dirty="0"/>
              <a:t>Ex – </a:t>
            </a:r>
          </a:p>
          <a:p>
            <a:pPr algn="just"/>
            <a:r>
              <a:rPr lang="en-US" dirty="0"/>
              <a:t>df1 = </a:t>
            </a:r>
            <a:r>
              <a:rPr lang="en-US" dirty="0" err="1"/>
              <a:t>spark.range</a:t>
            </a:r>
            <a:r>
              <a:rPr lang="en-US" dirty="0"/>
              <a:t>(1,10000000000)</a:t>
            </a:r>
          </a:p>
          <a:p>
            <a:pPr algn="just"/>
            <a:r>
              <a:rPr lang="en-US" dirty="0"/>
              <a:t>df2 = </a:t>
            </a:r>
            <a:r>
              <a:rPr lang="en-US" dirty="0" err="1"/>
              <a:t>spark.range</a:t>
            </a:r>
            <a:r>
              <a:rPr lang="en-US" dirty="0"/>
              <a:t>(1,10000000)</a:t>
            </a:r>
          </a:p>
          <a:p>
            <a:pPr algn="just"/>
            <a:r>
              <a:rPr lang="en-US" dirty="0"/>
              <a:t>joined = df1.join(df2,"id")</a:t>
            </a:r>
          </a:p>
          <a:p>
            <a:pPr algn="just"/>
            <a:r>
              <a:rPr lang="en-US" dirty="0" err="1"/>
              <a:t>joined.explain</a:t>
            </a:r>
            <a:r>
              <a:rPr lang="en-US" dirty="0"/>
              <a:t>()</a:t>
            </a:r>
            <a:endParaRPr lang="en-US" altLang="en-US" dirty="0"/>
          </a:p>
          <a:p>
            <a:pPr lvl="0" eaLnBrk="0" fontAlgn="base" hangingPunct="0">
              <a:spcBef>
                <a:spcPct val="0"/>
              </a:spcBef>
              <a:spcAft>
                <a:spcPct val="0"/>
              </a:spcAft>
            </a:pPr>
            <a:endParaRPr lang="en-US" altLang="en-US" dirty="0"/>
          </a:p>
          <a:p>
            <a:pPr lvl="0" eaLnBrk="0" fontAlgn="base" hangingPunct="0">
              <a:spcBef>
                <a:spcPct val="0"/>
              </a:spcBef>
              <a:spcAft>
                <a:spcPct val="0"/>
              </a:spcAft>
            </a:pPr>
            <a:r>
              <a:rPr lang="en-US" altLang="en-US" dirty="0"/>
              <a:t>joined = df1.hint(‘merge').join(df2,”id”)</a:t>
            </a:r>
          </a:p>
        </p:txBody>
      </p:sp>
    </p:spTree>
    <p:extLst>
      <p:ext uri="{BB962C8B-B14F-4D97-AF65-F5344CB8AC3E}">
        <p14:creationId xmlns:p14="http://schemas.microsoft.com/office/powerpoint/2010/main" val="121955758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Cartesian Product Join</a:t>
            </a:r>
          </a:p>
        </p:txBody>
      </p:sp>
    </p:spTree>
    <p:extLst>
      <p:ext uri="{BB962C8B-B14F-4D97-AF65-F5344CB8AC3E}">
        <p14:creationId xmlns:p14="http://schemas.microsoft.com/office/powerpoint/2010/main" val="264400290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825" y="72717"/>
            <a:ext cx="11020425" cy="3139321"/>
          </a:xfrm>
          <a:prstGeom prst="rect">
            <a:avLst/>
          </a:prstGeom>
          <a:noFill/>
        </p:spPr>
        <p:txBody>
          <a:bodyPr wrap="square" rtlCol="0">
            <a:spAutoFit/>
          </a:bodyPr>
          <a:lstStyle/>
          <a:p>
            <a:r>
              <a:rPr lang="en-US" b="1" dirty="0"/>
              <a:t>Cartesian Product Join:</a:t>
            </a:r>
          </a:p>
          <a:p>
            <a:pPr marL="742950" lvl="1" indent="-285750">
              <a:buFont typeface="Arial" panose="020B0604020202020204" pitchFamily="34" charset="0"/>
              <a:buChar char="•"/>
            </a:pPr>
            <a:r>
              <a:rPr lang="en-US" dirty="0"/>
              <a:t>Steps:</a:t>
            </a:r>
          </a:p>
          <a:p>
            <a:pPr marL="1200150" lvl="2" indent="-285750">
              <a:buFont typeface="Wingdings" panose="05000000000000000000" pitchFamily="2" charset="2"/>
              <a:buChar char="ü"/>
            </a:pPr>
            <a:r>
              <a:rPr lang="en-US" dirty="0"/>
              <a:t>Both datasets are read.</a:t>
            </a:r>
          </a:p>
          <a:p>
            <a:pPr marL="1200150" lvl="2" indent="-285750">
              <a:buFont typeface="Wingdings" panose="05000000000000000000" pitchFamily="2" charset="2"/>
              <a:buChar char="ü"/>
            </a:pPr>
            <a:r>
              <a:rPr lang="en-US" dirty="0"/>
              <a:t>All partitions from one of the dataset are sent to all partitions in the other dataset. So shuffle.</a:t>
            </a:r>
          </a:p>
          <a:p>
            <a:pPr marL="1200150" lvl="2" indent="-285750">
              <a:buFont typeface="Wingdings" panose="05000000000000000000" pitchFamily="2" charset="2"/>
              <a:buChar char="ü"/>
            </a:pPr>
            <a:r>
              <a:rPr lang="en-US" dirty="0"/>
              <a:t>Once partitions from both dataset are available on one side, a nested loop join is performed.</a:t>
            </a:r>
          </a:p>
          <a:p>
            <a:pPr marL="1200150" lvl="2" indent="-285750">
              <a:buFont typeface="Wingdings" panose="05000000000000000000" pitchFamily="2" charset="2"/>
              <a:buChar char="ü"/>
            </a:pPr>
            <a:r>
              <a:rPr lang="en-US" dirty="0"/>
              <a:t>If there are M records in first dataset and N records in the second dataset, nested loop is performed on M *N records.</a:t>
            </a:r>
          </a:p>
          <a:p>
            <a:pPr marL="742950" lvl="1" indent="-285750">
              <a:buFont typeface="Arial" panose="020B0604020202020204" pitchFamily="34" charset="0"/>
              <a:buChar char="•"/>
            </a:pPr>
            <a:r>
              <a:rPr lang="en-US" dirty="0"/>
              <a:t>Very expensive and high possibility of OOM errors. Lots of shuffle.</a:t>
            </a:r>
          </a:p>
          <a:p>
            <a:pPr marL="742950" lvl="1" indent="-285750">
              <a:buFont typeface="Arial" panose="020B0604020202020204" pitchFamily="34" charset="0"/>
              <a:buChar char="•"/>
            </a:pPr>
            <a:r>
              <a:rPr lang="en-US" dirty="0"/>
              <a:t>Supports both “=“ and non-</a:t>
            </a:r>
            <a:r>
              <a:rPr lang="en-US" dirty="0" err="1"/>
              <a:t>equi</a:t>
            </a:r>
            <a:r>
              <a:rPr lang="en-US" dirty="0"/>
              <a:t> joins (&lt;=, &lt;, &gt;=,&gt;)</a:t>
            </a:r>
          </a:p>
          <a:p>
            <a:pPr marL="742950" lvl="1" indent="-285750">
              <a:buFont typeface="Arial" panose="020B0604020202020204" pitchFamily="34" charset="0"/>
              <a:buChar char="•"/>
            </a:pPr>
            <a:r>
              <a:rPr lang="en-US" dirty="0"/>
              <a:t>Supports all join types.</a:t>
            </a:r>
          </a:p>
          <a:p>
            <a:pPr marL="742950" lvl="1" indent="-285750">
              <a:buFont typeface="Arial" panose="020B0604020202020204" pitchFamily="34" charset="0"/>
              <a:buChar char="•"/>
            </a:pPr>
            <a:r>
              <a:rPr lang="en-US" dirty="0"/>
              <a:t>Hint : </a:t>
            </a:r>
            <a:r>
              <a:rPr lang="en-US" dirty="0" err="1"/>
              <a:t>shuffle_replicate_nl</a:t>
            </a:r>
            <a:endParaRPr lang="en-US" dirty="0"/>
          </a:p>
        </p:txBody>
      </p:sp>
      <p:sp>
        <p:nvSpPr>
          <p:cNvPr id="3" name="TextBox 2"/>
          <p:cNvSpPr txBox="1"/>
          <p:nvPr/>
        </p:nvSpPr>
        <p:spPr>
          <a:xfrm>
            <a:off x="6810375" y="3867150"/>
            <a:ext cx="4114800" cy="923330"/>
          </a:xfrm>
          <a:prstGeom prst="rect">
            <a:avLst/>
          </a:prstGeom>
          <a:noFill/>
          <a:ln>
            <a:solidFill>
              <a:schemeClr val="tx1"/>
            </a:solidFill>
          </a:ln>
        </p:spPr>
        <p:txBody>
          <a:bodyPr wrap="square" rtlCol="0">
            <a:spAutoFit/>
          </a:bodyPr>
          <a:lstStyle/>
          <a:p>
            <a:r>
              <a:rPr lang="en-US" dirty="0"/>
              <a:t>for rec in table1:</a:t>
            </a:r>
          </a:p>
          <a:p>
            <a:r>
              <a:rPr lang="en-US" dirty="0"/>
              <a:t>    for rec in table2:</a:t>
            </a:r>
          </a:p>
          <a:p>
            <a:r>
              <a:rPr lang="en-US" dirty="0"/>
              <a:t>       on table1.join_key = table2.join_key</a:t>
            </a:r>
          </a:p>
        </p:txBody>
      </p:sp>
      <p:cxnSp>
        <p:nvCxnSpPr>
          <p:cNvPr id="6" name="Curved Connector 5"/>
          <p:cNvCxnSpPr/>
          <p:nvPr/>
        </p:nvCxnSpPr>
        <p:spPr>
          <a:xfrm rot="16200000" flipH="1">
            <a:off x="6524628" y="2371728"/>
            <a:ext cx="2495547" cy="666746"/>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84647" y="3333928"/>
            <a:ext cx="790575" cy="1314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P1</a:t>
            </a:r>
          </a:p>
        </p:txBody>
      </p:sp>
      <p:sp>
        <p:nvSpPr>
          <p:cNvPr id="8" name="Rectangle 7"/>
          <p:cNvSpPr/>
          <p:nvPr/>
        </p:nvSpPr>
        <p:spPr>
          <a:xfrm>
            <a:off x="1001315" y="4977288"/>
            <a:ext cx="790575" cy="1314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9" name="Rectangle 8"/>
          <p:cNvSpPr/>
          <p:nvPr/>
        </p:nvSpPr>
        <p:spPr>
          <a:xfrm>
            <a:off x="3246834" y="3376493"/>
            <a:ext cx="790575" cy="13144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P1</a:t>
            </a:r>
          </a:p>
        </p:txBody>
      </p:sp>
      <p:sp>
        <p:nvSpPr>
          <p:cNvPr id="10" name="Rectangle 9"/>
          <p:cNvSpPr/>
          <p:nvPr/>
        </p:nvSpPr>
        <p:spPr>
          <a:xfrm>
            <a:off x="3246834" y="5019853"/>
            <a:ext cx="790575" cy="13144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P2</a:t>
            </a:r>
          </a:p>
        </p:txBody>
      </p:sp>
      <p:cxnSp>
        <p:nvCxnSpPr>
          <p:cNvPr id="12" name="Straight Arrow Connector 11"/>
          <p:cNvCxnSpPr>
            <a:stCxn id="7" idx="3"/>
            <a:endCxn id="9" idx="1"/>
          </p:cNvCxnSpPr>
          <p:nvPr/>
        </p:nvCxnSpPr>
        <p:spPr>
          <a:xfrm>
            <a:off x="1775222" y="3991153"/>
            <a:ext cx="1471612" cy="425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3"/>
            <a:endCxn id="10" idx="1"/>
          </p:cNvCxnSpPr>
          <p:nvPr/>
        </p:nvCxnSpPr>
        <p:spPr>
          <a:xfrm>
            <a:off x="1775222" y="3991153"/>
            <a:ext cx="1471612" cy="1685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9" idx="1"/>
          </p:cNvCxnSpPr>
          <p:nvPr/>
        </p:nvCxnSpPr>
        <p:spPr>
          <a:xfrm flipV="1">
            <a:off x="1791890" y="4033718"/>
            <a:ext cx="1454944" cy="16007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a:endCxn id="10" idx="1"/>
          </p:cNvCxnSpPr>
          <p:nvPr/>
        </p:nvCxnSpPr>
        <p:spPr>
          <a:xfrm>
            <a:off x="1791890" y="5634513"/>
            <a:ext cx="1454944" cy="425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16768" y="6402168"/>
            <a:ext cx="1259682" cy="369332"/>
          </a:xfrm>
          <a:prstGeom prst="rect">
            <a:avLst/>
          </a:prstGeom>
          <a:noFill/>
        </p:spPr>
        <p:txBody>
          <a:bodyPr wrap="square" rtlCol="0">
            <a:spAutoFit/>
          </a:bodyPr>
          <a:lstStyle/>
          <a:p>
            <a:r>
              <a:rPr lang="en-US" dirty="0"/>
              <a:t>Dataset 1</a:t>
            </a:r>
          </a:p>
        </p:txBody>
      </p:sp>
      <p:sp>
        <p:nvSpPr>
          <p:cNvPr id="22" name="TextBox 21"/>
          <p:cNvSpPr txBox="1"/>
          <p:nvPr/>
        </p:nvSpPr>
        <p:spPr>
          <a:xfrm>
            <a:off x="3012280" y="6435982"/>
            <a:ext cx="1259682" cy="369332"/>
          </a:xfrm>
          <a:prstGeom prst="rect">
            <a:avLst/>
          </a:prstGeom>
          <a:noFill/>
        </p:spPr>
        <p:txBody>
          <a:bodyPr wrap="square" rtlCol="0">
            <a:spAutoFit/>
          </a:bodyPr>
          <a:lstStyle/>
          <a:p>
            <a:r>
              <a:rPr lang="en-US" dirty="0"/>
              <a:t>Dataset 2</a:t>
            </a:r>
          </a:p>
        </p:txBody>
      </p:sp>
    </p:spTree>
    <p:extLst>
      <p:ext uri="{BB962C8B-B14F-4D97-AF65-F5344CB8AC3E}">
        <p14:creationId xmlns:p14="http://schemas.microsoft.com/office/powerpoint/2010/main" val="372385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21" grpId="0"/>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7348" y="466887"/>
            <a:ext cx="10733689" cy="1754326"/>
          </a:xfrm>
          <a:prstGeom prst="rect">
            <a:avLst/>
          </a:prstGeom>
        </p:spPr>
        <p:txBody>
          <a:bodyPr wrap="square">
            <a:spAutoFit/>
          </a:bodyPr>
          <a:lstStyle/>
          <a:p>
            <a:r>
              <a:rPr lang="en-US" b="1" dirty="0">
                <a:solidFill>
                  <a:srgbClr val="212121"/>
                </a:solidFill>
              </a:rPr>
              <a:t>3. Lazy Evaluation:</a:t>
            </a:r>
          </a:p>
          <a:p>
            <a:pPr marL="742950" lvl="1" indent="-285750">
              <a:buFont typeface="Arial" panose="020B0604020202020204" pitchFamily="34" charset="0"/>
              <a:buChar char="•"/>
            </a:pPr>
            <a:r>
              <a:rPr lang="en-US" dirty="0">
                <a:solidFill>
                  <a:srgbClr val="212121"/>
                </a:solidFill>
              </a:rPr>
              <a:t>Each Transformation is a Lazy Operation. Evaluation is not started until an action is triggered.</a:t>
            </a:r>
          </a:p>
          <a:p>
            <a:pPr lvl="1"/>
            <a:r>
              <a:rPr lang="en-US" dirty="0">
                <a:solidFill>
                  <a:srgbClr val="212121"/>
                </a:solidFill>
              </a:rPr>
              <a:t> </a:t>
            </a:r>
          </a:p>
          <a:p>
            <a:endParaRPr lang="en-US" dirty="0">
              <a:solidFill>
                <a:srgbClr val="212121"/>
              </a:solidFill>
            </a:endParaRPr>
          </a:p>
          <a:p>
            <a:r>
              <a:rPr lang="en-US" dirty="0">
                <a:solidFill>
                  <a:srgbClr val="212121"/>
                </a:solidFill>
              </a:rPr>
              <a:t>     </a:t>
            </a:r>
          </a:p>
          <a:p>
            <a:endParaRPr lang="en-US" dirty="0">
              <a:solidFill>
                <a:srgbClr val="212121"/>
              </a:solidFill>
            </a:endParaRPr>
          </a:p>
        </p:txBody>
      </p:sp>
      <p:sp>
        <p:nvSpPr>
          <p:cNvPr id="38" name="Rounded Rectangle 37"/>
          <p:cNvSpPr/>
          <p:nvPr/>
        </p:nvSpPr>
        <p:spPr>
          <a:xfrm>
            <a:off x="1628251" y="2371122"/>
            <a:ext cx="1615045" cy="736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RDD</a:t>
            </a:r>
          </a:p>
        </p:txBody>
      </p:sp>
      <p:sp>
        <p:nvSpPr>
          <p:cNvPr id="39" name="Rounded Rectangle 38"/>
          <p:cNvSpPr/>
          <p:nvPr/>
        </p:nvSpPr>
        <p:spPr>
          <a:xfrm>
            <a:off x="4061010" y="2385124"/>
            <a:ext cx="1615045" cy="73627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RDD</a:t>
            </a:r>
          </a:p>
        </p:txBody>
      </p:sp>
      <p:sp>
        <p:nvSpPr>
          <p:cNvPr id="40" name="Rounded Rectangle 39"/>
          <p:cNvSpPr/>
          <p:nvPr/>
        </p:nvSpPr>
        <p:spPr>
          <a:xfrm>
            <a:off x="6592828" y="2356398"/>
            <a:ext cx="1615045" cy="73627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RDD</a:t>
            </a:r>
          </a:p>
        </p:txBody>
      </p:sp>
      <p:sp>
        <p:nvSpPr>
          <p:cNvPr id="41" name="Right Arrow 40"/>
          <p:cNvSpPr/>
          <p:nvPr/>
        </p:nvSpPr>
        <p:spPr>
          <a:xfrm>
            <a:off x="3243295" y="2640296"/>
            <a:ext cx="871655"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a:off x="5695775" y="2640296"/>
            <a:ext cx="931274"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408168" y="2369925"/>
            <a:ext cx="617485" cy="369332"/>
          </a:xfrm>
          <a:prstGeom prst="rect">
            <a:avLst/>
          </a:prstGeom>
          <a:noFill/>
        </p:spPr>
        <p:txBody>
          <a:bodyPr wrap="square" rtlCol="0">
            <a:spAutoFit/>
          </a:bodyPr>
          <a:lstStyle/>
          <a:p>
            <a:r>
              <a:rPr lang="en-US" b="1" dirty="0"/>
              <a:t>T</a:t>
            </a:r>
          </a:p>
        </p:txBody>
      </p:sp>
      <p:sp>
        <p:nvSpPr>
          <p:cNvPr id="44" name="TextBox 43"/>
          <p:cNvSpPr txBox="1"/>
          <p:nvPr/>
        </p:nvSpPr>
        <p:spPr>
          <a:xfrm>
            <a:off x="5711413" y="2356398"/>
            <a:ext cx="617485" cy="369332"/>
          </a:xfrm>
          <a:prstGeom prst="rect">
            <a:avLst/>
          </a:prstGeom>
          <a:noFill/>
        </p:spPr>
        <p:txBody>
          <a:bodyPr wrap="square" rtlCol="0">
            <a:spAutoFit/>
          </a:bodyPr>
          <a:lstStyle/>
          <a:p>
            <a:r>
              <a:rPr lang="en-US" b="1" dirty="0"/>
              <a:t>T</a:t>
            </a:r>
          </a:p>
        </p:txBody>
      </p:sp>
      <p:sp>
        <p:nvSpPr>
          <p:cNvPr id="45" name="TextBox 44"/>
          <p:cNvSpPr txBox="1"/>
          <p:nvPr/>
        </p:nvSpPr>
        <p:spPr>
          <a:xfrm>
            <a:off x="3243296" y="2958281"/>
            <a:ext cx="837434" cy="369332"/>
          </a:xfrm>
          <a:prstGeom prst="rect">
            <a:avLst/>
          </a:prstGeom>
          <a:noFill/>
        </p:spPr>
        <p:txBody>
          <a:bodyPr wrap="square" rtlCol="0">
            <a:spAutoFit/>
          </a:bodyPr>
          <a:lstStyle/>
          <a:p>
            <a:r>
              <a:rPr lang="en-US" b="1" dirty="0"/>
              <a:t>filter</a:t>
            </a:r>
          </a:p>
        </p:txBody>
      </p:sp>
      <p:sp>
        <p:nvSpPr>
          <p:cNvPr id="46" name="TextBox 45"/>
          <p:cNvSpPr txBox="1"/>
          <p:nvPr/>
        </p:nvSpPr>
        <p:spPr>
          <a:xfrm>
            <a:off x="5533185" y="2994904"/>
            <a:ext cx="1093863" cy="369332"/>
          </a:xfrm>
          <a:prstGeom prst="rect">
            <a:avLst/>
          </a:prstGeom>
          <a:noFill/>
        </p:spPr>
        <p:txBody>
          <a:bodyPr wrap="square" rtlCol="0">
            <a:spAutoFit/>
          </a:bodyPr>
          <a:lstStyle/>
          <a:p>
            <a:r>
              <a:rPr lang="en-US" b="1" dirty="0"/>
              <a:t>Group by</a:t>
            </a:r>
          </a:p>
        </p:txBody>
      </p:sp>
      <p:sp>
        <p:nvSpPr>
          <p:cNvPr id="47" name="Right Arrow 46"/>
          <p:cNvSpPr/>
          <p:nvPr/>
        </p:nvSpPr>
        <p:spPr>
          <a:xfrm rot="5400000">
            <a:off x="6951823" y="3414037"/>
            <a:ext cx="931274"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7091607" y="3327613"/>
            <a:ext cx="617485" cy="369332"/>
          </a:xfrm>
          <a:prstGeom prst="rect">
            <a:avLst/>
          </a:prstGeom>
          <a:noFill/>
        </p:spPr>
        <p:txBody>
          <a:bodyPr wrap="square" rtlCol="0">
            <a:spAutoFit/>
          </a:bodyPr>
          <a:lstStyle/>
          <a:p>
            <a:r>
              <a:rPr lang="en-US" b="1" dirty="0"/>
              <a:t>A</a:t>
            </a:r>
          </a:p>
        </p:txBody>
      </p:sp>
      <p:sp>
        <p:nvSpPr>
          <p:cNvPr id="49" name="TextBox 48"/>
          <p:cNvSpPr txBox="1"/>
          <p:nvPr/>
        </p:nvSpPr>
        <p:spPr>
          <a:xfrm>
            <a:off x="7532571" y="3320358"/>
            <a:ext cx="1093863" cy="369332"/>
          </a:xfrm>
          <a:prstGeom prst="rect">
            <a:avLst/>
          </a:prstGeom>
          <a:noFill/>
        </p:spPr>
        <p:txBody>
          <a:bodyPr wrap="square" rtlCol="0">
            <a:spAutoFit/>
          </a:bodyPr>
          <a:lstStyle/>
          <a:p>
            <a:r>
              <a:rPr lang="en-US" b="1" dirty="0"/>
              <a:t>Count</a:t>
            </a:r>
          </a:p>
        </p:txBody>
      </p:sp>
      <p:sp>
        <p:nvSpPr>
          <p:cNvPr id="50" name="TextBox 49"/>
          <p:cNvSpPr txBox="1"/>
          <p:nvPr/>
        </p:nvSpPr>
        <p:spPr>
          <a:xfrm>
            <a:off x="6700345" y="4045922"/>
            <a:ext cx="3184634" cy="646331"/>
          </a:xfrm>
          <a:prstGeom prst="rect">
            <a:avLst/>
          </a:prstGeom>
          <a:noFill/>
        </p:spPr>
        <p:txBody>
          <a:bodyPr wrap="square" rtlCol="0">
            <a:spAutoFit/>
          </a:bodyPr>
          <a:lstStyle/>
          <a:p>
            <a:r>
              <a:rPr lang="en-US" b="1" i="1" dirty="0">
                <a:solidFill>
                  <a:srgbClr val="FF0000"/>
                </a:solidFill>
              </a:rPr>
              <a:t>Only at this point execution starts.</a:t>
            </a:r>
          </a:p>
        </p:txBody>
      </p:sp>
      <p:sp>
        <p:nvSpPr>
          <p:cNvPr id="4" name="TextBox 3"/>
          <p:cNvSpPr txBox="1"/>
          <p:nvPr/>
        </p:nvSpPr>
        <p:spPr>
          <a:xfrm>
            <a:off x="2251706" y="3077352"/>
            <a:ext cx="368135" cy="369332"/>
          </a:xfrm>
          <a:prstGeom prst="rect">
            <a:avLst/>
          </a:prstGeom>
          <a:noFill/>
        </p:spPr>
        <p:txBody>
          <a:bodyPr wrap="square" rtlCol="0">
            <a:spAutoFit/>
          </a:bodyPr>
          <a:lstStyle/>
          <a:p>
            <a:r>
              <a:rPr lang="en-US" dirty="0"/>
              <a:t>1</a:t>
            </a:r>
          </a:p>
        </p:txBody>
      </p:sp>
      <p:sp>
        <p:nvSpPr>
          <p:cNvPr id="18" name="TextBox 17"/>
          <p:cNvSpPr txBox="1"/>
          <p:nvPr/>
        </p:nvSpPr>
        <p:spPr>
          <a:xfrm>
            <a:off x="4665273" y="3096640"/>
            <a:ext cx="368135" cy="369332"/>
          </a:xfrm>
          <a:prstGeom prst="rect">
            <a:avLst/>
          </a:prstGeom>
          <a:noFill/>
        </p:spPr>
        <p:txBody>
          <a:bodyPr wrap="square" rtlCol="0">
            <a:spAutoFit/>
          </a:bodyPr>
          <a:lstStyle/>
          <a:p>
            <a:r>
              <a:rPr lang="en-US" dirty="0"/>
              <a:t>2</a:t>
            </a:r>
          </a:p>
        </p:txBody>
      </p:sp>
      <p:sp>
        <p:nvSpPr>
          <p:cNvPr id="19" name="TextBox 18"/>
          <p:cNvSpPr txBox="1"/>
          <p:nvPr/>
        </p:nvSpPr>
        <p:spPr>
          <a:xfrm>
            <a:off x="8207872" y="2964126"/>
            <a:ext cx="368135" cy="369332"/>
          </a:xfrm>
          <a:prstGeom prst="rect">
            <a:avLst/>
          </a:prstGeom>
          <a:noFill/>
        </p:spPr>
        <p:txBody>
          <a:bodyPr wrap="square" rtlCol="0">
            <a:spAutoFit/>
          </a:bodyPr>
          <a:lstStyle/>
          <a:p>
            <a:r>
              <a:rPr lang="en-US" dirty="0"/>
              <a:t>3</a:t>
            </a:r>
          </a:p>
        </p:txBody>
      </p:sp>
      <p:sp>
        <p:nvSpPr>
          <p:cNvPr id="20" name="TextBox 19"/>
          <p:cNvSpPr txBox="1"/>
          <p:nvPr/>
        </p:nvSpPr>
        <p:spPr>
          <a:xfrm>
            <a:off x="6990970" y="3806855"/>
            <a:ext cx="368135"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143986292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216"/>
          <a:stretch/>
        </p:blipFill>
        <p:spPr>
          <a:xfrm>
            <a:off x="6296025" y="257175"/>
            <a:ext cx="3924300" cy="6191250"/>
          </a:xfrm>
          <a:prstGeom prst="rect">
            <a:avLst/>
          </a:prstGeom>
        </p:spPr>
      </p:pic>
      <p:pic>
        <p:nvPicPr>
          <p:cNvPr id="5" name="Picture 4"/>
          <p:cNvPicPr>
            <a:picLocks noChangeAspect="1"/>
          </p:cNvPicPr>
          <p:nvPr/>
        </p:nvPicPr>
        <p:blipFill>
          <a:blip r:embed="rId3"/>
          <a:stretch>
            <a:fillRect/>
          </a:stretch>
        </p:blipFill>
        <p:spPr>
          <a:xfrm>
            <a:off x="9529762" y="427940"/>
            <a:ext cx="390525" cy="152400"/>
          </a:xfrm>
          <a:prstGeom prst="rect">
            <a:avLst/>
          </a:prstGeom>
        </p:spPr>
      </p:pic>
      <p:sp>
        <p:nvSpPr>
          <p:cNvPr id="11" name="TextBox 10"/>
          <p:cNvSpPr txBox="1"/>
          <p:nvPr/>
        </p:nvSpPr>
        <p:spPr>
          <a:xfrm>
            <a:off x="228600" y="180975"/>
            <a:ext cx="5229225" cy="369332"/>
          </a:xfrm>
          <a:prstGeom prst="rect">
            <a:avLst/>
          </a:prstGeom>
          <a:noFill/>
        </p:spPr>
        <p:txBody>
          <a:bodyPr wrap="square" rtlCol="0">
            <a:spAutoFit/>
          </a:bodyPr>
          <a:lstStyle/>
          <a:p>
            <a:r>
              <a:rPr lang="en-US" b="1" dirty="0"/>
              <a:t>DAG Visualization: </a:t>
            </a:r>
            <a:r>
              <a:rPr lang="en-US" dirty="0"/>
              <a:t>The join is executed all in 1 stage.</a:t>
            </a:r>
          </a:p>
        </p:txBody>
      </p:sp>
    </p:spTree>
    <p:extLst>
      <p:ext uri="{BB962C8B-B14F-4D97-AF65-F5344CB8AC3E}">
        <p14:creationId xmlns:p14="http://schemas.microsoft.com/office/powerpoint/2010/main" val="126481540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Broadcast Nested Loop Join</a:t>
            </a:r>
          </a:p>
        </p:txBody>
      </p:sp>
    </p:spTree>
    <p:extLst>
      <p:ext uri="{BB962C8B-B14F-4D97-AF65-F5344CB8AC3E}">
        <p14:creationId xmlns:p14="http://schemas.microsoft.com/office/powerpoint/2010/main" val="294708516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825" y="200025"/>
            <a:ext cx="10506075" cy="4247317"/>
          </a:xfrm>
          <a:prstGeom prst="rect">
            <a:avLst/>
          </a:prstGeom>
          <a:noFill/>
        </p:spPr>
        <p:txBody>
          <a:bodyPr wrap="square" rtlCol="0">
            <a:spAutoFit/>
          </a:bodyPr>
          <a:lstStyle/>
          <a:p>
            <a:r>
              <a:rPr lang="en-US" b="1" dirty="0"/>
              <a:t>Broadcast Nested Loop Join:</a:t>
            </a:r>
          </a:p>
          <a:p>
            <a:pPr marL="742950" lvl="1" indent="-285750">
              <a:buFont typeface="Arial" panose="020B0604020202020204" pitchFamily="34" charset="0"/>
              <a:buChar char="•"/>
            </a:pPr>
            <a:r>
              <a:rPr lang="en-US" dirty="0"/>
              <a:t>2 Steps:</a:t>
            </a:r>
          </a:p>
          <a:p>
            <a:pPr marL="1200150" lvl="2" indent="-285750">
              <a:buFont typeface="Wingdings" panose="05000000000000000000" pitchFamily="2" charset="2"/>
              <a:buChar char="ü"/>
            </a:pPr>
            <a:r>
              <a:rPr lang="en-US" dirty="0"/>
              <a:t>Broadcast: Smallest dataset is broadcasted to all executors processing the bigger dataset.</a:t>
            </a:r>
          </a:p>
          <a:p>
            <a:pPr marL="1200150" lvl="2" indent="-285750">
              <a:buFont typeface="Wingdings" panose="05000000000000000000" pitchFamily="2" charset="2"/>
              <a:buChar char="ü"/>
            </a:pPr>
            <a:r>
              <a:rPr lang="en-US" dirty="0"/>
              <a:t> Nested Loop Join Phase:  Every Record from one dataset is attempted to join with every record from another dataset in a nested loop.  </a:t>
            </a:r>
          </a:p>
          <a:p>
            <a:pPr marL="742950" lvl="1" indent="-285750">
              <a:buFont typeface="Arial" panose="020B0604020202020204" pitchFamily="34" charset="0"/>
              <a:buChar char="•"/>
            </a:pPr>
            <a:r>
              <a:rPr lang="en-US" dirty="0"/>
              <a:t>Since this join is used for non-</a:t>
            </a:r>
            <a:r>
              <a:rPr lang="en-US" dirty="0" err="1"/>
              <a:t>equi</a:t>
            </a:r>
            <a:r>
              <a:rPr lang="en-US" dirty="0"/>
              <a:t> conditions, the iteration can not stop as soon as a match is encountered like in Sort Merge Join. The iteration will go through the entire dataset.</a:t>
            </a:r>
          </a:p>
          <a:p>
            <a:pPr marL="742950" lvl="1" indent="-285750">
              <a:buFont typeface="Arial" panose="020B0604020202020204" pitchFamily="34" charset="0"/>
              <a:buChar char="•"/>
            </a:pPr>
            <a:r>
              <a:rPr lang="en-US" dirty="0"/>
              <a:t>No sort in this join.</a:t>
            </a:r>
          </a:p>
          <a:p>
            <a:pPr marL="742950" lvl="1" indent="-285750">
              <a:buFont typeface="Arial" panose="020B0604020202020204" pitchFamily="34" charset="0"/>
              <a:buChar char="•"/>
            </a:pPr>
            <a:r>
              <a:rPr lang="en-US" dirty="0"/>
              <a:t>Very slow, but no Shuffle. Preferred than Cartesian Product Join.</a:t>
            </a:r>
          </a:p>
          <a:p>
            <a:pPr marL="742950" lvl="1" indent="-285750">
              <a:buFont typeface="Arial" panose="020B0604020202020204" pitchFamily="34" charset="0"/>
              <a:buChar char="•"/>
            </a:pPr>
            <a:r>
              <a:rPr lang="en-US" dirty="0"/>
              <a:t>This join will not work when either sides are big enough for broadcasting and you could see Out Of Memory exceptions.</a:t>
            </a:r>
          </a:p>
          <a:p>
            <a:pPr marL="742950" lvl="1" indent="-285750">
              <a:buFont typeface="Arial" panose="020B0604020202020204" pitchFamily="34" charset="0"/>
              <a:buChar char="•"/>
            </a:pPr>
            <a:r>
              <a:rPr lang="en-US" dirty="0"/>
              <a:t>Supports both “=“ and non-</a:t>
            </a:r>
            <a:r>
              <a:rPr lang="en-US" dirty="0" err="1"/>
              <a:t>equi</a:t>
            </a:r>
            <a:r>
              <a:rPr lang="en-US" dirty="0"/>
              <a:t> joins (&lt;=, &lt;, &gt;=,&gt;)</a:t>
            </a:r>
          </a:p>
          <a:p>
            <a:pPr marL="742950" lvl="1" indent="-285750">
              <a:buFont typeface="Arial" panose="020B0604020202020204" pitchFamily="34" charset="0"/>
              <a:buChar char="•"/>
            </a:pPr>
            <a:r>
              <a:rPr lang="en-US" dirty="0"/>
              <a:t>Supports all join types.</a:t>
            </a:r>
          </a:p>
          <a:p>
            <a:pPr marL="742950" lvl="1" indent="-285750">
              <a:buFont typeface="Arial" panose="020B0604020202020204" pitchFamily="34" charset="0"/>
              <a:buChar char="•"/>
            </a:pPr>
            <a:endParaRPr lang="en-US" dirty="0"/>
          </a:p>
          <a:p>
            <a:endParaRPr lang="en-US" dirty="0"/>
          </a:p>
        </p:txBody>
      </p:sp>
      <p:sp>
        <p:nvSpPr>
          <p:cNvPr id="5" name="TextBox 4"/>
          <p:cNvSpPr txBox="1"/>
          <p:nvPr/>
        </p:nvSpPr>
        <p:spPr>
          <a:xfrm>
            <a:off x="6810375" y="3867150"/>
            <a:ext cx="4114800" cy="923330"/>
          </a:xfrm>
          <a:prstGeom prst="rect">
            <a:avLst/>
          </a:prstGeom>
          <a:noFill/>
          <a:ln>
            <a:solidFill>
              <a:schemeClr val="tx1"/>
            </a:solidFill>
          </a:ln>
        </p:spPr>
        <p:txBody>
          <a:bodyPr wrap="square" rtlCol="0">
            <a:spAutoFit/>
          </a:bodyPr>
          <a:lstStyle/>
          <a:p>
            <a:r>
              <a:rPr lang="en-US" dirty="0"/>
              <a:t>for rec in table1:</a:t>
            </a:r>
          </a:p>
          <a:p>
            <a:r>
              <a:rPr lang="en-US" dirty="0"/>
              <a:t>    for rec in table2:</a:t>
            </a:r>
          </a:p>
          <a:p>
            <a:r>
              <a:rPr lang="en-US" dirty="0"/>
              <a:t>       on table1.join_key = table2.join_key</a:t>
            </a:r>
          </a:p>
        </p:txBody>
      </p:sp>
      <p:cxnSp>
        <p:nvCxnSpPr>
          <p:cNvPr id="6" name="Curved Connector 5"/>
          <p:cNvCxnSpPr/>
          <p:nvPr/>
        </p:nvCxnSpPr>
        <p:spPr>
          <a:xfrm>
            <a:off x="4295775" y="1590675"/>
            <a:ext cx="3809999" cy="2362200"/>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42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2425" y="295186"/>
            <a:ext cx="6096000" cy="1477328"/>
          </a:xfrm>
          <a:prstGeom prst="rect">
            <a:avLst/>
          </a:prstGeom>
        </p:spPr>
        <p:txBody>
          <a:bodyPr>
            <a:spAutoFit/>
          </a:bodyPr>
          <a:lstStyle/>
          <a:p>
            <a:r>
              <a:rPr lang="en-US" dirty="0" err="1"/>
              <a:t>spark.conf.set</a:t>
            </a:r>
            <a:r>
              <a:rPr lang="en-US" dirty="0"/>
              <a:t>("</a:t>
            </a:r>
            <a:r>
              <a:rPr lang="en-US" dirty="0" err="1"/>
              <a:t>spark.sql.crossJoin.enabled",True</a:t>
            </a:r>
            <a:r>
              <a:rPr lang="en-US" dirty="0"/>
              <a:t>)</a:t>
            </a:r>
          </a:p>
          <a:p>
            <a:r>
              <a:rPr lang="en-US" dirty="0"/>
              <a:t>df1 = </a:t>
            </a:r>
            <a:r>
              <a:rPr lang="en-US" dirty="0" err="1"/>
              <a:t>spark.range</a:t>
            </a:r>
            <a:r>
              <a:rPr lang="en-US" dirty="0"/>
              <a:t>(1,1000)</a:t>
            </a:r>
          </a:p>
          <a:p>
            <a:r>
              <a:rPr lang="en-US" dirty="0"/>
              <a:t>df2 = </a:t>
            </a:r>
            <a:r>
              <a:rPr lang="en-US" dirty="0" err="1"/>
              <a:t>spark.range</a:t>
            </a:r>
            <a:r>
              <a:rPr lang="en-US" dirty="0"/>
              <a:t>(1,100)</a:t>
            </a:r>
          </a:p>
          <a:p>
            <a:r>
              <a:rPr lang="en-US" dirty="0"/>
              <a:t>joined = df1.join(df2)</a:t>
            </a:r>
          </a:p>
          <a:p>
            <a:r>
              <a:rPr lang="en-US" dirty="0" err="1"/>
              <a:t>joined.explain</a:t>
            </a:r>
            <a:r>
              <a:rPr lang="en-US" dirty="0"/>
              <a:t>()</a:t>
            </a:r>
          </a:p>
        </p:txBody>
      </p:sp>
    </p:spTree>
    <p:extLst>
      <p:ext uri="{BB962C8B-B14F-4D97-AF65-F5344CB8AC3E}">
        <p14:creationId xmlns:p14="http://schemas.microsoft.com/office/powerpoint/2010/main" val="315392097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95400" y="776287"/>
            <a:ext cx="6229350" cy="4219575"/>
          </a:xfrm>
          <a:prstGeom prst="rect">
            <a:avLst/>
          </a:prstGeom>
        </p:spPr>
      </p:pic>
    </p:spTree>
    <p:extLst>
      <p:ext uri="{BB962C8B-B14F-4D97-AF65-F5344CB8AC3E}">
        <p14:creationId xmlns:p14="http://schemas.microsoft.com/office/powerpoint/2010/main" val="31492690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649" y="117693"/>
            <a:ext cx="11344276" cy="6740307"/>
          </a:xfrm>
          <a:prstGeom prst="rect">
            <a:avLst/>
          </a:prstGeom>
          <a:noFill/>
        </p:spPr>
        <p:txBody>
          <a:bodyPr wrap="square" rtlCol="0">
            <a:spAutoFit/>
          </a:bodyPr>
          <a:lstStyle/>
          <a:p>
            <a:r>
              <a:rPr lang="en-US" b="1" dirty="0"/>
              <a:t>How Spark Prioritize Join Strategies:</a:t>
            </a:r>
          </a:p>
          <a:p>
            <a:endParaRPr lang="en-US" dirty="0"/>
          </a:p>
          <a:p>
            <a:r>
              <a:rPr lang="en-US" dirty="0"/>
              <a:t>When More than one hint is specified and hints are applicable:</a:t>
            </a:r>
          </a:p>
          <a:p>
            <a:pPr marL="742950" lvl="1" indent="-285750">
              <a:buFont typeface="Arial" panose="020B0604020202020204" pitchFamily="34" charset="0"/>
              <a:buChar char="•"/>
            </a:pPr>
            <a:r>
              <a:rPr lang="en-US" dirty="0"/>
              <a:t>If its an ‘=‘ join:</a:t>
            </a:r>
          </a:p>
          <a:p>
            <a:pPr marL="1200150" lvl="2" indent="-285750">
              <a:buFont typeface="Wingdings" panose="05000000000000000000" pitchFamily="2" charset="2"/>
              <a:buChar char="ü"/>
            </a:pPr>
            <a:r>
              <a:rPr lang="en-US" dirty="0"/>
              <a:t>Broadcast hint : Pick broadcast hash join</a:t>
            </a:r>
          </a:p>
          <a:p>
            <a:pPr marL="1200150" lvl="2" indent="-285750">
              <a:buFont typeface="Wingdings" panose="05000000000000000000" pitchFamily="2" charset="2"/>
              <a:buChar char="ü"/>
            </a:pPr>
            <a:r>
              <a:rPr lang="en-US" dirty="0"/>
              <a:t>Merge hint : Pick sort-merge join</a:t>
            </a:r>
          </a:p>
          <a:p>
            <a:pPr marL="1200150" lvl="2" indent="-285750">
              <a:buFont typeface="Wingdings" panose="05000000000000000000" pitchFamily="2" charset="2"/>
              <a:buChar char="ü"/>
            </a:pPr>
            <a:r>
              <a:rPr lang="en-US" dirty="0" err="1"/>
              <a:t>Shuffle_Hash</a:t>
            </a:r>
            <a:r>
              <a:rPr lang="en-US" dirty="0"/>
              <a:t> hint : Pick shuffle hash join</a:t>
            </a:r>
          </a:p>
          <a:p>
            <a:pPr marL="1200150" lvl="2" indent="-285750">
              <a:buFont typeface="Wingdings" panose="05000000000000000000" pitchFamily="2" charset="2"/>
              <a:buChar char="ü"/>
            </a:pPr>
            <a:r>
              <a:rPr lang="en-US" dirty="0" err="1"/>
              <a:t>Shuffle_replicate_nl</a:t>
            </a:r>
            <a:r>
              <a:rPr lang="en-US" dirty="0"/>
              <a:t> hint  : Pick Cartesian Product join.</a:t>
            </a:r>
          </a:p>
          <a:p>
            <a:pPr marL="742950" lvl="1" indent="-285750">
              <a:buFont typeface="Arial" panose="020B0604020202020204" pitchFamily="34" charset="0"/>
              <a:buChar char="•"/>
            </a:pPr>
            <a:r>
              <a:rPr lang="en-US" dirty="0"/>
              <a:t>If its not ‘=‘ join:</a:t>
            </a:r>
          </a:p>
          <a:p>
            <a:pPr marL="1257300" lvl="2" indent="-342900">
              <a:buFont typeface="Wingdings" panose="05000000000000000000" pitchFamily="2" charset="2"/>
              <a:buChar char="ü"/>
            </a:pPr>
            <a:r>
              <a:rPr lang="en-US" dirty="0"/>
              <a:t>Broadcast hint: Pick broadcast nested loop join.</a:t>
            </a:r>
          </a:p>
          <a:p>
            <a:pPr marL="1257300" lvl="2" indent="-342900">
              <a:buFont typeface="Wingdings" panose="05000000000000000000" pitchFamily="2" charset="2"/>
              <a:buChar char="ü"/>
            </a:pPr>
            <a:r>
              <a:rPr lang="en-US" dirty="0" err="1"/>
              <a:t>Shuffle_replicate_nl</a:t>
            </a:r>
            <a:r>
              <a:rPr lang="en-US" dirty="0"/>
              <a:t> : Pick Cartesian product if join type is inner like.                   </a:t>
            </a:r>
          </a:p>
          <a:p>
            <a:pPr lvl="1"/>
            <a:endParaRPr lang="en-US" dirty="0"/>
          </a:p>
          <a:p>
            <a:r>
              <a:rPr lang="en-US" dirty="0"/>
              <a:t>When no hints are specified  or hints are not applicable</a:t>
            </a:r>
          </a:p>
          <a:p>
            <a:pPr marL="742950" lvl="1" indent="-285750">
              <a:buFont typeface="Arial" panose="020B0604020202020204" pitchFamily="34" charset="0"/>
              <a:buChar char="•"/>
            </a:pPr>
            <a:r>
              <a:rPr lang="en-US" dirty="0"/>
              <a:t>If its an ‘=‘ join:</a:t>
            </a:r>
          </a:p>
          <a:p>
            <a:pPr marL="1200150" lvl="2" indent="-285750">
              <a:buFont typeface="Wingdings" panose="05000000000000000000" pitchFamily="2" charset="2"/>
              <a:buChar char="ü"/>
            </a:pPr>
            <a:r>
              <a:rPr lang="en-US" dirty="0"/>
              <a:t>Pick broadcast hash join if one side is small enough to broadcast, and the join type is supported.</a:t>
            </a:r>
          </a:p>
          <a:p>
            <a:pPr marL="1200150" lvl="2" indent="-285750">
              <a:buFont typeface="Wingdings" panose="05000000000000000000" pitchFamily="2" charset="2"/>
              <a:buChar char="ü"/>
            </a:pPr>
            <a:r>
              <a:rPr lang="en-US" dirty="0"/>
              <a:t>Pick shuffle hash join if one side is small enough to build the local hash map, and is much smaller than the other side, and </a:t>
            </a:r>
            <a:r>
              <a:rPr lang="en-US" dirty="0" err="1"/>
              <a:t>spark.sql.join.preferSortMergeJoin</a:t>
            </a:r>
            <a:r>
              <a:rPr lang="en-US" dirty="0"/>
              <a:t> is false.</a:t>
            </a:r>
          </a:p>
          <a:p>
            <a:pPr marL="1200150" lvl="2" indent="-285750">
              <a:buFont typeface="Wingdings" panose="05000000000000000000" pitchFamily="2" charset="2"/>
              <a:buChar char="ü"/>
            </a:pPr>
            <a:r>
              <a:rPr lang="en-US" dirty="0"/>
              <a:t>Pick sort-merge join if join keys are sortable.</a:t>
            </a:r>
          </a:p>
          <a:p>
            <a:pPr marL="1200150" lvl="2" indent="-285750">
              <a:buFont typeface="Wingdings" panose="05000000000000000000" pitchFamily="2" charset="2"/>
              <a:buChar char="ü"/>
            </a:pPr>
            <a:r>
              <a:rPr lang="en-US" dirty="0"/>
              <a:t>Pick Cartesian product if join type is inner .</a:t>
            </a:r>
          </a:p>
          <a:p>
            <a:pPr marL="1200150" lvl="2" indent="-285750">
              <a:buFont typeface="Wingdings" panose="05000000000000000000" pitchFamily="2" charset="2"/>
              <a:buChar char="ü"/>
            </a:pPr>
            <a:r>
              <a:rPr lang="en-US" dirty="0"/>
              <a:t>Pick broadcast nested loop join as the final solution. It may OOM but there is no other choice.  </a:t>
            </a:r>
          </a:p>
          <a:p>
            <a:pPr marL="742950" lvl="1" indent="-285750">
              <a:buFont typeface="Arial" panose="020B0604020202020204" pitchFamily="34" charset="0"/>
              <a:buChar char="•"/>
            </a:pPr>
            <a:r>
              <a:rPr lang="en-US" dirty="0"/>
              <a:t> If its not ‘=‘ join:</a:t>
            </a:r>
          </a:p>
          <a:p>
            <a:pPr marL="1257300" lvl="2" indent="-342900">
              <a:buFont typeface="Wingdings" panose="05000000000000000000" pitchFamily="2" charset="2"/>
              <a:buChar char="ü"/>
            </a:pPr>
            <a:r>
              <a:rPr lang="en-US" dirty="0"/>
              <a:t>Pick broadcast nested loop join if one side is small enough to broadcast.</a:t>
            </a:r>
          </a:p>
          <a:p>
            <a:pPr marL="1257300" lvl="2" indent="-342900">
              <a:buFont typeface="Wingdings" panose="05000000000000000000" pitchFamily="2" charset="2"/>
              <a:buChar char="ü"/>
            </a:pPr>
            <a:r>
              <a:rPr lang="en-US" dirty="0"/>
              <a:t>Pick </a:t>
            </a:r>
            <a:r>
              <a:rPr lang="en-US" dirty="0" err="1"/>
              <a:t>cartesian</a:t>
            </a:r>
            <a:r>
              <a:rPr lang="en-US" dirty="0"/>
              <a:t> product if join type is inner like.</a:t>
            </a:r>
          </a:p>
          <a:p>
            <a:pPr marL="1257300" lvl="2" indent="-342900">
              <a:buFont typeface="Wingdings" panose="05000000000000000000" pitchFamily="2" charset="2"/>
              <a:buChar char="ü"/>
            </a:pPr>
            <a:r>
              <a:rPr lang="en-US" dirty="0"/>
              <a:t>Pick broadcast nested loop join as the final solution. It may OOM but we don’t have any other choice.</a:t>
            </a:r>
          </a:p>
        </p:txBody>
      </p:sp>
    </p:spTree>
    <p:extLst>
      <p:ext uri="{BB962C8B-B14F-4D97-AF65-F5344CB8AC3E}">
        <p14:creationId xmlns:p14="http://schemas.microsoft.com/office/powerpoint/2010/main" val="344466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xEl>
                                              <p:pRg st="20" end="2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
                                            <p:txEl>
                                              <p:pRg st="21" end="2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649" y="117693"/>
            <a:ext cx="11344276" cy="3139321"/>
          </a:xfrm>
          <a:prstGeom prst="rect">
            <a:avLst/>
          </a:prstGeom>
          <a:noFill/>
        </p:spPr>
        <p:txBody>
          <a:bodyPr wrap="square" rtlCol="0">
            <a:spAutoFit/>
          </a:bodyPr>
          <a:lstStyle/>
          <a:p>
            <a:endParaRPr lang="en-US"/>
          </a:p>
          <a:p>
            <a:r>
              <a:rPr lang="en-US"/>
              <a:t>&gt;&gt;&gt; spark.conf.set("spark.sql.crossJoin.enabled",True)</a:t>
            </a:r>
          </a:p>
          <a:p>
            <a:r>
              <a:rPr lang="en-US"/>
              <a:t>&gt;&gt;&gt; df1 = spark.range(1,1000)</a:t>
            </a:r>
          </a:p>
          <a:p>
            <a:r>
              <a:rPr lang="en-US"/>
              <a:t>&gt;&gt;&gt; df2 = spark.range(1,100)</a:t>
            </a:r>
          </a:p>
          <a:p>
            <a:r>
              <a:rPr lang="en-US"/>
              <a:t>&gt;&gt;&gt; joined = df1.join(df2)</a:t>
            </a:r>
          </a:p>
          <a:p>
            <a:r>
              <a:rPr lang="en-US"/>
              <a:t>&gt;&gt;&gt; joined.explain()</a:t>
            </a:r>
          </a:p>
          <a:p>
            <a:r>
              <a:rPr lang="en-US"/>
              <a:t>== Physical Plan ==</a:t>
            </a:r>
          </a:p>
          <a:p>
            <a:r>
              <a:rPr lang="en-US"/>
              <a:t>BroadcastNestedLoopJoin BuildRight, Inner</a:t>
            </a:r>
          </a:p>
          <a:p>
            <a:r>
              <a:rPr lang="en-US"/>
              <a:t>:- *(1) Range (1, 1000, step=1, splits=2)</a:t>
            </a:r>
          </a:p>
          <a:p>
            <a:r>
              <a:rPr lang="en-US"/>
              <a:t>+- BroadcastExchange IdentityBroadcastMode</a:t>
            </a:r>
          </a:p>
          <a:p>
            <a:r>
              <a:rPr lang="en-US"/>
              <a:t>   +- *(2) Range (1, 100, step=1, splits=2)</a:t>
            </a:r>
            <a:endParaRPr lang="en-US" dirty="0"/>
          </a:p>
        </p:txBody>
      </p:sp>
    </p:spTree>
    <p:extLst>
      <p:ext uri="{BB962C8B-B14F-4D97-AF65-F5344CB8AC3E}">
        <p14:creationId xmlns:p14="http://schemas.microsoft.com/office/powerpoint/2010/main" val="162363856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800" dirty="0">
                <a:solidFill>
                  <a:schemeClr val="tx1"/>
                </a:solidFill>
              </a:rPr>
              <a:t>Driver Configurations</a:t>
            </a:r>
          </a:p>
        </p:txBody>
      </p:sp>
    </p:spTree>
    <p:extLst>
      <p:ext uri="{BB962C8B-B14F-4D97-AF65-F5344CB8AC3E}">
        <p14:creationId xmlns:p14="http://schemas.microsoft.com/office/powerpoint/2010/main" val="180146807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7665" y="353654"/>
            <a:ext cx="11354083"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1" eaLnBrk="1" fontAlgn="base" hangingPunct="1">
              <a:lnSpc>
                <a:spcPct val="100000"/>
              </a:lnSpc>
              <a:spcBef>
                <a:spcPct val="0"/>
              </a:spcBef>
              <a:spcAft>
                <a:spcPct val="0"/>
              </a:spcAft>
              <a:buClrTx/>
              <a:buSzTx/>
              <a:tabLst/>
            </a:pPr>
            <a:r>
              <a:rPr lang="en-US" altLang="en-US" sz="1500" b="1" dirty="0">
                <a:latin typeface="+mn-lt"/>
              </a:rPr>
              <a:t>Driver Options:</a:t>
            </a:r>
          </a:p>
          <a:p>
            <a:pPr marL="1200150" lvl="2" indent="-285750" eaLnBrk="1" hangingPunct="1">
              <a:buFont typeface="Arial" panose="020B0604020202020204" pitchFamily="34" charset="0"/>
              <a:buChar char="•"/>
            </a:pPr>
            <a:r>
              <a:rPr lang="en-US" altLang="en-US" sz="1500" dirty="0">
                <a:latin typeface="+mn-lt"/>
              </a:rPr>
              <a:t>When we apply collect(), take() operations on datasets, it requires the data to be moved to Driver. If we do so on huge dataset,        it can crash the driver process with Out Of Memory errors(OOM).</a:t>
            </a:r>
          </a:p>
          <a:p>
            <a:pPr marL="1200150" lvl="2" indent="-285750" eaLnBrk="1" hangingPunct="1">
              <a:buFont typeface="Arial" panose="020B0604020202020204" pitchFamily="34" charset="0"/>
              <a:buChar char="•"/>
            </a:pPr>
            <a:r>
              <a:rPr lang="en-US" altLang="en-US" sz="1500" dirty="0">
                <a:latin typeface="+mn-lt"/>
              </a:rPr>
              <a:t>If you observe, we perform most of the computational work of a Spark Job in the Executors and so we rarely required to do any performance tuning for the driver.</a:t>
            </a:r>
          </a:p>
          <a:p>
            <a:pPr marL="1200150" lvl="2" indent="-285750" eaLnBrk="1" hangingPunct="1">
              <a:buFont typeface="Arial" panose="020B0604020202020204" pitchFamily="34" charset="0"/>
              <a:buChar char="•"/>
            </a:pPr>
            <a:r>
              <a:rPr lang="en-US" altLang="en-US" sz="1500" dirty="0">
                <a:latin typeface="+mn-lt"/>
              </a:rPr>
              <a:t>However sometimes, the job may fail if they collect too much data to the driver.</a:t>
            </a:r>
          </a:p>
          <a:p>
            <a:pPr marL="1200150" lvl="2" indent="-285750" eaLnBrk="1" hangingPunct="1">
              <a:buFont typeface="Arial" panose="020B0604020202020204" pitchFamily="34" charset="0"/>
              <a:buChar char="•"/>
            </a:pPr>
            <a:r>
              <a:rPr lang="en-US" altLang="en-US" sz="1500" dirty="0">
                <a:latin typeface="+mn-lt"/>
              </a:rPr>
              <a:t>Setting a proper limit can protect the driver from out of memory errors.</a:t>
            </a:r>
          </a:p>
          <a:p>
            <a:pPr lvl="1" eaLnBrk="1" hangingPunct="1"/>
            <a:endParaRPr lang="en-US" sz="1500" dirty="0">
              <a:latin typeface="+mn-lt"/>
            </a:endParaRPr>
          </a:p>
          <a:p>
            <a:pPr lvl="1" eaLnBrk="1" hangingPunct="1"/>
            <a:r>
              <a:rPr lang="en-US" sz="1500" b="1" dirty="0">
                <a:latin typeface="+mn-lt"/>
              </a:rPr>
              <a:t>Spark-submit Options:</a:t>
            </a:r>
          </a:p>
          <a:p>
            <a:pPr lvl="1" eaLnBrk="1" hangingPunct="1"/>
            <a:r>
              <a:rPr lang="en-US" sz="1500" dirty="0">
                <a:latin typeface="+mn-lt"/>
              </a:rPr>
              <a:t>--driver-memory : Memory for driver (e.g. 1000M, 2G) (Default: 1024M)</a:t>
            </a:r>
          </a:p>
          <a:p>
            <a:pPr marL="1200150" lvl="2" indent="-285750" eaLnBrk="1" hangingPunct="1">
              <a:buFont typeface="Arial" panose="020B0604020202020204" pitchFamily="34" charset="0"/>
              <a:buChar char="•"/>
            </a:pPr>
            <a:r>
              <a:rPr lang="en-US" sz="1500" dirty="0">
                <a:latin typeface="+mn-lt"/>
              </a:rPr>
              <a:t>Driver Memory  is the amount of memory to use for driver process, i.e. the process running the main() function of the application </a:t>
            </a:r>
          </a:p>
          <a:p>
            <a:pPr lvl="1" eaLnBrk="1" hangingPunct="1"/>
            <a:r>
              <a:rPr lang="en-US" sz="1500" dirty="0">
                <a:latin typeface="+mn-lt"/>
              </a:rPr>
              <a:t>                  and where SparkContext is instantiated.</a:t>
            </a:r>
          </a:p>
          <a:p>
            <a:pPr lvl="1" eaLnBrk="1" hangingPunct="1"/>
            <a:r>
              <a:rPr lang="en-US" sz="1500" dirty="0">
                <a:latin typeface="+mn-lt"/>
              </a:rPr>
              <a:t>--driver-cores : </a:t>
            </a:r>
          </a:p>
          <a:p>
            <a:pPr marL="1200150" lvl="2" indent="-285750" eaLnBrk="1" hangingPunct="1">
              <a:buFont typeface="Arial" panose="020B0604020202020204" pitchFamily="34" charset="0"/>
              <a:buChar char="•"/>
            </a:pPr>
            <a:r>
              <a:rPr lang="en-US" sz="1500" dirty="0">
                <a:latin typeface="+mn-lt"/>
              </a:rPr>
              <a:t>Number of cores used by the driver, only in cluster mode (Default: 1).</a:t>
            </a:r>
          </a:p>
          <a:p>
            <a:pPr marL="1200150" lvl="2" indent="-285750" eaLnBrk="1" hangingPunct="1">
              <a:buFont typeface="Arial" panose="020B0604020202020204" pitchFamily="34" charset="0"/>
              <a:buChar char="•"/>
            </a:pPr>
            <a:r>
              <a:rPr lang="en-US" sz="1500" dirty="0">
                <a:latin typeface="+mn-lt"/>
              </a:rPr>
              <a:t>Generally not required unless you want to perform some local computations in parallel.</a:t>
            </a:r>
          </a:p>
          <a:p>
            <a:pPr marL="742950" lvl="1" indent="-285750" eaLnBrk="1" hangingPunct="1">
              <a:buFont typeface="Arial" panose="020B0604020202020204" pitchFamily="34" charset="0"/>
              <a:buChar char="•"/>
            </a:pPr>
            <a:endParaRPr lang="en-US" sz="1500" dirty="0">
              <a:latin typeface="+mn-lt"/>
            </a:endParaRPr>
          </a:p>
          <a:p>
            <a:endParaRPr lang="en-US" sz="1500" dirty="0">
              <a:latin typeface="+mn-lt"/>
            </a:endParaRPr>
          </a:p>
          <a:p>
            <a:pPr marR="0" lvl="0" algn="l" defTabSz="914400" rtl="0" eaLnBrk="0" fontAlgn="base" latinLnBrk="0" hangingPunct="0">
              <a:lnSpc>
                <a:spcPct val="100000"/>
              </a:lnSpc>
              <a:spcBef>
                <a:spcPct val="0"/>
              </a:spcBef>
              <a:spcAft>
                <a:spcPct val="0"/>
              </a:spcAft>
              <a:buClrTx/>
              <a:buSzTx/>
              <a:tabLst/>
            </a:pPr>
            <a:endParaRPr lang="en-US" altLang="en-US" sz="1500" dirty="0">
              <a:latin typeface="+mn-lt"/>
            </a:endParaRPr>
          </a:p>
        </p:txBody>
      </p:sp>
    </p:spTree>
    <p:extLst>
      <p:ext uri="{BB962C8B-B14F-4D97-AF65-F5344CB8AC3E}">
        <p14:creationId xmlns:p14="http://schemas.microsoft.com/office/powerpoint/2010/main" val="98046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11354083"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742950" lvl="1" indent="-285750" eaLnBrk="1" hangingPunct="1">
              <a:buFont typeface="Arial" panose="020B0604020202020204" pitchFamily="34" charset="0"/>
              <a:buChar char="•"/>
            </a:pPr>
            <a:endParaRPr lang="en-US" sz="1500" dirty="0">
              <a:latin typeface="+mn-lt"/>
            </a:endParaRPr>
          </a:p>
          <a:p>
            <a:pPr lvl="1" eaLnBrk="1" hangingPunct="1"/>
            <a:r>
              <a:rPr lang="en-US" sz="1500" b="1" dirty="0">
                <a:latin typeface="+mn-lt"/>
              </a:rPr>
              <a:t>Configuration Properties:</a:t>
            </a:r>
          </a:p>
          <a:p>
            <a:pPr lvl="1" eaLnBrk="1" hangingPunct="1"/>
            <a:r>
              <a:rPr lang="en-US" altLang="en-US" sz="1500" dirty="0" err="1">
                <a:latin typeface="+mn-lt"/>
              </a:rPr>
              <a:t>spark.driver.memory</a:t>
            </a:r>
            <a:r>
              <a:rPr lang="en-US" altLang="en-US" sz="1500" dirty="0">
                <a:latin typeface="+mn-lt"/>
              </a:rPr>
              <a:t> : Default 1024</a:t>
            </a:r>
          </a:p>
          <a:p>
            <a:pPr lvl="1" eaLnBrk="1" hangingPunct="1"/>
            <a:r>
              <a:rPr lang="en-US" sz="1500" dirty="0" err="1">
                <a:latin typeface="+mn-lt"/>
              </a:rPr>
              <a:t>spark.driver.cores</a:t>
            </a:r>
            <a:r>
              <a:rPr lang="en-US" sz="1500" dirty="0">
                <a:latin typeface="+mn-lt"/>
              </a:rPr>
              <a:t> : Default 1</a:t>
            </a:r>
          </a:p>
          <a:p>
            <a:pPr lvl="1" eaLnBrk="1" hangingPunct="1"/>
            <a:r>
              <a:rPr lang="en-US" sz="1500" dirty="0" err="1">
                <a:latin typeface="+mn-lt"/>
              </a:rPr>
              <a:t>spark.driver.maxResultSize</a:t>
            </a:r>
            <a:r>
              <a:rPr lang="en-US" sz="1500" dirty="0">
                <a:latin typeface="+mn-lt"/>
              </a:rPr>
              <a:t>: </a:t>
            </a:r>
          </a:p>
          <a:p>
            <a:pPr marL="1200150" lvl="2" indent="-285750" eaLnBrk="1" hangingPunct="1">
              <a:buFont typeface="Arial" panose="020B0604020202020204" pitchFamily="34" charset="0"/>
              <a:buChar char="•"/>
            </a:pPr>
            <a:r>
              <a:rPr lang="en-US" sz="1500" dirty="0">
                <a:latin typeface="+mn-lt"/>
              </a:rPr>
              <a:t>Limit of each Spark action (e.g. collect) in bytes. </a:t>
            </a:r>
          </a:p>
          <a:p>
            <a:pPr marL="1200150" lvl="2" indent="-285750" eaLnBrk="1" hangingPunct="1">
              <a:buFont typeface="Arial" panose="020B0604020202020204" pitchFamily="34" charset="0"/>
              <a:buChar char="•"/>
            </a:pPr>
            <a:r>
              <a:rPr lang="en-US" sz="1500" dirty="0">
                <a:latin typeface="+mn-lt"/>
              </a:rPr>
              <a:t>Should be at least 1M, or 0 for unlimited. Jobs will be aborted if the total size is above this limit. </a:t>
            </a:r>
          </a:p>
          <a:p>
            <a:pPr marL="1200150" lvl="2" indent="-285750" eaLnBrk="1" hangingPunct="1">
              <a:buFont typeface="Arial" panose="020B0604020202020204" pitchFamily="34" charset="0"/>
              <a:buChar char="•"/>
            </a:pPr>
            <a:r>
              <a:rPr lang="en-US" sz="1500" dirty="0">
                <a:latin typeface="+mn-lt"/>
              </a:rPr>
              <a:t>Having a high limit may cause out-of-memory errors in driver (depends on </a:t>
            </a:r>
            <a:r>
              <a:rPr lang="en-US" sz="1500" dirty="0" err="1">
                <a:latin typeface="+mn-lt"/>
              </a:rPr>
              <a:t>spark.driver.memory</a:t>
            </a:r>
            <a:r>
              <a:rPr lang="en-US" sz="1500" dirty="0">
                <a:latin typeface="+mn-lt"/>
              </a:rPr>
              <a:t> and memory overhead of objects in JVM). </a:t>
            </a:r>
          </a:p>
          <a:p>
            <a:pPr marL="1200150" lvl="2" indent="-285750" eaLnBrk="1" hangingPunct="1">
              <a:buFont typeface="Arial" panose="020B0604020202020204" pitchFamily="34" charset="0"/>
              <a:buChar char="•"/>
            </a:pPr>
            <a:r>
              <a:rPr lang="en-US" sz="1500" dirty="0">
                <a:latin typeface="+mn-lt"/>
              </a:rPr>
              <a:t>Setting a proper limit can protect the driver from out-of-memory errors.</a:t>
            </a:r>
          </a:p>
          <a:p>
            <a:pPr lvl="1" eaLnBrk="1" hangingPunct="1"/>
            <a:r>
              <a:rPr lang="en-US" sz="1500" dirty="0" err="1">
                <a:latin typeface="+mn-lt"/>
              </a:rPr>
              <a:t>spark.driver.memoryOverhead</a:t>
            </a:r>
            <a:r>
              <a:rPr lang="en-US" sz="1500" dirty="0">
                <a:latin typeface="+mn-lt"/>
              </a:rPr>
              <a:t>: Default </a:t>
            </a:r>
            <a:r>
              <a:rPr lang="en-US" sz="1500" dirty="0" err="1">
                <a:latin typeface="+mn-lt"/>
              </a:rPr>
              <a:t>driverMemory</a:t>
            </a:r>
            <a:r>
              <a:rPr lang="en-US" sz="1500" dirty="0">
                <a:latin typeface="+mn-lt"/>
              </a:rPr>
              <a:t> * 0.10, with minimum of 384</a:t>
            </a:r>
          </a:p>
          <a:p>
            <a:pPr marL="1200150" lvl="2" indent="-285750" eaLnBrk="1" hangingPunct="1">
              <a:buFont typeface="Arial" panose="020B0604020202020204" pitchFamily="34" charset="0"/>
              <a:buChar char="•"/>
            </a:pPr>
            <a:r>
              <a:rPr lang="en-US" sz="1500" dirty="0">
                <a:latin typeface="+mn-lt"/>
              </a:rPr>
              <a:t>Amount of overhead (non-heap) memory to be allocated per driver process in cluster mode, in </a:t>
            </a:r>
            <a:r>
              <a:rPr lang="en-US" sz="1500" dirty="0" err="1">
                <a:latin typeface="+mn-lt"/>
              </a:rPr>
              <a:t>MiB</a:t>
            </a:r>
            <a:r>
              <a:rPr lang="en-US" sz="1500" dirty="0">
                <a:latin typeface="+mn-lt"/>
              </a:rPr>
              <a:t> unless otherwise specified. </a:t>
            </a:r>
          </a:p>
          <a:p>
            <a:pPr marL="1200150" lvl="2" indent="-285750" eaLnBrk="1" hangingPunct="1">
              <a:buFont typeface="Arial" panose="020B0604020202020204" pitchFamily="34" charset="0"/>
              <a:buChar char="•"/>
            </a:pPr>
            <a:r>
              <a:rPr lang="en-US" sz="1500" dirty="0">
                <a:latin typeface="+mn-lt"/>
              </a:rPr>
              <a:t>This is memory that accounts for things like VM overheads, interned strings, other native overheads, etc. </a:t>
            </a:r>
          </a:p>
          <a:p>
            <a:pPr marL="1200150" lvl="2" indent="-285750" eaLnBrk="1" hangingPunct="1">
              <a:buFont typeface="Arial" panose="020B0604020202020204" pitchFamily="34" charset="0"/>
              <a:buChar char="•"/>
            </a:pPr>
            <a:r>
              <a:rPr lang="en-US" sz="1500" dirty="0">
                <a:latin typeface="+mn-lt"/>
              </a:rPr>
              <a:t>This tends to grow with the container size (typically 6-10%). </a:t>
            </a:r>
          </a:p>
          <a:p>
            <a:pPr lvl="1" eaLnBrk="1" hangingPunct="1"/>
            <a:endParaRPr lang="en-US" sz="1500" i="1" dirty="0">
              <a:latin typeface="+mn-lt"/>
            </a:endParaRPr>
          </a:p>
          <a:p>
            <a:pPr lvl="1" eaLnBrk="1" hangingPunct="1"/>
            <a:r>
              <a:rPr lang="en-US" sz="1500" b="1" i="1" dirty="0">
                <a:latin typeface="+mn-lt"/>
              </a:rPr>
              <a:t>All Properties:</a:t>
            </a:r>
          </a:p>
          <a:p>
            <a:pPr lvl="1" eaLnBrk="1" hangingPunct="1"/>
            <a:r>
              <a:rPr lang="en-US" sz="1500" i="1" dirty="0">
                <a:latin typeface="+mn-lt"/>
                <a:hlinkClick r:id="rId2"/>
              </a:rPr>
              <a:t>https://spark.apache.org/docs/latest/configuration.html</a:t>
            </a:r>
            <a:endParaRPr lang="en-US" sz="1500" i="1" dirty="0">
              <a:latin typeface="+mn-lt"/>
            </a:endParaRPr>
          </a:p>
          <a:p>
            <a:endParaRPr lang="en-US" sz="1500" dirty="0">
              <a:latin typeface="+mn-lt"/>
            </a:endParaRPr>
          </a:p>
          <a:p>
            <a:pPr marR="0" lvl="0" algn="l" defTabSz="914400" rtl="0" eaLnBrk="0" fontAlgn="base" latinLnBrk="0" hangingPunct="0">
              <a:lnSpc>
                <a:spcPct val="100000"/>
              </a:lnSpc>
              <a:spcBef>
                <a:spcPct val="0"/>
              </a:spcBef>
              <a:spcAft>
                <a:spcPct val="0"/>
              </a:spcAft>
              <a:buClrTx/>
              <a:buSzTx/>
              <a:tabLst/>
            </a:pPr>
            <a:endParaRPr lang="en-US" altLang="en-US" sz="1500" dirty="0">
              <a:latin typeface="+mn-lt"/>
            </a:endParaRPr>
          </a:p>
        </p:txBody>
      </p:sp>
    </p:spTree>
    <p:extLst>
      <p:ext uri="{BB962C8B-B14F-4D97-AF65-F5344CB8AC3E}">
        <p14:creationId xmlns:p14="http://schemas.microsoft.com/office/powerpoint/2010/main" val="272583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4" end="1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67863" y="896457"/>
            <a:ext cx="9485586" cy="3416320"/>
          </a:xfrm>
          <a:prstGeom prst="rect">
            <a:avLst/>
          </a:prstGeom>
        </p:spPr>
        <p:txBody>
          <a:bodyPr wrap="square">
            <a:spAutoFit/>
          </a:bodyPr>
          <a:lstStyle/>
          <a:p>
            <a:r>
              <a:rPr lang="en-US" dirty="0">
                <a:solidFill>
                  <a:srgbClr val="212121"/>
                </a:solidFill>
              </a:rPr>
              <a:t>         </a:t>
            </a:r>
          </a:p>
          <a:p>
            <a:r>
              <a:rPr lang="en-US" dirty="0">
                <a:solidFill>
                  <a:srgbClr val="212121"/>
                </a:solidFill>
              </a:rPr>
              <a:t>Example – Find out 10 sample records having a string “Robert” from a file(1TB).</a:t>
            </a:r>
          </a:p>
          <a:p>
            <a:endParaRPr lang="en-US" dirty="0">
              <a:solidFill>
                <a:srgbClr val="212121"/>
              </a:solidFill>
            </a:endParaRPr>
          </a:p>
          <a:p>
            <a:r>
              <a:rPr lang="en-US" dirty="0">
                <a:solidFill>
                  <a:srgbClr val="212121"/>
                </a:solidFill>
              </a:rPr>
              <a:t>With Out Lazy Evaluation:                                  With Lazy Evaluation:                            </a:t>
            </a:r>
          </a:p>
          <a:p>
            <a:endParaRPr lang="en-US" dirty="0">
              <a:solidFill>
                <a:srgbClr val="212121"/>
              </a:solidFill>
            </a:endParaRPr>
          </a:p>
          <a:p>
            <a:r>
              <a:rPr lang="en-US" dirty="0">
                <a:solidFill>
                  <a:srgbClr val="212121"/>
                </a:solidFill>
              </a:rPr>
              <a:t>   Step 1                                                                      Step 1  </a:t>
            </a:r>
          </a:p>
          <a:p>
            <a:r>
              <a:rPr lang="en-US" dirty="0">
                <a:solidFill>
                  <a:srgbClr val="212121"/>
                </a:solidFill>
              </a:rPr>
              <a:t>     </a:t>
            </a:r>
          </a:p>
          <a:p>
            <a:r>
              <a:rPr lang="en-US" dirty="0">
                <a:solidFill>
                  <a:srgbClr val="212121"/>
                </a:solidFill>
              </a:rPr>
              <a:t>   Step 2                                                                         </a:t>
            </a:r>
          </a:p>
          <a:p>
            <a:endParaRPr lang="en-US" dirty="0">
              <a:solidFill>
                <a:srgbClr val="212121"/>
              </a:solidFill>
            </a:endParaRPr>
          </a:p>
          <a:p>
            <a:endParaRPr lang="en-US" dirty="0">
              <a:solidFill>
                <a:srgbClr val="212121"/>
              </a:solidFill>
            </a:endParaRPr>
          </a:p>
          <a:p>
            <a:r>
              <a:rPr lang="en-US" dirty="0">
                <a:solidFill>
                  <a:srgbClr val="212121"/>
                </a:solidFill>
              </a:rPr>
              <a:t>                                                                                    Step 2</a:t>
            </a:r>
          </a:p>
          <a:p>
            <a:r>
              <a:rPr lang="en-US" dirty="0">
                <a:solidFill>
                  <a:srgbClr val="212121"/>
                </a:solidFill>
              </a:rPr>
              <a:t>   Step 3           </a:t>
            </a:r>
          </a:p>
        </p:txBody>
      </p:sp>
      <p:sp>
        <p:nvSpPr>
          <p:cNvPr id="18" name="Rectangle 17"/>
          <p:cNvSpPr/>
          <p:nvPr/>
        </p:nvSpPr>
        <p:spPr>
          <a:xfrm>
            <a:off x="5701859" y="2282008"/>
            <a:ext cx="2128345" cy="924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 for an Action and then Load the 1TB File</a:t>
            </a:r>
          </a:p>
        </p:txBody>
      </p:sp>
      <p:sp>
        <p:nvSpPr>
          <p:cNvPr id="19" name="Rectangle 18"/>
          <p:cNvSpPr/>
          <p:nvPr/>
        </p:nvSpPr>
        <p:spPr>
          <a:xfrm>
            <a:off x="5701858" y="3364415"/>
            <a:ext cx="2128345" cy="95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 out first 10 records having “Robert” .</a:t>
            </a:r>
          </a:p>
        </p:txBody>
      </p:sp>
      <p:sp>
        <p:nvSpPr>
          <p:cNvPr id="20" name="Rectangle 19"/>
          <p:cNvSpPr/>
          <p:nvPr/>
        </p:nvSpPr>
        <p:spPr>
          <a:xfrm>
            <a:off x="1442539" y="3866622"/>
            <a:ext cx="2128345" cy="338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Retrieve 10 Records</a:t>
            </a:r>
          </a:p>
        </p:txBody>
      </p:sp>
      <p:cxnSp>
        <p:nvCxnSpPr>
          <p:cNvPr id="21" name="Straight Connector 20"/>
          <p:cNvCxnSpPr/>
          <p:nvPr/>
        </p:nvCxnSpPr>
        <p:spPr>
          <a:xfrm>
            <a:off x="4130564" y="1940210"/>
            <a:ext cx="15765" cy="22119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442541" y="2282008"/>
            <a:ext cx="2128345" cy="378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the 1TB File</a:t>
            </a:r>
          </a:p>
        </p:txBody>
      </p:sp>
      <p:sp>
        <p:nvSpPr>
          <p:cNvPr id="23" name="Rectangle 22"/>
          <p:cNvSpPr/>
          <p:nvPr/>
        </p:nvSpPr>
        <p:spPr>
          <a:xfrm>
            <a:off x="1442540" y="2764652"/>
            <a:ext cx="2128345" cy="95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 full scan to find out all Records having “Robert”</a:t>
            </a:r>
          </a:p>
        </p:txBody>
      </p:sp>
    </p:spTree>
    <p:extLst>
      <p:ext uri="{BB962C8B-B14F-4D97-AF65-F5344CB8AC3E}">
        <p14:creationId xmlns:p14="http://schemas.microsoft.com/office/powerpoint/2010/main" val="124771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 grpId="0" animBg="1"/>
      <p:bldP spid="23" grpId="0" animBg="1"/>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59769" y="884987"/>
            <a:ext cx="1782037" cy="351374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Driver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3234848" y="1412651"/>
            <a:ext cx="1283067" cy="396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sp>
        <p:nvSpPr>
          <p:cNvPr id="5" name="Rectangle 4"/>
          <p:cNvSpPr/>
          <p:nvPr/>
        </p:nvSpPr>
        <p:spPr>
          <a:xfrm>
            <a:off x="3248475" y="3084611"/>
            <a:ext cx="1283067" cy="36074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 Context</a:t>
            </a:r>
          </a:p>
        </p:txBody>
      </p:sp>
      <p:sp>
        <p:nvSpPr>
          <p:cNvPr id="6" name="Rectangle 5"/>
          <p:cNvSpPr/>
          <p:nvPr/>
        </p:nvSpPr>
        <p:spPr>
          <a:xfrm>
            <a:off x="3250724" y="3530356"/>
            <a:ext cx="1283067" cy="666871"/>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sp>
        <p:nvSpPr>
          <p:cNvPr id="28" name="TextBox 27"/>
          <p:cNvSpPr txBox="1"/>
          <p:nvPr/>
        </p:nvSpPr>
        <p:spPr>
          <a:xfrm>
            <a:off x="2348159" y="386996"/>
            <a:ext cx="3083697" cy="369332"/>
          </a:xfrm>
          <a:prstGeom prst="rect">
            <a:avLst/>
          </a:prstGeom>
          <a:noFill/>
        </p:spPr>
        <p:txBody>
          <a:bodyPr wrap="square" rtlCol="0">
            <a:spAutoFit/>
          </a:bodyPr>
          <a:lstStyle/>
          <a:p>
            <a:r>
              <a:rPr lang="en-US" dirty="0"/>
              <a:t>Driver in Cluster deploy mode:</a:t>
            </a:r>
          </a:p>
        </p:txBody>
      </p:sp>
      <p:sp>
        <p:nvSpPr>
          <p:cNvPr id="30" name="Rectangle 29"/>
          <p:cNvSpPr/>
          <p:nvPr/>
        </p:nvSpPr>
        <p:spPr>
          <a:xfrm>
            <a:off x="203200" y="1907194"/>
            <a:ext cx="1839496" cy="609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Client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cxnSp>
        <p:nvCxnSpPr>
          <p:cNvPr id="35" name="Straight Arrow Connector 34"/>
          <p:cNvCxnSpPr>
            <a:stCxn id="30" idx="3"/>
          </p:cNvCxnSpPr>
          <p:nvPr/>
        </p:nvCxnSpPr>
        <p:spPr>
          <a:xfrm flipV="1">
            <a:off x="2042696" y="2197633"/>
            <a:ext cx="917073" cy="143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49" name="Group 48"/>
          <p:cNvGrpSpPr/>
          <p:nvPr/>
        </p:nvGrpSpPr>
        <p:grpSpPr>
          <a:xfrm>
            <a:off x="7183196" y="849807"/>
            <a:ext cx="1913347" cy="4469607"/>
            <a:chOff x="1016000" y="791411"/>
            <a:chExt cx="2171032" cy="3014626"/>
          </a:xfrm>
        </p:grpSpPr>
        <p:sp>
          <p:nvSpPr>
            <p:cNvPr id="50" name="Rectangle 49"/>
            <p:cNvSpPr/>
            <p:nvPr/>
          </p:nvSpPr>
          <p:spPr>
            <a:xfrm>
              <a:off x="1016000" y="791411"/>
              <a:ext cx="2171032" cy="301462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Client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1" name="Rectangle 50"/>
            <p:cNvSpPr/>
            <p:nvPr/>
          </p:nvSpPr>
          <p:spPr>
            <a:xfrm>
              <a:off x="1383973" y="1270952"/>
              <a:ext cx="1455867" cy="23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grpSp>
      <p:sp>
        <p:nvSpPr>
          <p:cNvPr id="52" name="Rectangle 51"/>
          <p:cNvSpPr/>
          <p:nvPr/>
        </p:nvSpPr>
        <p:spPr>
          <a:xfrm>
            <a:off x="7392616" y="3193342"/>
            <a:ext cx="1558276" cy="181345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Driver</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3" name="Rectangle 52"/>
          <p:cNvSpPr/>
          <p:nvPr/>
        </p:nvSpPr>
        <p:spPr>
          <a:xfrm>
            <a:off x="7669139" y="4276102"/>
            <a:ext cx="1131016" cy="5271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sp>
        <p:nvSpPr>
          <p:cNvPr id="54" name="Rectangle 53"/>
          <p:cNvSpPr/>
          <p:nvPr/>
        </p:nvSpPr>
        <p:spPr>
          <a:xfrm>
            <a:off x="7669139" y="3665694"/>
            <a:ext cx="1131016" cy="46576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 Context</a:t>
            </a:r>
          </a:p>
        </p:txBody>
      </p:sp>
      <p:sp>
        <p:nvSpPr>
          <p:cNvPr id="55" name="TextBox 54"/>
          <p:cNvSpPr txBox="1"/>
          <p:nvPr/>
        </p:nvSpPr>
        <p:spPr>
          <a:xfrm>
            <a:off x="6607177" y="423309"/>
            <a:ext cx="3083697" cy="369332"/>
          </a:xfrm>
          <a:prstGeom prst="rect">
            <a:avLst/>
          </a:prstGeom>
          <a:noFill/>
        </p:spPr>
        <p:txBody>
          <a:bodyPr wrap="square" rtlCol="0">
            <a:spAutoFit/>
          </a:bodyPr>
          <a:lstStyle/>
          <a:p>
            <a:r>
              <a:rPr lang="en-US" dirty="0"/>
              <a:t>Driver in Client deploy mode:</a:t>
            </a:r>
          </a:p>
        </p:txBody>
      </p:sp>
      <p:sp>
        <p:nvSpPr>
          <p:cNvPr id="17" name="Rectangle 16"/>
          <p:cNvSpPr/>
          <p:nvPr/>
        </p:nvSpPr>
        <p:spPr>
          <a:xfrm>
            <a:off x="3234848" y="2346826"/>
            <a:ext cx="1283067" cy="387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Off- Heap</a:t>
            </a:r>
          </a:p>
        </p:txBody>
      </p:sp>
      <p:sp>
        <p:nvSpPr>
          <p:cNvPr id="18" name="Rectangle 17"/>
          <p:cNvSpPr/>
          <p:nvPr/>
        </p:nvSpPr>
        <p:spPr>
          <a:xfrm>
            <a:off x="3235308" y="1867578"/>
            <a:ext cx="1283067" cy="387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Overhead</a:t>
            </a:r>
          </a:p>
        </p:txBody>
      </p:sp>
      <p:sp>
        <p:nvSpPr>
          <p:cNvPr id="19" name="Rectangle 18"/>
          <p:cNvSpPr/>
          <p:nvPr/>
        </p:nvSpPr>
        <p:spPr>
          <a:xfrm>
            <a:off x="7507494" y="2517456"/>
            <a:ext cx="1283067" cy="387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Off- Heap</a:t>
            </a:r>
          </a:p>
        </p:txBody>
      </p:sp>
      <p:sp>
        <p:nvSpPr>
          <p:cNvPr id="20" name="Rectangle 19"/>
          <p:cNvSpPr/>
          <p:nvPr/>
        </p:nvSpPr>
        <p:spPr>
          <a:xfrm>
            <a:off x="7507495" y="2016782"/>
            <a:ext cx="1283067" cy="387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Overhead</a:t>
            </a:r>
          </a:p>
        </p:txBody>
      </p:sp>
    </p:spTree>
    <p:extLst>
      <p:ext uri="{BB962C8B-B14F-4D97-AF65-F5344CB8AC3E}">
        <p14:creationId xmlns:p14="http://schemas.microsoft.com/office/powerpoint/2010/main" val="117962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28" grpId="0"/>
      <p:bldP spid="30" grpId="0" animBg="1"/>
      <p:bldP spid="52" grpId="0" animBg="1"/>
      <p:bldP spid="53" grpId="0" animBg="1"/>
      <p:bldP spid="54" grpId="0" animBg="1"/>
      <p:bldP spid="55" grpId="0"/>
      <p:bldP spid="17" grpId="0" animBg="1"/>
      <p:bldP spid="18" grpId="0" animBg="1"/>
      <p:bldP spid="19" grpId="0" animBg="1"/>
      <p:bldP spid="20" grpId="0" animBg="1"/>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800" dirty="0">
                <a:solidFill>
                  <a:schemeClr val="tx1"/>
                </a:solidFill>
              </a:rPr>
              <a:t>Executors Configurations</a:t>
            </a:r>
          </a:p>
        </p:txBody>
      </p:sp>
    </p:spTree>
    <p:extLst>
      <p:ext uri="{BB962C8B-B14F-4D97-AF65-F5344CB8AC3E}">
        <p14:creationId xmlns:p14="http://schemas.microsoft.com/office/powerpoint/2010/main" val="243003175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2780632" y="443832"/>
            <a:ext cx="6620042" cy="2957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8333" y="3705104"/>
            <a:ext cx="11521440"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Executors and Cores:</a:t>
            </a:r>
          </a:p>
          <a:p>
            <a:pPr marL="742950" lvl="1" indent="-285750">
              <a:buFont typeface="Wingdings" panose="05000000000000000000" pitchFamily="2" charset="2"/>
              <a:buChar char="ü"/>
            </a:pPr>
            <a:r>
              <a:rPr lang="en-US" dirty="0"/>
              <a:t>Executors are created in worker/data nodes and they are in charge of running tasks in a given spark job.</a:t>
            </a:r>
          </a:p>
          <a:p>
            <a:pPr marL="742950" lvl="1" indent="-285750">
              <a:buFont typeface="Wingdings" panose="05000000000000000000" pitchFamily="2" charset="2"/>
              <a:buChar char="ü"/>
            </a:pPr>
            <a:r>
              <a:rPr lang="en-US" dirty="0"/>
              <a:t>Each executor comprises a JVM. They are launched at the beginning of a spark application and run the entire lifetime of the spark job.</a:t>
            </a:r>
          </a:p>
          <a:p>
            <a:pPr marL="742950" lvl="1" indent="-285750">
              <a:buFont typeface="Wingdings" panose="05000000000000000000" pitchFamily="2" charset="2"/>
              <a:buChar char="ü"/>
            </a:pPr>
            <a:r>
              <a:rPr lang="en-US" dirty="0"/>
              <a:t>After they run the assigned task, they send the results to the driver.</a:t>
            </a:r>
          </a:p>
          <a:p>
            <a:pPr marL="742950" lvl="1" indent="-285750">
              <a:buFont typeface="Wingdings" panose="05000000000000000000" pitchFamily="2" charset="2"/>
              <a:buChar char="ü"/>
            </a:pPr>
            <a:r>
              <a:rPr lang="en-US" dirty="0"/>
              <a:t>They also provide in-memory storage for RDDs that are cached by user programs.</a:t>
            </a:r>
          </a:p>
          <a:p>
            <a:pPr marL="742950" lvl="1" indent="-285750">
              <a:buFont typeface="Wingdings" panose="05000000000000000000" pitchFamily="2" charset="2"/>
              <a:buChar char="ü"/>
            </a:pPr>
            <a:r>
              <a:rPr lang="en-US" dirty="0"/>
              <a:t>Each worker node can have one or multiple cores. </a:t>
            </a:r>
          </a:p>
          <a:p>
            <a:pPr marL="742950" lvl="1" indent="-285750">
              <a:buFont typeface="Wingdings" panose="05000000000000000000" pitchFamily="2" charset="2"/>
              <a:buChar char="ü"/>
            </a:pPr>
            <a:r>
              <a:rPr lang="en-US" dirty="0"/>
              <a:t>To run the tasks in parallel, we can launch executors with multiple cores.</a:t>
            </a:r>
          </a:p>
        </p:txBody>
      </p:sp>
      <p:grpSp>
        <p:nvGrpSpPr>
          <p:cNvPr id="6" name="Group 5"/>
          <p:cNvGrpSpPr/>
          <p:nvPr/>
        </p:nvGrpSpPr>
        <p:grpSpPr>
          <a:xfrm>
            <a:off x="3481930" y="901253"/>
            <a:ext cx="2338282" cy="1992982"/>
            <a:chOff x="5517002" y="461460"/>
            <a:chExt cx="2338282" cy="1992982"/>
          </a:xfrm>
        </p:grpSpPr>
        <p:grpSp>
          <p:nvGrpSpPr>
            <p:cNvPr id="7" name="Group 6"/>
            <p:cNvGrpSpPr/>
            <p:nvPr/>
          </p:nvGrpSpPr>
          <p:grpSpPr>
            <a:xfrm>
              <a:off x="5517002" y="461460"/>
              <a:ext cx="2338282" cy="1992982"/>
              <a:chOff x="544310" y="3049964"/>
              <a:chExt cx="3454186" cy="2866249"/>
            </a:xfrm>
          </p:grpSpPr>
          <p:sp>
            <p:nvSpPr>
              <p:cNvPr id="12" name="Rectangle 11"/>
              <p:cNvSpPr/>
              <p:nvPr/>
            </p:nvSpPr>
            <p:spPr>
              <a:xfrm>
                <a:off x="544310" y="3082108"/>
                <a:ext cx="3448839" cy="283410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13" name="TextBox 12"/>
              <p:cNvSpPr txBox="1"/>
              <p:nvPr/>
            </p:nvSpPr>
            <p:spPr>
              <a:xfrm>
                <a:off x="559576" y="3049964"/>
                <a:ext cx="1948340" cy="420504"/>
              </a:xfrm>
              <a:prstGeom prst="rect">
                <a:avLst/>
              </a:prstGeom>
              <a:noFill/>
            </p:spPr>
            <p:txBody>
              <a:bodyPr wrap="square" rtlCol="0">
                <a:spAutoFit/>
              </a:bodyPr>
              <a:lstStyle/>
              <a:p>
                <a:r>
                  <a:rPr lang="en-US" sz="1300" dirty="0"/>
                  <a:t>Executor 1</a:t>
                </a:r>
              </a:p>
            </p:txBody>
          </p:sp>
          <p:sp>
            <p:nvSpPr>
              <p:cNvPr id="14" name="Rectangle 13"/>
              <p:cNvSpPr/>
              <p:nvPr/>
            </p:nvSpPr>
            <p:spPr>
              <a:xfrm>
                <a:off x="747297" y="3884395"/>
                <a:ext cx="1360905" cy="844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b="1" dirty="0">
                    <a:solidFill>
                      <a:schemeClr val="tx1"/>
                    </a:solidFill>
                  </a:rPr>
                  <a:t>Task</a:t>
                </a:r>
              </a:p>
            </p:txBody>
          </p:sp>
          <p:sp>
            <p:nvSpPr>
              <p:cNvPr id="15" name="Rectangle 14"/>
              <p:cNvSpPr/>
              <p:nvPr/>
            </p:nvSpPr>
            <p:spPr>
              <a:xfrm>
                <a:off x="747297" y="3884395"/>
                <a:ext cx="920905" cy="2782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1</a:t>
                </a:r>
                <a:endParaRPr lang="en-US" dirty="0"/>
              </a:p>
            </p:txBody>
          </p:sp>
          <p:sp>
            <p:nvSpPr>
              <p:cNvPr id="16" name="Rectangle 15"/>
              <p:cNvSpPr/>
              <p:nvPr/>
            </p:nvSpPr>
            <p:spPr>
              <a:xfrm>
                <a:off x="2688392" y="3082109"/>
                <a:ext cx="1310104" cy="37316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a:solidFill>
                      <a:schemeClr val="tx1"/>
                    </a:solidFill>
                  </a:rPr>
                  <a:t>Cache</a:t>
                </a:r>
              </a:p>
            </p:txBody>
          </p:sp>
        </p:grpSp>
        <p:sp>
          <p:nvSpPr>
            <p:cNvPr id="8" name="Rectangle 7"/>
            <p:cNvSpPr/>
            <p:nvPr/>
          </p:nvSpPr>
          <p:spPr>
            <a:xfrm>
              <a:off x="5654412" y="1748052"/>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b="1" dirty="0">
                  <a:solidFill>
                    <a:schemeClr val="tx1"/>
                  </a:solidFill>
                </a:rPr>
                <a:t>Task</a:t>
              </a:r>
            </a:p>
          </p:txBody>
        </p:sp>
        <p:sp>
          <p:nvSpPr>
            <p:cNvPr id="9" name="Rectangle 8"/>
            <p:cNvSpPr/>
            <p:nvPr/>
          </p:nvSpPr>
          <p:spPr>
            <a:xfrm>
              <a:off x="5654412" y="1748052"/>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3</a:t>
              </a:r>
              <a:endParaRPr lang="en-US" dirty="0"/>
            </a:p>
          </p:txBody>
        </p:sp>
        <p:sp>
          <p:nvSpPr>
            <p:cNvPr id="10" name="Rectangle 9"/>
            <p:cNvSpPr/>
            <p:nvPr/>
          </p:nvSpPr>
          <p:spPr>
            <a:xfrm>
              <a:off x="6713075" y="1026318"/>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b="1" dirty="0">
                  <a:solidFill>
                    <a:schemeClr val="tx1"/>
                  </a:solidFill>
                </a:rPr>
                <a:t>Task</a:t>
              </a:r>
            </a:p>
          </p:txBody>
        </p:sp>
        <p:sp>
          <p:nvSpPr>
            <p:cNvPr id="11" name="Rectangle 10"/>
            <p:cNvSpPr/>
            <p:nvPr/>
          </p:nvSpPr>
          <p:spPr>
            <a:xfrm>
              <a:off x="6713075" y="1026318"/>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2</a:t>
              </a:r>
              <a:endParaRPr lang="en-US" dirty="0"/>
            </a:p>
          </p:txBody>
        </p:sp>
      </p:grpSp>
      <p:sp>
        <p:nvSpPr>
          <p:cNvPr id="17" name="Rectangle 16"/>
          <p:cNvSpPr/>
          <p:nvPr/>
        </p:nvSpPr>
        <p:spPr>
          <a:xfrm>
            <a:off x="4678003" y="2203884"/>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b="1" dirty="0">
                <a:solidFill>
                  <a:schemeClr val="tx1"/>
                </a:solidFill>
              </a:rPr>
              <a:t>Task</a:t>
            </a:r>
          </a:p>
        </p:txBody>
      </p:sp>
      <p:sp>
        <p:nvSpPr>
          <p:cNvPr id="18" name="Rectangle 17"/>
          <p:cNvSpPr/>
          <p:nvPr/>
        </p:nvSpPr>
        <p:spPr>
          <a:xfrm>
            <a:off x="4687752" y="2188616"/>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4</a:t>
            </a:r>
            <a:endParaRPr lang="en-US" dirty="0"/>
          </a:p>
        </p:txBody>
      </p:sp>
      <p:grpSp>
        <p:nvGrpSpPr>
          <p:cNvPr id="20" name="Group 19"/>
          <p:cNvGrpSpPr/>
          <p:nvPr/>
        </p:nvGrpSpPr>
        <p:grpSpPr>
          <a:xfrm>
            <a:off x="6496130" y="923604"/>
            <a:ext cx="2338282" cy="1992982"/>
            <a:chOff x="5517002" y="461460"/>
            <a:chExt cx="2338282" cy="1992982"/>
          </a:xfrm>
        </p:grpSpPr>
        <p:grpSp>
          <p:nvGrpSpPr>
            <p:cNvPr id="21" name="Group 20"/>
            <p:cNvGrpSpPr/>
            <p:nvPr/>
          </p:nvGrpSpPr>
          <p:grpSpPr>
            <a:xfrm>
              <a:off x="5517002" y="461460"/>
              <a:ext cx="2338282" cy="1992982"/>
              <a:chOff x="544310" y="3049964"/>
              <a:chExt cx="3454186" cy="2866249"/>
            </a:xfrm>
          </p:grpSpPr>
          <p:sp>
            <p:nvSpPr>
              <p:cNvPr id="26" name="Rectangle 25"/>
              <p:cNvSpPr/>
              <p:nvPr/>
            </p:nvSpPr>
            <p:spPr>
              <a:xfrm>
                <a:off x="544310" y="3082108"/>
                <a:ext cx="3448839" cy="283410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7" name="TextBox 26"/>
              <p:cNvSpPr txBox="1"/>
              <p:nvPr/>
            </p:nvSpPr>
            <p:spPr>
              <a:xfrm>
                <a:off x="559576" y="3049964"/>
                <a:ext cx="1948340" cy="420504"/>
              </a:xfrm>
              <a:prstGeom prst="rect">
                <a:avLst/>
              </a:prstGeom>
              <a:noFill/>
            </p:spPr>
            <p:txBody>
              <a:bodyPr wrap="square" rtlCol="0">
                <a:spAutoFit/>
              </a:bodyPr>
              <a:lstStyle/>
              <a:p>
                <a:r>
                  <a:rPr lang="en-US" sz="1300" dirty="0"/>
                  <a:t>Executor 2</a:t>
                </a:r>
              </a:p>
            </p:txBody>
          </p:sp>
          <p:sp>
            <p:nvSpPr>
              <p:cNvPr id="28" name="Rectangle 27"/>
              <p:cNvSpPr/>
              <p:nvPr/>
            </p:nvSpPr>
            <p:spPr>
              <a:xfrm>
                <a:off x="747297" y="3884395"/>
                <a:ext cx="1360905" cy="844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b="1" dirty="0">
                    <a:solidFill>
                      <a:schemeClr val="tx1"/>
                    </a:solidFill>
                  </a:rPr>
                  <a:t>Task</a:t>
                </a:r>
              </a:p>
            </p:txBody>
          </p:sp>
          <p:sp>
            <p:nvSpPr>
              <p:cNvPr id="29" name="Rectangle 28"/>
              <p:cNvSpPr/>
              <p:nvPr/>
            </p:nvSpPr>
            <p:spPr>
              <a:xfrm>
                <a:off x="747297" y="3884395"/>
                <a:ext cx="920905" cy="2782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5</a:t>
                </a:r>
                <a:endParaRPr lang="en-US" dirty="0"/>
              </a:p>
            </p:txBody>
          </p:sp>
          <p:sp>
            <p:nvSpPr>
              <p:cNvPr id="30" name="Rectangle 29"/>
              <p:cNvSpPr/>
              <p:nvPr/>
            </p:nvSpPr>
            <p:spPr>
              <a:xfrm>
                <a:off x="2688392" y="3082109"/>
                <a:ext cx="1310104" cy="37316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a:solidFill>
                      <a:schemeClr val="tx1"/>
                    </a:solidFill>
                  </a:rPr>
                  <a:t>Cache</a:t>
                </a:r>
              </a:p>
            </p:txBody>
          </p:sp>
        </p:grpSp>
        <p:sp>
          <p:nvSpPr>
            <p:cNvPr id="22" name="Rectangle 21"/>
            <p:cNvSpPr/>
            <p:nvPr/>
          </p:nvSpPr>
          <p:spPr>
            <a:xfrm>
              <a:off x="5654412" y="1748052"/>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b="1" dirty="0">
                  <a:solidFill>
                    <a:schemeClr val="tx1"/>
                  </a:solidFill>
                </a:rPr>
                <a:t>Task</a:t>
              </a:r>
            </a:p>
          </p:txBody>
        </p:sp>
        <p:sp>
          <p:nvSpPr>
            <p:cNvPr id="23" name="Rectangle 22"/>
            <p:cNvSpPr/>
            <p:nvPr/>
          </p:nvSpPr>
          <p:spPr>
            <a:xfrm>
              <a:off x="5654412" y="1748052"/>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7</a:t>
              </a:r>
              <a:endParaRPr lang="en-US" dirty="0"/>
            </a:p>
          </p:txBody>
        </p:sp>
        <p:sp>
          <p:nvSpPr>
            <p:cNvPr id="24" name="Rectangle 23"/>
            <p:cNvSpPr/>
            <p:nvPr/>
          </p:nvSpPr>
          <p:spPr>
            <a:xfrm>
              <a:off x="6713075" y="1026318"/>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b="1" dirty="0">
                  <a:solidFill>
                    <a:schemeClr val="tx1"/>
                  </a:solidFill>
                </a:rPr>
                <a:t>Task</a:t>
              </a:r>
            </a:p>
          </p:txBody>
        </p:sp>
        <p:sp>
          <p:nvSpPr>
            <p:cNvPr id="25" name="Rectangle 24"/>
            <p:cNvSpPr/>
            <p:nvPr/>
          </p:nvSpPr>
          <p:spPr>
            <a:xfrm>
              <a:off x="6713075" y="1026318"/>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6 </a:t>
              </a:r>
              <a:endParaRPr lang="en-US" dirty="0"/>
            </a:p>
          </p:txBody>
        </p:sp>
      </p:grpSp>
      <p:sp>
        <p:nvSpPr>
          <p:cNvPr id="31" name="Rectangle 30"/>
          <p:cNvSpPr/>
          <p:nvPr/>
        </p:nvSpPr>
        <p:spPr>
          <a:xfrm>
            <a:off x="7692203" y="2226235"/>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b="1" dirty="0">
                <a:solidFill>
                  <a:schemeClr val="tx1"/>
                </a:solidFill>
              </a:rPr>
              <a:t>Task</a:t>
            </a:r>
          </a:p>
        </p:txBody>
      </p:sp>
      <p:sp>
        <p:nvSpPr>
          <p:cNvPr id="32" name="Rectangle 31"/>
          <p:cNvSpPr/>
          <p:nvPr/>
        </p:nvSpPr>
        <p:spPr>
          <a:xfrm>
            <a:off x="7701952" y="2210967"/>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8</a:t>
            </a:r>
            <a:endParaRPr lang="en-US" dirty="0"/>
          </a:p>
        </p:txBody>
      </p:sp>
      <p:sp>
        <p:nvSpPr>
          <p:cNvPr id="33" name="Rounded Rectangle 32"/>
          <p:cNvSpPr/>
          <p:nvPr/>
        </p:nvSpPr>
        <p:spPr>
          <a:xfrm>
            <a:off x="5419688" y="470991"/>
            <a:ext cx="1213852" cy="29410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Data Node</a:t>
            </a:r>
          </a:p>
        </p:txBody>
      </p:sp>
      <p:sp>
        <p:nvSpPr>
          <p:cNvPr id="34" name="Rectangle 33"/>
          <p:cNvSpPr/>
          <p:nvPr/>
        </p:nvSpPr>
        <p:spPr>
          <a:xfrm>
            <a:off x="3625529" y="1187499"/>
            <a:ext cx="915063" cy="2501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00" dirty="0">
                <a:solidFill>
                  <a:schemeClr val="tx1"/>
                </a:solidFill>
              </a:rPr>
              <a:t>JVM</a:t>
            </a:r>
            <a:r>
              <a:rPr lang="en-US" sz="1300" dirty="0"/>
              <a:t> </a:t>
            </a:r>
            <a:r>
              <a:rPr lang="en-US" sz="1300" dirty="0">
                <a:solidFill>
                  <a:schemeClr val="tx1"/>
                </a:solidFill>
              </a:rPr>
              <a:t>Heap</a:t>
            </a:r>
          </a:p>
        </p:txBody>
      </p:sp>
      <p:sp>
        <p:nvSpPr>
          <p:cNvPr id="35" name="Rectangle 34"/>
          <p:cNvSpPr/>
          <p:nvPr/>
        </p:nvSpPr>
        <p:spPr>
          <a:xfrm>
            <a:off x="6639730" y="1187499"/>
            <a:ext cx="915063" cy="2501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00" dirty="0">
                <a:solidFill>
                  <a:schemeClr val="tx1"/>
                </a:solidFill>
              </a:rPr>
              <a:t>JVM</a:t>
            </a:r>
            <a:r>
              <a:rPr lang="en-US" sz="1300" dirty="0"/>
              <a:t> </a:t>
            </a:r>
            <a:r>
              <a:rPr lang="en-US" sz="1300" dirty="0">
                <a:solidFill>
                  <a:schemeClr val="tx1"/>
                </a:solidFill>
              </a:rPr>
              <a:t>Heap</a:t>
            </a:r>
          </a:p>
        </p:txBody>
      </p:sp>
    </p:spTree>
    <p:extLst>
      <p:ext uri="{BB962C8B-B14F-4D97-AF65-F5344CB8AC3E}">
        <p14:creationId xmlns:p14="http://schemas.microsoft.com/office/powerpoint/2010/main" val="229221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animBg="1"/>
      <p:bldP spid="18" grpId="0" animBg="1"/>
      <p:bldP spid="31" grpId="0" animBg="1"/>
      <p:bldP spid="32" grpId="0" animBg="1"/>
      <p:bldP spid="33" grpId="0" animBg="1"/>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6366" y="0"/>
            <a:ext cx="11521440" cy="7848302"/>
          </a:xfrm>
          <a:prstGeom prst="rect">
            <a:avLst/>
          </a:prstGeom>
          <a:noFill/>
        </p:spPr>
        <p:txBody>
          <a:bodyPr wrap="square" rtlCol="0">
            <a:spAutoFit/>
          </a:bodyPr>
          <a:lstStyle/>
          <a:p>
            <a:endParaRPr lang="en-US" dirty="0"/>
          </a:p>
          <a:p>
            <a:r>
              <a:rPr lang="en-US" dirty="0"/>
              <a:t>Below three options play a very important role in spark performance as they control the amount of CPU &amp; memory of our spark application. </a:t>
            </a:r>
          </a:p>
          <a:p>
            <a:r>
              <a:rPr lang="en-US" dirty="0"/>
              <a:t>Lets understand how to configure them.</a:t>
            </a:r>
          </a:p>
          <a:p>
            <a:endParaRPr lang="en-US" b="1" dirty="0"/>
          </a:p>
          <a:p>
            <a:r>
              <a:rPr lang="en-US" b="1" dirty="0"/>
              <a:t>--executor-memory: </a:t>
            </a:r>
            <a:r>
              <a:rPr lang="en-US" dirty="0"/>
              <a:t>Memory per executor (e.g. 1000M, 2G) (Default: 1G).      </a:t>
            </a:r>
          </a:p>
          <a:p>
            <a:r>
              <a:rPr lang="en-US" b="1" dirty="0"/>
              <a:t>--</a:t>
            </a:r>
            <a:r>
              <a:rPr lang="en-US" b="1" dirty="0" err="1"/>
              <a:t>num</a:t>
            </a:r>
            <a:r>
              <a:rPr lang="en-US" b="1" dirty="0"/>
              <a:t>-executors: </a:t>
            </a:r>
            <a:r>
              <a:rPr lang="en-US" dirty="0"/>
              <a:t>Number of executors to launch (Default: 2).</a:t>
            </a:r>
          </a:p>
          <a:p>
            <a:r>
              <a:rPr lang="en-US" b="1" dirty="0"/>
              <a:t>--executor-cores: </a:t>
            </a:r>
            <a:r>
              <a:rPr lang="en-US" dirty="0"/>
              <a:t>Number of cores per executor. (Default: 1 in YARN mode).</a:t>
            </a:r>
          </a:p>
          <a:p>
            <a:endParaRPr lang="en-US" dirty="0"/>
          </a:p>
          <a:p>
            <a:r>
              <a:rPr lang="en-US" dirty="0"/>
              <a:t>Below conf application properties are related to Executors.</a:t>
            </a:r>
          </a:p>
          <a:p>
            <a:r>
              <a:rPr lang="en-US" b="1" dirty="0" err="1"/>
              <a:t>spark.executor.memory</a:t>
            </a:r>
            <a:r>
              <a:rPr lang="en-US" b="1" dirty="0"/>
              <a:t> : </a:t>
            </a:r>
            <a:r>
              <a:rPr lang="en-US" dirty="0"/>
              <a:t>Default (1G)</a:t>
            </a:r>
          </a:p>
          <a:p>
            <a:r>
              <a:rPr lang="en-US" b="1" dirty="0" err="1"/>
              <a:t>spark.executor.cores</a:t>
            </a:r>
            <a:r>
              <a:rPr lang="en-US" b="1" dirty="0"/>
              <a:t>: </a:t>
            </a:r>
            <a:r>
              <a:rPr lang="en-US" dirty="0"/>
              <a:t>Default 2.</a:t>
            </a:r>
          </a:p>
          <a:p>
            <a:r>
              <a:rPr lang="en-US" b="1" dirty="0" err="1"/>
              <a:t>Spark.executor.memoryOverhead</a:t>
            </a:r>
            <a:r>
              <a:rPr lang="en-US" b="1" dirty="0"/>
              <a:t> : </a:t>
            </a:r>
            <a:r>
              <a:rPr lang="en-US" dirty="0"/>
              <a:t>10% or 384MB (Whichever is higher)</a:t>
            </a:r>
          </a:p>
          <a:p>
            <a:pPr marL="742950" lvl="1" indent="-285750">
              <a:buFont typeface="Arial" panose="020B0604020202020204" pitchFamily="34" charset="0"/>
              <a:buChar char="•"/>
            </a:pPr>
            <a:r>
              <a:rPr lang="en-US" dirty="0"/>
              <a:t>The amount of off-heap memory to be allocated per executor, in </a:t>
            </a:r>
            <a:r>
              <a:rPr lang="en-US" dirty="0" err="1"/>
              <a:t>MiB</a:t>
            </a:r>
            <a:r>
              <a:rPr lang="en-US" dirty="0"/>
              <a:t> unless otherwise specified. </a:t>
            </a:r>
          </a:p>
          <a:p>
            <a:pPr marL="742950" lvl="1" indent="-285750">
              <a:buFont typeface="Arial" panose="020B0604020202020204" pitchFamily="34" charset="0"/>
              <a:buChar char="•"/>
            </a:pPr>
            <a:r>
              <a:rPr lang="en-US" dirty="0"/>
              <a:t>This is memory that accounts for things like VM overheads, interned strings, other native overheads, etc. </a:t>
            </a:r>
          </a:p>
          <a:p>
            <a:pPr marL="742950" lvl="1" indent="-285750">
              <a:buFont typeface="Arial" panose="020B0604020202020204" pitchFamily="34" charset="0"/>
              <a:buChar char="•"/>
            </a:pPr>
            <a:r>
              <a:rPr lang="en-US" dirty="0"/>
              <a:t>This tends to grow with the executor size (typically 6-10%).</a:t>
            </a:r>
          </a:p>
          <a:p>
            <a:pPr marL="742950" lvl="1" indent="-285750">
              <a:buFont typeface="Arial" panose="020B0604020202020204" pitchFamily="34" charset="0"/>
              <a:buChar char="•"/>
            </a:pPr>
            <a:r>
              <a:rPr lang="en-US" dirty="0"/>
              <a:t>When we plan the performance tuning we need to consider this as well.</a:t>
            </a:r>
          </a:p>
          <a:p>
            <a:r>
              <a:rPr lang="en-US" b="1" dirty="0" err="1"/>
              <a:t>spark.executor.heartbeatInterval</a:t>
            </a:r>
            <a:r>
              <a:rPr lang="en-US" b="1" dirty="0"/>
              <a:t>: </a:t>
            </a:r>
            <a:r>
              <a:rPr lang="en-US" dirty="0"/>
              <a:t>Default 10s</a:t>
            </a:r>
          </a:p>
          <a:p>
            <a:pPr marL="742950" lvl="1" indent="-285750">
              <a:buFont typeface="Arial" panose="020B0604020202020204" pitchFamily="34" charset="0"/>
              <a:buChar char="•"/>
            </a:pPr>
            <a:r>
              <a:rPr lang="en-US" dirty="0"/>
              <a:t>Interval between each executor's heartbeats to the driver. Heartbeats let the driver know that the executor is still alive.</a:t>
            </a:r>
          </a:p>
          <a:p>
            <a:pPr lvl="1"/>
            <a:endParaRPr lang="en-US" dirty="0"/>
          </a:p>
          <a:p>
            <a:r>
              <a:rPr lang="en-US" i="1" dirty="0"/>
              <a:t>List of all Configuration properties:</a:t>
            </a:r>
          </a:p>
          <a:p>
            <a:r>
              <a:rPr lang="en-US" i="1" dirty="0">
                <a:hlinkClick r:id="rId2"/>
              </a:rPr>
              <a:t>https://spark.apache.org/docs/2.4.0/configuration.html</a:t>
            </a:r>
            <a:endParaRPr lang="en-US" i="1" dirty="0"/>
          </a:p>
          <a:p>
            <a:endParaRPr lang="en-US" dirty="0"/>
          </a:p>
          <a:p>
            <a:endParaRPr lang="en-US" dirty="0"/>
          </a:p>
          <a:p>
            <a:endParaRPr lang="en-US" dirty="0"/>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3489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9" end="19"/>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95267" y="1909009"/>
            <a:ext cx="1782037" cy="2657643"/>
            <a:chOff x="1016000" y="791411"/>
            <a:chExt cx="2171032" cy="2903621"/>
          </a:xfrm>
        </p:grpSpPr>
        <p:sp>
          <p:nvSpPr>
            <p:cNvPr id="2" name="Rectangle 1"/>
            <p:cNvSpPr/>
            <p:nvPr/>
          </p:nvSpPr>
          <p:spPr>
            <a:xfrm>
              <a:off x="1016000" y="791411"/>
              <a:ext cx="2171032" cy="290362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Driver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317011" y="1605360"/>
              <a:ext cx="1563143" cy="423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sp>
          <p:nvSpPr>
            <p:cNvPr id="5" name="Rectangle 4"/>
            <p:cNvSpPr/>
            <p:nvPr/>
          </p:nvSpPr>
          <p:spPr>
            <a:xfrm>
              <a:off x="1315451" y="2241239"/>
              <a:ext cx="1563143" cy="38501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 Context</a:t>
              </a:r>
            </a:p>
          </p:txBody>
        </p:sp>
        <p:sp>
          <p:nvSpPr>
            <p:cNvPr id="6" name="Rectangle 5"/>
            <p:cNvSpPr/>
            <p:nvPr/>
          </p:nvSpPr>
          <p:spPr>
            <a:xfrm>
              <a:off x="1315451" y="2804772"/>
              <a:ext cx="1563143" cy="71173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grpSp>
      <p:sp>
        <p:nvSpPr>
          <p:cNvPr id="8" name="Rectangle 7"/>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10" name="Rectangle 9"/>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1" name="Rectangle 10"/>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2" name="Rectangle 11"/>
          <p:cNvSpPr/>
          <p:nvPr/>
        </p:nvSpPr>
        <p:spPr>
          <a:xfrm>
            <a:off x="8313606"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3" name="Rectangle 12"/>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4" name="Rectangle 13"/>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2" name="Rectangle 21"/>
          <p:cNvSpPr/>
          <p:nvPr/>
        </p:nvSpPr>
        <p:spPr>
          <a:xfrm>
            <a:off x="7152960" y="5107233"/>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3" name="Rectangle 22"/>
          <p:cNvSpPr/>
          <p:nvPr/>
        </p:nvSpPr>
        <p:spPr>
          <a:xfrm>
            <a:off x="7728497" y="511118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4" name="Rectangle 23"/>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7172638" y="55853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6" name="Rectangle 25"/>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6908800" cy="369332"/>
          </a:xfrm>
          <a:prstGeom prst="rect">
            <a:avLst/>
          </a:prstGeom>
          <a:noFill/>
        </p:spPr>
        <p:txBody>
          <a:bodyPr wrap="square" rtlCol="0">
            <a:spAutoFit/>
          </a:bodyPr>
          <a:lstStyle/>
          <a:p>
            <a:r>
              <a:rPr lang="en-US" dirty="0"/>
              <a:t>Spark Runtime Components in Cluster deploy mode:</a:t>
            </a:r>
          </a:p>
        </p:txBody>
      </p:sp>
      <p:sp>
        <p:nvSpPr>
          <p:cNvPr id="30" name="Rectangle 29"/>
          <p:cNvSpPr/>
          <p:nvPr/>
        </p:nvSpPr>
        <p:spPr>
          <a:xfrm>
            <a:off x="973625" y="2978810"/>
            <a:ext cx="1839496" cy="609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Client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cxnSp>
        <p:nvCxnSpPr>
          <p:cNvPr id="35" name="Straight Arrow Connector 34"/>
          <p:cNvCxnSpPr>
            <a:stCxn id="30" idx="3"/>
          </p:cNvCxnSpPr>
          <p:nvPr/>
        </p:nvCxnSpPr>
        <p:spPr>
          <a:xfrm flipV="1">
            <a:off x="2813121" y="3269249"/>
            <a:ext cx="917073" cy="143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a:endCxn id="8"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302697" y="509931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cxnSp>
        <p:nvCxnSpPr>
          <p:cNvPr id="39" name="Straight Arrow Connector 38"/>
          <p:cNvCxnSpPr>
            <a:endCxn id="20" idx="1"/>
          </p:cNvCxnSpPr>
          <p:nvPr/>
        </p:nvCxnSpPr>
        <p:spPr>
          <a:xfrm>
            <a:off x="5584920" y="3368842"/>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320716" y="807453"/>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3427663" y="898358"/>
            <a:ext cx="866274"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a:t>
            </a:r>
          </a:p>
        </p:txBody>
      </p:sp>
      <p:cxnSp>
        <p:nvCxnSpPr>
          <p:cNvPr id="45" name="Straight Connector 44"/>
          <p:cNvCxnSpPr>
            <a:stCxn id="12" idx="3"/>
          </p:cNvCxnSpPr>
          <p:nvPr/>
        </p:nvCxnSpPr>
        <p:spPr>
          <a:xfrm flipV="1">
            <a:off x="8663003" y="2490922"/>
            <a:ext cx="1422347" cy="128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598783" y="2990882"/>
            <a:ext cx="1422347" cy="128833"/>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071491" y="2318154"/>
            <a:ext cx="1874530" cy="292388"/>
          </a:xfrm>
          <a:prstGeom prst="rect">
            <a:avLst/>
          </a:prstGeom>
          <a:noFill/>
        </p:spPr>
        <p:txBody>
          <a:bodyPr wrap="square" rtlCol="0">
            <a:spAutoFit/>
          </a:bodyPr>
          <a:lstStyle/>
          <a:p>
            <a:r>
              <a:rPr lang="en-US" sz="1300" dirty="0"/>
              <a:t>Task Slots</a:t>
            </a:r>
          </a:p>
        </p:txBody>
      </p:sp>
      <p:sp>
        <p:nvSpPr>
          <p:cNvPr id="48" name="TextBox 47"/>
          <p:cNvSpPr txBox="1"/>
          <p:nvPr/>
        </p:nvSpPr>
        <p:spPr>
          <a:xfrm>
            <a:off x="10059360" y="2807194"/>
            <a:ext cx="1874530" cy="292388"/>
          </a:xfrm>
          <a:prstGeom prst="rect">
            <a:avLst/>
          </a:prstGeom>
          <a:noFill/>
        </p:spPr>
        <p:txBody>
          <a:bodyPr wrap="square" rtlCol="0">
            <a:spAutoFit/>
          </a:bodyPr>
          <a:lstStyle/>
          <a:p>
            <a:r>
              <a:rPr lang="en-US" sz="1300" dirty="0"/>
              <a:t>Unoccupied Task Slots</a:t>
            </a:r>
          </a:p>
        </p:txBody>
      </p:sp>
      <p:sp>
        <p:nvSpPr>
          <p:cNvPr id="37" name="Rectangle 36"/>
          <p:cNvSpPr/>
          <p:nvPr/>
        </p:nvSpPr>
        <p:spPr>
          <a:xfrm>
            <a:off x="7179289" y="4470594"/>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40" name="Rectangle 39"/>
          <p:cNvSpPr/>
          <p:nvPr/>
        </p:nvSpPr>
        <p:spPr>
          <a:xfrm>
            <a:off x="7728496" y="249703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41" name="Rectangle 40"/>
          <p:cNvSpPr/>
          <p:nvPr/>
        </p:nvSpPr>
        <p:spPr>
          <a:xfrm>
            <a:off x="7149153"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44" name="Rectangle 43"/>
          <p:cNvSpPr/>
          <p:nvPr/>
        </p:nvSpPr>
        <p:spPr>
          <a:xfrm>
            <a:off x="7175819" y="296996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Tree>
    <p:extLst>
      <p:ext uri="{BB962C8B-B14F-4D97-AF65-F5344CB8AC3E}">
        <p14:creationId xmlns:p14="http://schemas.microsoft.com/office/powerpoint/2010/main" val="384302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20" grpId="0" animBg="1"/>
      <p:bldP spid="22" grpId="0" animBg="1"/>
      <p:bldP spid="23" grpId="0" animBg="1"/>
      <p:bldP spid="24" grpId="0" animBg="1"/>
      <p:bldP spid="25" grpId="0" animBg="1"/>
      <p:bldP spid="26" grpId="0" animBg="1"/>
      <p:bldP spid="27" grpId="0" animBg="1"/>
      <p:bldP spid="30" grpId="0" animBg="1"/>
      <p:bldP spid="38" grpId="0" animBg="1"/>
      <p:bldP spid="42" grpId="0" animBg="1"/>
      <p:bldP spid="43" grpId="0" animBg="1"/>
      <p:bldP spid="47" grpId="0"/>
      <p:bldP spid="48" grpId="0"/>
      <p:bldP spid="37" grpId="0" animBg="1"/>
      <p:bldP spid="40" grpId="0" animBg="1"/>
      <p:bldP spid="41" grpId="0" animBg="1"/>
      <p:bldP spid="44" grpId="0" animBg="1"/>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37809" y="1909009"/>
            <a:ext cx="1839496" cy="4080044"/>
            <a:chOff x="1016000" y="791411"/>
            <a:chExt cx="2171032" cy="3014626"/>
          </a:xfrm>
        </p:grpSpPr>
        <p:sp>
          <p:nvSpPr>
            <p:cNvPr id="2" name="Rectangle 1"/>
            <p:cNvSpPr/>
            <p:nvPr/>
          </p:nvSpPr>
          <p:spPr>
            <a:xfrm>
              <a:off x="1016000" y="791411"/>
              <a:ext cx="2171032" cy="301462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Client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403915" y="1215651"/>
              <a:ext cx="1563143" cy="23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grpSp>
      <p:sp>
        <p:nvSpPr>
          <p:cNvPr id="8" name="Rectangle 7"/>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sp>
        <p:nvSpPr>
          <p:cNvPr id="10" name="Rectangle 9"/>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1" name="Rectangle 10"/>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2" name="Rectangle 11"/>
          <p:cNvSpPr/>
          <p:nvPr/>
        </p:nvSpPr>
        <p:spPr>
          <a:xfrm>
            <a:off x="8302698" y="248845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3" name="Rectangle 12"/>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4" name="Rectangle 13"/>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1" name="Rectangle 20"/>
          <p:cNvSpPr/>
          <p:nvPr/>
        </p:nvSpPr>
        <p:spPr>
          <a:xfrm>
            <a:off x="7152960" y="4518526"/>
            <a:ext cx="1324437" cy="374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sp>
        <p:nvSpPr>
          <p:cNvPr id="22" name="Rectangle 21"/>
          <p:cNvSpPr/>
          <p:nvPr/>
        </p:nvSpPr>
        <p:spPr>
          <a:xfrm>
            <a:off x="7152960" y="510723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3" name="Rectangle 22"/>
          <p:cNvSpPr/>
          <p:nvPr/>
        </p:nvSpPr>
        <p:spPr>
          <a:xfrm>
            <a:off x="7728497" y="511118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4" name="Rectangle 23"/>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7172638" y="558532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6" name="Rectangle 25"/>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5374105" cy="369332"/>
          </a:xfrm>
          <a:prstGeom prst="rect">
            <a:avLst/>
          </a:prstGeom>
          <a:noFill/>
        </p:spPr>
        <p:txBody>
          <a:bodyPr wrap="square" rtlCol="0">
            <a:spAutoFit/>
          </a:bodyPr>
          <a:lstStyle/>
          <a:p>
            <a:r>
              <a:rPr lang="en-US" dirty="0"/>
              <a:t>Spark Runtime Components in Client deploy mode:</a:t>
            </a:r>
          </a:p>
        </p:txBody>
      </p:sp>
      <p:cxnSp>
        <p:nvCxnSpPr>
          <p:cNvPr id="36" name="Straight Arrow Connector 35"/>
          <p:cNvCxnSpPr>
            <a:endCxn id="8"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302697" y="5099310"/>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cxnSp>
        <p:nvCxnSpPr>
          <p:cNvPr id="39" name="Straight Arrow Connector 38"/>
          <p:cNvCxnSpPr>
            <a:endCxn id="20" idx="1"/>
          </p:cNvCxnSpPr>
          <p:nvPr/>
        </p:nvCxnSpPr>
        <p:spPr>
          <a:xfrm>
            <a:off x="5584920" y="3368842"/>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320716" y="807453"/>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895345" y="3211054"/>
            <a:ext cx="1558276" cy="192018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6" name="Rectangle 15"/>
          <p:cNvSpPr/>
          <p:nvPr/>
        </p:nvSpPr>
        <p:spPr>
          <a:xfrm>
            <a:off x="4176295" y="4232494"/>
            <a:ext cx="1131016" cy="66004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sp>
        <p:nvSpPr>
          <p:cNvPr id="17" name="Rectangle 16"/>
          <p:cNvSpPr/>
          <p:nvPr/>
        </p:nvSpPr>
        <p:spPr>
          <a:xfrm>
            <a:off x="4176295" y="3692410"/>
            <a:ext cx="1131016" cy="4357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 Context</a:t>
            </a:r>
          </a:p>
        </p:txBody>
      </p:sp>
      <p:sp>
        <p:nvSpPr>
          <p:cNvPr id="40" name="Rectangle 39"/>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1" name="Rectangle 40"/>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44" name="Rectangle 43"/>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49" name="Rectangle 48"/>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0" name="Rectangle 49"/>
          <p:cNvSpPr/>
          <p:nvPr/>
        </p:nvSpPr>
        <p:spPr>
          <a:xfrm>
            <a:off x="8313606"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1" name="Rectangle 50"/>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2" name="Rectangle 51"/>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5" name="Rectangle 54"/>
          <p:cNvSpPr/>
          <p:nvPr/>
        </p:nvSpPr>
        <p:spPr>
          <a:xfrm>
            <a:off x="7152960" y="5107233"/>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6" name="Rectangle 55"/>
          <p:cNvSpPr/>
          <p:nvPr/>
        </p:nvSpPr>
        <p:spPr>
          <a:xfrm>
            <a:off x="7728497" y="511118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7" name="Rectangle 56"/>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58" name="Rectangle 57"/>
          <p:cNvSpPr/>
          <p:nvPr/>
        </p:nvSpPr>
        <p:spPr>
          <a:xfrm>
            <a:off x="7172638" y="55853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9" name="Rectangle 58"/>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a:endCxn id="40"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63" name="Rectangle 62"/>
          <p:cNvSpPr/>
          <p:nvPr/>
        </p:nvSpPr>
        <p:spPr>
          <a:xfrm>
            <a:off x="8302697" y="509931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64" name="Rectangle 63"/>
          <p:cNvSpPr/>
          <p:nvPr/>
        </p:nvSpPr>
        <p:spPr>
          <a:xfrm>
            <a:off x="7179289" y="4470594"/>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65" name="Rectangle 64"/>
          <p:cNvSpPr/>
          <p:nvPr/>
        </p:nvSpPr>
        <p:spPr>
          <a:xfrm>
            <a:off x="7728496" y="249703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66" name="Rectangle 65"/>
          <p:cNvSpPr/>
          <p:nvPr/>
        </p:nvSpPr>
        <p:spPr>
          <a:xfrm>
            <a:off x="7149153"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67" name="Rectangle 66"/>
          <p:cNvSpPr/>
          <p:nvPr/>
        </p:nvSpPr>
        <p:spPr>
          <a:xfrm>
            <a:off x="7175819" y="296996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Tree>
    <p:extLst>
      <p:ext uri="{BB962C8B-B14F-4D97-AF65-F5344CB8AC3E}">
        <p14:creationId xmlns:p14="http://schemas.microsoft.com/office/powerpoint/2010/main" val="229951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4"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3" grpId="0" animBg="1"/>
      <p:bldP spid="64" grpId="0" animBg="1"/>
      <p:bldP spid="65" grpId="0" animBg="1"/>
      <p:bldP spid="66" grpId="0" animBg="1"/>
      <p:bldP spid="67" grpId="0" animBg="1"/>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076295" y="1563096"/>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2333824" y="2411233"/>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sp>
        <p:nvSpPr>
          <p:cNvPr id="10" name="Rectangle 9"/>
          <p:cNvSpPr/>
          <p:nvPr/>
        </p:nvSpPr>
        <p:spPr>
          <a:xfrm>
            <a:off x="2333824" y="3045144"/>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1" name="Rectangle 10"/>
          <p:cNvSpPr/>
          <p:nvPr/>
        </p:nvSpPr>
        <p:spPr>
          <a:xfrm>
            <a:off x="2909361" y="3049100"/>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2" name="Rectangle 11"/>
          <p:cNvSpPr/>
          <p:nvPr/>
        </p:nvSpPr>
        <p:spPr>
          <a:xfrm>
            <a:off x="3483562" y="3041727"/>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3" name="Rectangle 12"/>
          <p:cNvSpPr/>
          <p:nvPr/>
        </p:nvSpPr>
        <p:spPr>
          <a:xfrm>
            <a:off x="2353502" y="3523237"/>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4" name="Rectangle 13"/>
          <p:cNvSpPr/>
          <p:nvPr/>
        </p:nvSpPr>
        <p:spPr>
          <a:xfrm>
            <a:off x="2899522" y="3517394"/>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483561" y="3506659"/>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076295" y="4162997"/>
            <a:ext cx="1839496" cy="4089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2076295" y="4724921"/>
            <a:ext cx="1839496" cy="46894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2084945" y="4764837"/>
            <a:ext cx="1888314" cy="492443"/>
          </a:xfrm>
          <a:prstGeom prst="rect">
            <a:avLst/>
          </a:prstGeom>
          <a:noFill/>
        </p:spPr>
        <p:txBody>
          <a:bodyPr wrap="square" rtlCol="0">
            <a:spAutoFit/>
          </a:bodyPr>
          <a:lstStyle/>
          <a:p>
            <a:r>
              <a:rPr lang="en-US" sz="1500" b="1" dirty="0"/>
              <a:t>Off-Heap</a:t>
            </a:r>
            <a:r>
              <a:rPr lang="en-US" sz="1100" dirty="0"/>
              <a:t> (Disabled by Default)</a:t>
            </a:r>
            <a:endParaRPr lang="en-US" sz="1100" i="1" dirty="0"/>
          </a:p>
        </p:txBody>
      </p:sp>
      <p:sp>
        <p:nvSpPr>
          <p:cNvPr id="72" name="TextBox 71"/>
          <p:cNvSpPr txBox="1"/>
          <p:nvPr/>
        </p:nvSpPr>
        <p:spPr>
          <a:xfrm>
            <a:off x="2076295" y="4173115"/>
            <a:ext cx="2282306" cy="323165"/>
          </a:xfrm>
          <a:prstGeom prst="rect">
            <a:avLst/>
          </a:prstGeom>
          <a:noFill/>
        </p:spPr>
        <p:txBody>
          <a:bodyPr wrap="square" rtlCol="0">
            <a:spAutoFit/>
          </a:bodyPr>
          <a:lstStyle/>
          <a:p>
            <a:r>
              <a:rPr lang="en-US" sz="1500" b="1" dirty="0"/>
              <a:t>Overhead</a:t>
            </a:r>
            <a:r>
              <a:rPr lang="en-US" sz="1500" dirty="0"/>
              <a:t> </a:t>
            </a:r>
            <a:r>
              <a:rPr lang="en-US" sz="1100" dirty="0"/>
              <a:t>(10% or 384 MB)</a:t>
            </a:r>
            <a:endParaRPr lang="en-US" sz="1100" i="1" dirty="0"/>
          </a:p>
        </p:txBody>
      </p:sp>
      <p:sp>
        <p:nvSpPr>
          <p:cNvPr id="96" name="Rectangle 95"/>
          <p:cNvSpPr/>
          <p:nvPr/>
        </p:nvSpPr>
        <p:spPr>
          <a:xfrm>
            <a:off x="4953236" y="2472104"/>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Daemon Processes</a:t>
            </a:r>
          </a:p>
          <a:p>
            <a:pPr algn="ctr"/>
            <a:endParaRPr lang="en-US" sz="1300" dirty="0">
              <a:solidFill>
                <a:schemeClr val="tx1"/>
              </a:solidFill>
            </a:endParaRPr>
          </a:p>
          <a:p>
            <a:pPr algn="ctr"/>
            <a:endParaRPr lang="en-US" dirty="0">
              <a:solidFill>
                <a:schemeClr val="tx1"/>
              </a:solidFill>
            </a:endParaRPr>
          </a:p>
        </p:txBody>
      </p:sp>
      <p:sp>
        <p:nvSpPr>
          <p:cNvPr id="97" name="Rectangle 96"/>
          <p:cNvSpPr/>
          <p:nvPr/>
        </p:nvSpPr>
        <p:spPr>
          <a:xfrm>
            <a:off x="5010062" y="2760429"/>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6299228" y="2760429"/>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9" name="Rectangle 98"/>
          <p:cNvSpPr/>
          <p:nvPr/>
        </p:nvSpPr>
        <p:spPr>
          <a:xfrm>
            <a:off x="5669508" y="2760429"/>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Rectangle 99"/>
          <p:cNvSpPr/>
          <p:nvPr/>
        </p:nvSpPr>
        <p:spPr>
          <a:xfrm>
            <a:off x="7552900" y="2472104"/>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Others (Non-spark)</a:t>
            </a:r>
          </a:p>
          <a:p>
            <a:pPr algn="ctr"/>
            <a:endParaRPr lang="en-US" sz="1300" dirty="0">
              <a:solidFill>
                <a:schemeClr val="tx1"/>
              </a:solidFill>
            </a:endParaRPr>
          </a:p>
          <a:p>
            <a:pPr algn="ctr"/>
            <a:endParaRPr lang="en-US" dirty="0">
              <a:solidFill>
                <a:schemeClr val="tx1"/>
              </a:solidFill>
            </a:endParaRPr>
          </a:p>
        </p:txBody>
      </p:sp>
      <p:sp>
        <p:nvSpPr>
          <p:cNvPr id="101" name="Rectangle 100"/>
          <p:cNvSpPr/>
          <p:nvPr/>
        </p:nvSpPr>
        <p:spPr>
          <a:xfrm>
            <a:off x="7600806" y="2827271"/>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8889972" y="2827271"/>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3" name="Rectangle 102"/>
          <p:cNvSpPr/>
          <p:nvPr/>
        </p:nvSpPr>
        <p:spPr>
          <a:xfrm>
            <a:off x="8260252" y="2827271"/>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730371" y="953826"/>
            <a:ext cx="2520778" cy="47549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119745" y="973337"/>
            <a:ext cx="1853514" cy="369332"/>
          </a:xfrm>
          <a:prstGeom prst="rect">
            <a:avLst/>
          </a:prstGeom>
          <a:noFill/>
        </p:spPr>
        <p:txBody>
          <a:bodyPr wrap="square" rtlCol="0">
            <a:spAutoFit/>
          </a:bodyPr>
          <a:lstStyle/>
          <a:p>
            <a:r>
              <a:rPr lang="en-US" dirty="0"/>
              <a:t>YARN Container</a:t>
            </a:r>
          </a:p>
        </p:txBody>
      </p:sp>
      <p:sp>
        <p:nvSpPr>
          <p:cNvPr id="104" name="Rectangle 103"/>
          <p:cNvSpPr/>
          <p:nvPr/>
        </p:nvSpPr>
        <p:spPr>
          <a:xfrm>
            <a:off x="1433384" y="354226"/>
            <a:ext cx="8806248" cy="5717059"/>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5114685" y="357012"/>
            <a:ext cx="1853514" cy="369332"/>
          </a:xfrm>
          <a:prstGeom prst="rect">
            <a:avLst/>
          </a:prstGeom>
          <a:noFill/>
        </p:spPr>
        <p:txBody>
          <a:bodyPr wrap="square" rtlCol="0">
            <a:spAutoFit/>
          </a:bodyPr>
          <a:lstStyle/>
          <a:p>
            <a:r>
              <a:rPr lang="en-US" dirty="0"/>
              <a:t>Node Manager</a:t>
            </a:r>
          </a:p>
        </p:txBody>
      </p:sp>
      <p:sp>
        <p:nvSpPr>
          <p:cNvPr id="106" name="Rectangle 105"/>
          <p:cNvSpPr/>
          <p:nvPr/>
        </p:nvSpPr>
        <p:spPr>
          <a:xfrm>
            <a:off x="4547651" y="953826"/>
            <a:ext cx="2520778" cy="47549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222496" y="973337"/>
            <a:ext cx="2520778" cy="47549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796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68" grpId="0" animBg="1"/>
      <p:bldP spid="69" grpId="0" animBg="1"/>
      <p:bldP spid="71" grpId="0"/>
      <p:bldP spid="72" grpId="0"/>
      <p:bldP spid="96" grpId="0" animBg="1"/>
      <p:bldP spid="97" grpId="0" animBg="1"/>
      <p:bldP spid="98" grpId="0" animBg="1"/>
      <p:bldP spid="99" grpId="0" animBg="1"/>
      <p:bldP spid="100" grpId="0" animBg="1"/>
      <p:bldP spid="101" grpId="0" animBg="1"/>
      <p:bldP spid="102" grpId="0" animBg="1"/>
      <p:bldP spid="103" grpId="0" animBg="1"/>
      <p:bldP spid="5" grpId="0" animBg="1"/>
      <p:bldP spid="6" grpId="0"/>
      <p:bldP spid="104" grpId="0" animBg="1"/>
      <p:bldP spid="105" grpId="0"/>
      <p:bldP spid="106" grpId="0" animBg="1"/>
      <p:bldP spid="107" grpId="0" animBg="1"/>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7855" y="315226"/>
            <a:ext cx="3197513" cy="1523494"/>
          </a:xfrm>
          <a:prstGeom prst="rect">
            <a:avLst/>
          </a:prstGeom>
          <a:noFill/>
        </p:spPr>
        <p:txBody>
          <a:bodyPr wrap="square" rtlCol="0">
            <a:spAutoFit/>
          </a:bodyPr>
          <a:lstStyle/>
          <a:p>
            <a:pPr lvl="1"/>
            <a:r>
              <a:rPr lang="en-US" sz="1500" b="1" dirty="0"/>
              <a:t>Lets Assume :- </a:t>
            </a:r>
          </a:p>
          <a:p>
            <a:pPr lvl="1"/>
            <a:r>
              <a:rPr lang="en-US" sz="1500" dirty="0"/>
              <a:t>Cluster Configuration:</a:t>
            </a:r>
          </a:p>
          <a:p>
            <a:pPr lvl="1"/>
            <a:r>
              <a:rPr lang="en-US" sz="1500" dirty="0"/>
              <a:t>   10 Nodes</a:t>
            </a:r>
          </a:p>
          <a:p>
            <a:pPr lvl="1"/>
            <a:r>
              <a:rPr lang="en-US" sz="1500" dirty="0"/>
              <a:t>   16 cores per each Node.</a:t>
            </a:r>
          </a:p>
          <a:p>
            <a:pPr lvl="1"/>
            <a:r>
              <a:rPr lang="en-US" sz="1500" dirty="0"/>
              <a:t>   64GB RAM per Node </a:t>
            </a:r>
          </a:p>
          <a:p>
            <a:endParaRPr lang="en-US" dirty="0"/>
          </a:p>
        </p:txBody>
      </p:sp>
    </p:spTree>
    <p:extLst>
      <p:ext uri="{BB962C8B-B14F-4D97-AF65-F5344CB8AC3E}">
        <p14:creationId xmlns:p14="http://schemas.microsoft.com/office/powerpoint/2010/main" val="351519095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156" y="84078"/>
            <a:ext cx="5789663" cy="6878806"/>
          </a:xfrm>
          <a:prstGeom prst="rect">
            <a:avLst/>
          </a:prstGeom>
          <a:noFill/>
        </p:spPr>
        <p:txBody>
          <a:bodyPr wrap="square" rtlCol="0">
            <a:spAutoFit/>
          </a:bodyPr>
          <a:lstStyle/>
          <a:p>
            <a:pPr lvl="1"/>
            <a:r>
              <a:rPr lang="en-US" sz="1500" dirty="0"/>
              <a:t>Cluster Configuration:</a:t>
            </a:r>
          </a:p>
          <a:p>
            <a:pPr lvl="1"/>
            <a:r>
              <a:rPr lang="en-US" sz="1500" dirty="0"/>
              <a:t>   10 Nodes</a:t>
            </a:r>
          </a:p>
          <a:p>
            <a:pPr lvl="1"/>
            <a:r>
              <a:rPr lang="en-US" sz="1500" dirty="0"/>
              <a:t>   16 cores per each Node.</a:t>
            </a:r>
          </a:p>
          <a:p>
            <a:pPr lvl="1"/>
            <a:r>
              <a:rPr lang="en-US" sz="1500" dirty="0"/>
              <a:t>   64GB RAM per Node </a:t>
            </a:r>
          </a:p>
          <a:p>
            <a:pPr lvl="1"/>
            <a:endParaRPr lang="en-US" sz="1500" dirty="0"/>
          </a:p>
          <a:p>
            <a:pPr lvl="1"/>
            <a:r>
              <a:rPr lang="en-US" sz="1500" dirty="0"/>
              <a:t>Spark Job was run with one core per executor.</a:t>
            </a:r>
          </a:p>
          <a:p>
            <a:pPr lvl="1"/>
            <a:endParaRPr lang="en-US" sz="1500" dirty="0"/>
          </a:p>
          <a:p>
            <a:pPr marL="742950" lvl="1" indent="-285750">
              <a:buFont typeface="Arial" panose="020B0604020202020204" pitchFamily="34" charset="0"/>
              <a:buChar char="•"/>
            </a:pPr>
            <a:r>
              <a:rPr lang="en-US" sz="1500" dirty="0"/>
              <a:t>Total number of cores in cluster = 16 * 10 = 160</a:t>
            </a:r>
          </a:p>
          <a:p>
            <a:pPr marL="742950" lvl="1" indent="-285750">
              <a:buFont typeface="Arial" panose="020B0604020202020204" pitchFamily="34" charset="0"/>
              <a:buChar char="•"/>
            </a:pPr>
            <a:r>
              <a:rPr lang="en-US" sz="1500" dirty="0"/>
              <a:t>So number of executors = 160</a:t>
            </a:r>
          </a:p>
          <a:p>
            <a:pPr marL="742950" lvl="1" indent="-285750">
              <a:buFont typeface="Arial" panose="020B0604020202020204" pitchFamily="34" charset="0"/>
              <a:buChar char="•"/>
            </a:pPr>
            <a:r>
              <a:rPr lang="en-US" sz="1500" dirty="0"/>
              <a:t>Number of executors per Node = 160/10 = 16</a:t>
            </a:r>
          </a:p>
          <a:p>
            <a:pPr marL="742950" lvl="1" indent="-285750">
              <a:buFont typeface="Arial" panose="020B0604020202020204" pitchFamily="34" charset="0"/>
              <a:buChar char="•"/>
            </a:pPr>
            <a:r>
              <a:rPr lang="en-US" sz="1500" dirty="0"/>
              <a:t>Memory per Executor = 64/16 = 4GB</a:t>
            </a:r>
          </a:p>
          <a:p>
            <a:pPr lvl="1"/>
            <a:endParaRPr lang="en-US" sz="1500" dirty="0"/>
          </a:p>
          <a:p>
            <a:pPr lvl="1"/>
            <a:r>
              <a:rPr lang="en-US" sz="1500" dirty="0"/>
              <a:t>Problems: </a:t>
            </a:r>
          </a:p>
          <a:p>
            <a:pPr marL="742950" lvl="1" indent="-285750">
              <a:buFont typeface="Arial" panose="020B0604020202020204" pitchFamily="34" charset="0"/>
              <a:buChar char="•"/>
            </a:pPr>
            <a:r>
              <a:rPr lang="en-US" sz="1500" dirty="0"/>
              <a:t>With only one executor per core, we will not be able to take advantage of running multiple tasks in the same JVM.</a:t>
            </a:r>
          </a:p>
          <a:p>
            <a:pPr marL="742950" lvl="1" indent="-285750">
              <a:buFont typeface="Arial" panose="020B0604020202020204" pitchFamily="34" charset="0"/>
              <a:buChar char="•"/>
            </a:pPr>
            <a:r>
              <a:rPr lang="en-US" sz="1500" dirty="0"/>
              <a:t>There is ~10% overhead for each JVM. Due to 160 executors 160 JVM processes would be created and so lot of unnecessary overheads.</a:t>
            </a:r>
          </a:p>
          <a:p>
            <a:pPr marL="742950" lvl="1" indent="-285750">
              <a:buFont typeface="Arial" panose="020B0604020202020204" pitchFamily="34" charset="0"/>
              <a:buChar char="•"/>
            </a:pPr>
            <a:r>
              <a:rPr lang="en-US" sz="1500" dirty="0"/>
              <a:t>Shared variables (Broadcast, Accumulator) will be copied 160 times.</a:t>
            </a:r>
          </a:p>
          <a:p>
            <a:pPr marL="742950" lvl="1" indent="-285750">
              <a:buFont typeface="Arial" panose="020B0604020202020204" pitchFamily="34" charset="0"/>
              <a:buChar char="•"/>
            </a:pPr>
            <a:r>
              <a:rPr lang="en-US" sz="1500" dirty="0"/>
              <a:t>Not leaving enough memory for YARN Daemon processes and Application Manager.</a:t>
            </a:r>
          </a:p>
          <a:p>
            <a:pPr marL="742950" lvl="1" indent="-285750">
              <a:buFont typeface="Arial" panose="020B0604020202020204" pitchFamily="34" charset="0"/>
              <a:buChar char="•"/>
            </a:pPr>
            <a:r>
              <a:rPr lang="en-US" sz="1500" dirty="0"/>
              <a:t>Not enough memory for executors.</a:t>
            </a:r>
          </a:p>
          <a:p>
            <a:pPr marL="742950" lvl="1" indent="-285750">
              <a:buFont typeface="Arial" panose="020B0604020202020204" pitchFamily="34" charset="0"/>
              <a:buChar char="•"/>
            </a:pPr>
            <a:endParaRPr lang="en-US" sz="1500" dirty="0"/>
          </a:p>
          <a:p>
            <a:pPr lvl="1"/>
            <a:r>
              <a:rPr lang="en-US" sz="1500" b="1" dirty="0">
                <a:solidFill>
                  <a:srgbClr val="FF0000"/>
                </a:solidFill>
              </a:rPr>
              <a:t>NOT GOOD</a:t>
            </a:r>
          </a:p>
          <a:p>
            <a:pPr lvl="1"/>
            <a:endParaRPr lang="en-US" sz="1500" b="1" dirty="0">
              <a:solidFill>
                <a:srgbClr val="FF0000"/>
              </a:solidFill>
            </a:endParaRPr>
          </a:p>
          <a:p>
            <a:pPr lvl="1"/>
            <a:endParaRPr lang="en-US" sz="1500" b="1" dirty="0">
              <a:solidFill>
                <a:srgbClr val="FF0000"/>
              </a:solidFill>
            </a:endParaRPr>
          </a:p>
          <a:p>
            <a:pPr lvl="1"/>
            <a:endParaRPr lang="en-US" dirty="0"/>
          </a:p>
          <a:p>
            <a:pPr lvl="1"/>
            <a:endParaRPr lang="en-US" dirty="0"/>
          </a:p>
        </p:txBody>
      </p:sp>
      <p:sp>
        <p:nvSpPr>
          <p:cNvPr id="224" name="TextBox 223"/>
          <p:cNvSpPr txBox="1"/>
          <p:nvPr/>
        </p:nvSpPr>
        <p:spPr>
          <a:xfrm>
            <a:off x="6801853" y="2946400"/>
            <a:ext cx="3754768" cy="923330"/>
          </a:xfrm>
          <a:prstGeom prst="rect">
            <a:avLst/>
          </a:prstGeom>
          <a:noFill/>
        </p:spPr>
        <p:txBody>
          <a:bodyPr wrap="square" rtlCol="0">
            <a:spAutoFit/>
          </a:bodyPr>
          <a:lstStyle/>
          <a:p>
            <a:r>
              <a:rPr lang="en-US" dirty="0"/>
              <a:t>……………………..</a:t>
            </a:r>
          </a:p>
          <a:p>
            <a:r>
              <a:rPr lang="en-US" dirty="0"/>
              <a:t>……………………..</a:t>
            </a:r>
          </a:p>
          <a:p>
            <a:r>
              <a:rPr lang="en-US" dirty="0"/>
              <a:t>……………………...</a:t>
            </a:r>
          </a:p>
        </p:txBody>
      </p:sp>
      <p:grpSp>
        <p:nvGrpSpPr>
          <p:cNvPr id="239" name="Group 238"/>
          <p:cNvGrpSpPr/>
          <p:nvPr/>
        </p:nvGrpSpPr>
        <p:grpSpPr>
          <a:xfrm>
            <a:off x="5780505" y="95309"/>
            <a:ext cx="6173453" cy="6663765"/>
            <a:chOff x="5780505" y="95309"/>
            <a:chExt cx="6173453" cy="6663765"/>
          </a:xfrm>
        </p:grpSpPr>
        <p:sp>
          <p:nvSpPr>
            <p:cNvPr id="135" name="Rounded Rectangle 134"/>
            <p:cNvSpPr/>
            <p:nvPr/>
          </p:nvSpPr>
          <p:spPr>
            <a:xfrm>
              <a:off x="5780505" y="95309"/>
              <a:ext cx="6173453" cy="666376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6385551" y="425336"/>
              <a:ext cx="2338282" cy="1992982"/>
              <a:chOff x="544310" y="3049964"/>
              <a:chExt cx="3454186" cy="2866249"/>
            </a:xfrm>
          </p:grpSpPr>
          <p:sp>
            <p:nvSpPr>
              <p:cNvPr id="5" name="Rectangle 4"/>
              <p:cNvSpPr/>
              <p:nvPr/>
            </p:nvSpPr>
            <p:spPr>
              <a:xfrm>
                <a:off x="544310" y="3082109"/>
                <a:ext cx="3448839" cy="28341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 name="TextBox 1"/>
              <p:cNvSpPr txBox="1"/>
              <p:nvPr/>
            </p:nvSpPr>
            <p:spPr>
              <a:xfrm>
                <a:off x="559576" y="3049964"/>
                <a:ext cx="1948340" cy="708217"/>
              </a:xfrm>
              <a:prstGeom prst="rect">
                <a:avLst/>
              </a:prstGeom>
              <a:noFill/>
            </p:spPr>
            <p:txBody>
              <a:bodyPr wrap="square" rtlCol="0">
                <a:spAutoFit/>
              </a:bodyPr>
              <a:lstStyle/>
              <a:p>
                <a:r>
                  <a:rPr lang="en-US" sz="1300" dirty="0"/>
                  <a:t>Executor 1</a:t>
                </a:r>
              </a:p>
              <a:p>
                <a:r>
                  <a:rPr lang="en-US" sz="1300" dirty="0"/>
                  <a:t>Memory: 4GB</a:t>
                </a:r>
              </a:p>
            </p:txBody>
          </p:sp>
          <p:sp>
            <p:nvSpPr>
              <p:cNvPr id="11" name="Rectangle 10"/>
              <p:cNvSpPr/>
              <p:nvPr/>
            </p:nvSpPr>
            <p:spPr>
              <a:xfrm>
                <a:off x="1285751" y="3929001"/>
                <a:ext cx="1943152" cy="1579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17" name="Rectangle 16"/>
              <p:cNvSpPr/>
              <p:nvPr/>
            </p:nvSpPr>
            <p:spPr>
              <a:xfrm>
                <a:off x="1854620" y="3975676"/>
                <a:ext cx="904276" cy="2562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1</a:t>
                </a:r>
                <a:endParaRPr lang="en-US" dirty="0"/>
              </a:p>
            </p:txBody>
          </p:sp>
          <p:sp>
            <p:nvSpPr>
              <p:cNvPr id="24" name="Rectangle 23"/>
              <p:cNvSpPr/>
              <p:nvPr/>
            </p:nvSpPr>
            <p:spPr>
              <a:xfrm>
                <a:off x="2688392" y="3082109"/>
                <a:ext cx="1310104" cy="37316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a:solidFill>
                      <a:schemeClr val="tx1"/>
                    </a:solidFill>
                  </a:rPr>
                  <a:t>Cache</a:t>
                </a:r>
              </a:p>
            </p:txBody>
          </p:sp>
        </p:grpSp>
      </p:grpSp>
      <p:sp>
        <p:nvSpPr>
          <p:cNvPr id="243" name="Rectangle 242"/>
          <p:cNvSpPr/>
          <p:nvPr/>
        </p:nvSpPr>
        <p:spPr>
          <a:xfrm>
            <a:off x="8996535" y="447687"/>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44" name="TextBox 243"/>
          <p:cNvSpPr txBox="1"/>
          <p:nvPr/>
        </p:nvSpPr>
        <p:spPr>
          <a:xfrm>
            <a:off x="9006869" y="425336"/>
            <a:ext cx="1318912" cy="492443"/>
          </a:xfrm>
          <a:prstGeom prst="rect">
            <a:avLst/>
          </a:prstGeom>
          <a:noFill/>
        </p:spPr>
        <p:txBody>
          <a:bodyPr wrap="square" rtlCol="0">
            <a:spAutoFit/>
          </a:bodyPr>
          <a:lstStyle/>
          <a:p>
            <a:r>
              <a:rPr lang="en-US" sz="1300" dirty="0"/>
              <a:t>Executor 2</a:t>
            </a:r>
          </a:p>
          <a:p>
            <a:r>
              <a:rPr lang="en-US" sz="1300" dirty="0"/>
              <a:t>Memory: 4GB</a:t>
            </a:r>
          </a:p>
        </p:txBody>
      </p:sp>
      <p:sp>
        <p:nvSpPr>
          <p:cNvPr id="247" name="Rectangle 246"/>
          <p:cNvSpPr/>
          <p:nvPr/>
        </p:nvSpPr>
        <p:spPr>
          <a:xfrm>
            <a:off x="10447953" y="447687"/>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a:solidFill>
                  <a:schemeClr val="tx1"/>
                </a:solidFill>
              </a:rPr>
              <a:t>Cache</a:t>
            </a:r>
          </a:p>
        </p:txBody>
      </p:sp>
      <p:sp>
        <p:nvSpPr>
          <p:cNvPr id="256" name="Rectangle 255"/>
          <p:cNvSpPr/>
          <p:nvPr/>
        </p:nvSpPr>
        <p:spPr>
          <a:xfrm>
            <a:off x="6385551" y="4129089"/>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57" name="TextBox 256"/>
          <p:cNvSpPr txBox="1"/>
          <p:nvPr/>
        </p:nvSpPr>
        <p:spPr>
          <a:xfrm>
            <a:off x="6395885" y="4106738"/>
            <a:ext cx="1318912" cy="492443"/>
          </a:xfrm>
          <a:prstGeom prst="rect">
            <a:avLst/>
          </a:prstGeom>
          <a:noFill/>
        </p:spPr>
        <p:txBody>
          <a:bodyPr wrap="square" rtlCol="0">
            <a:spAutoFit/>
          </a:bodyPr>
          <a:lstStyle/>
          <a:p>
            <a:r>
              <a:rPr lang="en-US" sz="1300" dirty="0"/>
              <a:t>Executor 159</a:t>
            </a:r>
          </a:p>
          <a:p>
            <a:r>
              <a:rPr lang="en-US" sz="1300" dirty="0"/>
              <a:t>Memory: 4GB</a:t>
            </a:r>
          </a:p>
        </p:txBody>
      </p:sp>
      <p:sp>
        <p:nvSpPr>
          <p:cNvPr id="260" name="Rectangle 259"/>
          <p:cNvSpPr/>
          <p:nvPr/>
        </p:nvSpPr>
        <p:spPr>
          <a:xfrm>
            <a:off x="7836969" y="4129089"/>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a:solidFill>
                  <a:schemeClr val="tx1"/>
                </a:solidFill>
              </a:rPr>
              <a:t>Cache</a:t>
            </a:r>
          </a:p>
        </p:txBody>
      </p:sp>
      <p:sp>
        <p:nvSpPr>
          <p:cNvPr id="269" name="Rectangle 268"/>
          <p:cNvSpPr/>
          <p:nvPr/>
        </p:nvSpPr>
        <p:spPr>
          <a:xfrm>
            <a:off x="8996535" y="4111975"/>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70" name="TextBox 269"/>
          <p:cNvSpPr txBox="1"/>
          <p:nvPr/>
        </p:nvSpPr>
        <p:spPr>
          <a:xfrm>
            <a:off x="9006869" y="4089624"/>
            <a:ext cx="1318912" cy="492443"/>
          </a:xfrm>
          <a:prstGeom prst="rect">
            <a:avLst/>
          </a:prstGeom>
          <a:noFill/>
        </p:spPr>
        <p:txBody>
          <a:bodyPr wrap="square" rtlCol="0">
            <a:spAutoFit/>
          </a:bodyPr>
          <a:lstStyle/>
          <a:p>
            <a:r>
              <a:rPr lang="en-US" sz="1300" dirty="0"/>
              <a:t>Executor 160</a:t>
            </a:r>
          </a:p>
          <a:p>
            <a:r>
              <a:rPr lang="en-US" sz="1300" dirty="0"/>
              <a:t>Memory: 4GB</a:t>
            </a:r>
          </a:p>
        </p:txBody>
      </p:sp>
      <p:sp>
        <p:nvSpPr>
          <p:cNvPr id="273" name="Rectangle 272"/>
          <p:cNvSpPr/>
          <p:nvPr/>
        </p:nvSpPr>
        <p:spPr>
          <a:xfrm>
            <a:off x="10447953" y="4111975"/>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a:solidFill>
                  <a:schemeClr val="tx1"/>
                </a:solidFill>
              </a:rPr>
              <a:t>Cache</a:t>
            </a:r>
          </a:p>
        </p:txBody>
      </p:sp>
      <p:sp>
        <p:nvSpPr>
          <p:cNvPr id="282" name="Rectangle 281"/>
          <p:cNvSpPr/>
          <p:nvPr/>
        </p:nvSpPr>
        <p:spPr>
          <a:xfrm>
            <a:off x="9494305" y="1043860"/>
            <a:ext cx="1315400" cy="1098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83" name="Rectangle 282"/>
          <p:cNvSpPr/>
          <p:nvPr/>
        </p:nvSpPr>
        <p:spPr>
          <a:xfrm>
            <a:off x="9879396" y="1076314"/>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1</a:t>
            </a:r>
            <a:endParaRPr lang="en-US" dirty="0"/>
          </a:p>
        </p:txBody>
      </p:sp>
      <p:sp>
        <p:nvSpPr>
          <p:cNvPr id="286" name="Rectangle 285"/>
          <p:cNvSpPr/>
          <p:nvPr/>
        </p:nvSpPr>
        <p:spPr>
          <a:xfrm>
            <a:off x="6954730" y="4720153"/>
            <a:ext cx="1315400" cy="1098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87" name="Rectangle 286"/>
          <p:cNvSpPr/>
          <p:nvPr/>
        </p:nvSpPr>
        <p:spPr>
          <a:xfrm>
            <a:off x="7339821" y="4752607"/>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1</a:t>
            </a:r>
            <a:endParaRPr lang="en-US" dirty="0"/>
          </a:p>
        </p:txBody>
      </p:sp>
      <p:sp>
        <p:nvSpPr>
          <p:cNvPr id="288" name="Rectangle 287"/>
          <p:cNvSpPr/>
          <p:nvPr/>
        </p:nvSpPr>
        <p:spPr>
          <a:xfrm>
            <a:off x="9494305" y="4752607"/>
            <a:ext cx="1315400" cy="1098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89" name="Rectangle 288"/>
          <p:cNvSpPr/>
          <p:nvPr/>
        </p:nvSpPr>
        <p:spPr>
          <a:xfrm>
            <a:off x="9879396" y="4785061"/>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1</a:t>
            </a:r>
            <a:endParaRPr lang="en-US" dirty="0"/>
          </a:p>
        </p:txBody>
      </p:sp>
    </p:spTree>
    <p:extLst>
      <p:ext uri="{BB962C8B-B14F-4D97-AF65-F5344CB8AC3E}">
        <p14:creationId xmlns:p14="http://schemas.microsoft.com/office/powerpoint/2010/main" val="166757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43" grpId="0" animBg="1"/>
      <p:bldP spid="244" grpId="0"/>
      <p:bldP spid="247" grpId="0" animBg="1"/>
      <p:bldP spid="256" grpId="0" animBg="1"/>
      <p:bldP spid="257" grpId="0"/>
      <p:bldP spid="260" grpId="0" animBg="1"/>
      <p:bldP spid="269" grpId="0" animBg="1"/>
      <p:bldP spid="270" grpId="0"/>
      <p:bldP spid="273" grpId="0" animBg="1"/>
      <p:bldP spid="282" grpId="0" animBg="1"/>
      <p:bldP spid="283" grpId="0" animBg="1"/>
      <p:bldP spid="286" grpId="0" animBg="1"/>
      <p:bldP spid="287" grpId="0" animBg="1"/>
      <p:bldP spid="288" grpId="0" animBg="1"/>
      <p:bldP spid="289" grpId="0" animBg="1"/>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6569" y="293444"/>
            <a:ext cx="5789663" cy="6093976"/>
          </a:xfrm>
          <a:prstGeom prst="rect">
            <a:avLst/>
          </a:prstGeom>
          <a:noFill/>
        </p:spPr>
        <p:txBody>
          <a:bodyPr wrap="square" rtlCol="0">
            <a:spAutoFit/>
          </a:bodyPr>
          <a:lstStyle/>
          <a:p>
            <a:pPr lvl="1"/>
            <a:r>
              <a:rPr lang="en-US" sz="1500" dirty="0"/>
              <a:t>Cluster Configuration:</a:t>
            </a:r>
          </a:p>
          <a:p>
            <a:pPr lvl="1"/>
            <a:r>
              <a:rPr lang="en-US" sz="1500" dirty="0"/>
              <a:t>   10 Nodes</a:t>
            </a:r>
          </a:p>
          <a:p>
            <a:pPr lvl="1"/>
            <a:r>
              <a:rPr lang="en-US" sz="1500" dirty="0"/>
              <a:t>   16 cores per each Node.</a:t>
            </a:r>
          </a:p>
          <a:p>
            <a:pPr lvl="1"/>
            <a:r>
              <a:rPr lang="en-US" sz="1500" dirty="0"/>
              <a:t>   64GB RAM per Node </a:t>
            </a:r>
          </a:p>
          <a:p>
            <a:pPr lvl="1"/>
            <a:endParaRPr lang="en-US" sz="1500" dirty="0"/>
          </a:p>
          <a:p>
            <a:pPr lvl="1"/>
            <a:r>
              <a:rPr lang="en-US" sz="1500" dirty="0"/>
              <a:t>Spark Job was run with 5core per executor.(--executors-cores = 5)</a:t>
            </a:r>
          </a:p>
          <a:p>
            <a:pPr lvl="1"/>
            <a:endParaRPr lang="en-US" sz="1500" dirty="0"/>
          </a:p>
          <a:p>
            <a:pPr marL="742950" lvl="1" indent="-285750">
              <a:buFont typeface="Arial" panose="020B0604020202020204" pitchFamily="34" charset="0"/>
              <a:buChar char="•"/>
            </a:pPr>
            <a:r>
              <a:rPr lang="en-US" sz="1500" dirty="0"/>
              <a:t>Let’s Leave 1 core for YARN Daemons.</a:t>
            </a:r>
          </a:p>
          <a:p>
            <a:pPr lvl="1"/>
            <a:r>
              <a:rPr lang="en-US" sz="1500" dirty="0"/>
              <a:t>       So total available cores per node for processing job = 16-1=15</a:t>
            </a:r>
          </a:p>
          <a:p>
            <a:pPr lvl="1"/>
            <a:r>
              <a:rPr lang="en-US" sz="1500" dirty="0"/>
              <a:t>       So total number of cores in cluster = 15 * 10 = 150</a:t>
            </a:r>
          </a:p>
          <a:p>
            <a:pPr marL="742950" lvl="1" indent="-285750">
              <a:buFont typeface="Arial" panose="020B0604020202020204" pitchFamily="34" charset="0"/>
              <a:buChar char="•"/>
            </a:pPr>
            <a:r>
              <a:rPr lang="en-US" sz="1500" dirty="0"/>
              <a:t>So Number of available Executors = 150/5 = 30</a:t>
            </a:r>
          </a:p>
          <a:p>
            <a:pPr marL="742950" lvl="1" indent="-285750">
              <a:buFont typeface="Arial" panose="020B0604020202020204" pitchFamily="34" charset="0"/>
              <a:buChar char="•"/>
            </a:pPr>
            <a:r>
              <a:rPr lang="en-US" sz="1500" dirty="0"/>
              <a:t>Let’s leave 1 executor for Yarn Application Master.</a:t>
            </a:r>
          </a:p>
          <a:p>
            <a:pPr lvl="1"/>
            <a:r>
              <a:rPr lang="en-US" sz="1500" dirty="0"/>
              <a:t>       So total number of available executors = 30 -1 = 29</a:t>
            </a:r>
          </a:p>
          <a:p>
            <a:pPr marL="742950" lvl="1" indent="-285750">
              <a:buFont typeface="Arial" panose="020B0604020202020204" pitchFamily="34" charset="0"/>
              <a:buChar char="•"/>
            </a:pPr>
            <a:r>
              <a:rPr lang="en-US" sz="1500" dirty="0"/>
              <a:t>Number of Executors per each Node = 30/10 =3</a:t>
            </a:r>
          </a:p>
          <a:p>
            <a:pPr marL="742950" lvl="1" indent="-285750">
              <a:buFont typeface="Arial" panose="020B0604020202020204" pitchFamily="34" charset="0"/>
              <a:buChar char="•"/>
            </a:pPr>
            <a:r>
              <a:rPr lang="en-US" sz="1500" dirty="0"/>
              <a:t>Memory per Executor: 64 GB/3 = 21.3 GB</a:t>
            </a:r>
          </a:p>
          <a:p>
            <a:pPr lvl="1"/>
            <a:r>
              <a:rPr lang="en-US" sz="1500" dirty="0"/>
              <a:t>       Heap overhead around 10% (2.13GB)</a:t>
            </a:r>
          </a:p>
          <a:p>
            <a:pPr lvl="1"/>
            <a:r>
              <a:rPr lang="en-US" sz="1500" dirty="0"/>
              <a:t>       So actual Memory per executor = 19.7GB</a:t>
            </a:r>
          </a:p>
          <a:p>
            <a:pPr lvl="1"/>
            <a:endParaRPr lang="en-US" sz="1500" dirty="0"/>
          </a:p>
          <a:p>
            <a:pPr lvl="1"/>
            <a:r>
              <a:rPr lang="en-US" sz="1500" dirty="0"/>
              <a:t>With this approach, we have achieved the parallelism and best throughputs. </a:t>
            </a:r>
          </a:p>
          <a:p>
            <a:pPr lvl="1"/>
            <a:endParaRPr lang="en-US" b="1" dirty="0">
              <a:solidFill>
                <a:schemeClr val="accent6">
                  <a:lumMod val="50000"/>
                </a:schemeClr>
              </a:solidFill>
            </a:endParaRPr>
          </a:p>
          <a:p>
            <a:pPr lvl="1"/>
            <a:r>
              <a:rPr lang="en-US" b="1" dirty="0">
                <a:solidFill>
                  <a:schemeClr val="accent6">
                    <a:lumMod val="50000"/>
                  </a:schemeClr>
                </a:solidFill>
              </a:rPr>
              <a:t>GOOD </a:t>
            </a:r>
          </a:p>
          <a:p>
            <a:pPr lvl="1"/>
            <a:r>
              <a:rPr lang="en-US" b="1" dirty="0">
                <a:solidFill>
                  <a:schemeClr val="accent6">
                    <a:lumMod val="50000"/>
                  </a:schemeClr>
                </a:solidFill>
              </a:rPr>
              <a:t>BALANCED</a:t>
            </a:r>
          </a:p>
          <a:p>
            <a:pPr lvl="1"/>
            <a:r>
              <a:rPr lang="en-US" b="1" dirty="0">
                <a:solidFill>
                  <a:schemeClr val="accent6">
                    <a:lumMod val="50000"/>
                  </a:schemeClr>
                </a:solidFill>
              </a:rPr>
              <a:t>RECOMMENDED</a:t>
            </a:r>
          </a:p>
          <a:p>
            <a:pPr lvl="1"/>
            <a:r>
              <a:rPr lang="en-US" b="1" i="1" dirty="0">
                <a:solidFill>
                  <a:schemeClr val="accent6">
                    <a:lumMod val="50000"/>
                  </a:schemeClr>
                </a:solidFill>
              </a:rPr>
              <a:t>   Approach …</a:t>
            </a:r>
          </a:p>
        </p:txBody>
      </p:sp>
      <p:sp>
        <p:nvSpPr>
          <p:cNvPr id="224" name="TextBox 223"/>
          <p:cNvSpPr txBox="1"/>
          <p:nvPr/>
        </p:nvSpPr>
        <p:spPr>
          <a:xfrm>
            <a:off x="6801853" y="2946400"/>
            <a:ext cx="3754768" cy="923330"/>
          </a:xfrm>
          <a:prstGeom prst="rect">
            <a:avLst/>
          </a:prstGeom>
          <a:noFill/>
        </p:spPr>
        <p:txBody>
          <a:bodyPr wrap="square" rtlCol="0">
            <a:spAutoFit/>
          </a:bodyPr>
          <a:lstStyle/>
          <a:p>
            <a:r>
              <a:rPr lang="en-US" dirty="0"/>
              <a:t>……………………..</a:t>
            </a:r>
          </a:p>
          <a:p>
            <a:r>
              <a:rPr lang="en-US" dirty="0"/>
              <a:t>……………………..</a:t>
            </a:r>
          </a:p>
          <a:p>
            <a:r>
              <a:rPr lang="en-US" dirty="0"/>
              <a:t>……………………...</a:t>
            </a:r>
          </a:p>
        </p:txBody>
      </p:sp>
      <p:grpSp>
        <p:nvGrpSpPr>
          <p:cNvPr id="239" name="Group 238"/>
          <p:cNvGrpSpPr/>
          <p:nvPr/>
        </p:nvGrpSpPr>
        <p:grpSpPr>
          <a:xfrm>
            <a:off x="5780505" y="95309"/>
            <a:ext cx="6173453" cy="6663765"/>
            <a:chOff x="5780505" y="95309"/>
            <a:chExt cx="6173453" cy="6663765"/>
          </a:xfrm>
        </p:grpSpPr>
        <p:sp>
          <p:nvSpPr>
            <p:cNvPr id="135" name="Rounded Rectangle 134"/>
            <p:cNvSpPr/>
            <p:nvPr/>
          </p:nvSpPr>
          <p:spPr>
            <a:xfrm>
              <a:off x="5780505" y="95309"/>
              <a:ext cx="6173453" cy="666376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6385551" y="425336"/>
              <a:ext cx="2338282" cy="1992982"/>
              <a:chOff x="544310" y="3049964"/>
              <a:chExt cx="3454186" cy="2866249"/>
            </a:xfrm>
          </p:grpSpPr>
          <p:sp>
            <p:nvSpPr>
              <p:cNvPr id="5" name="Rectangle 4"/>
              <p:cNvSpPr/>
              <p:nvPr/>
            </p:nvSpPr>
            <p:spPr>
              <a:xfrm>
                <a:off x="544310" y="3082109"/>
                <a:ext cx="3448839" cy="28341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 name="TextBox 1"/>
              <p:cNvSpPr txBox="1"/>
              <p:nvPr/>
            </p:nvSpPr>
            <p:spPr>
              <a:xfrm>
                <a:off x="559576" y="3049964"/>
                <a:ext cx="1948340" cy="708217"/>
              </a:xfrm>
              <a:prstGeom prst="rect">
                <a:avLst/>
              </a:prstGeom>
              <a:noFill/>
            </p:spPr>
            <p:txBody>
              <a:bodyPr wrap="square" rtlCol="0">
                <a:spAutoFit/>
              </a:bodyPr>
              <a:lstStyle/>
              <a:p>
                <a:r>
                  <a:rPr lang="en-US" sz="1300" dirty="0"/>
                  <a:t>Executor 1</a:t>
                </a:r>
              </a:p>
              <a:p>
                <a:r>
                  <a:rPr lang="en-US" sz="1300" dirty="0"/>
                  <a:t>Memory: 32GB</a:t>
                </a:r>
              </a:p>
            </p:txBody>
          </p:sp>
          <p:sp>
            <p:nvSpPr>
              <p:cNvPr id="11" name="Rectangle 10"/>
              <p:cNvSpPr/>
              <p:nvPr/>
            </p:nvSpPr>
            <p:spPr>
              <a:xfrm>
                <a:off x="747297" y="3884395"/>
                <a:ext cx="920905" cy="844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17" name="Rectangle 16"/>
              <p:cNvSpPr/>
              <p:nvPr/>
            </p:nvSpPr>
            <p:spPr>
              <a:xfrm>
                <a:off x="747298" y="3884397"/>
                <a:ext cx="904276" cy="2562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1</a:t>
                </a:r>
                <a:endParaRPr lang="en-US" dirty="0"/>
              </a:p>
            </p:txBody>
          </p:sp>
          <p:sp>
            <p:nvSpPr>
              <p:cNvPr id="24" name="Rectangle 23"/>
              <p:cNvSpPr/>
              <p:nvPr/>
            </p:nvSpPr>
            <p:spPr>
              <a:xfrm>
                <a:off x="2688392" y="3082109"/>
                <a:ext cx="1310104" cy="37316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a:solidFill>
                      <a:schemeClr val="tx1"/>
                    </a:solidFill>
                  </a:rPr>
                  <a:t>Cache</a:t>
                </a:r>
              </a:p>
            </p:txBody>
          </p:sp>
        </p:grpSp>
        <p:sp>
          <p:nvSpPr>
            <p:cNvPr id="227" name="Rectangle 226"/>
            <p:cNvSpPr/>
            <p:nvPr/>
          </p:nvSpPr>
          <p:spPr>
            <a:xfrm>
              <a:off x="7283770" y="1019514"/>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28" name="Rectangle 227"/>
            <p:cNvSpPr/>
            <p:nvPr/>
          </p:nvSpPr>
          <p:spPr>
            <a:xfrm>
              <a:off x="7283771" y="1019515"/>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2</a:t>
              </a:r>
              <a:endParaRPr lang="en-US" dirty="0"/>
            </a:p>
          </p:txBody>
        </p:sp>
        <p:sp>
          <p:nvSpPr>
            <p:cNvPr id="229" name="Rectangle 228"/>
            <p:cNvSpPr/>
            <p:nvPr/>
          </p:nvSpPr>
          <p:spPr>
            <a:xfrm>
              <a:off x="8030733" y="1019514"/>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30" name="Rectangle 229"/>
            <p:cNvSpPr/>
            <p:nvPr/>
          </p:nvSpPr>
          <p:spPr>
            <a:xfrm>
              <a:off x="8030734" y="1019515"/>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3</a:t>
              </a:r>
              <a:endParaRPr lang="en-US" dirty="0"/>
            </a:p>
          </p:txBody>
        </p:sp>
        <p:sp>
          <p:nvSpPr>
            <p:cNvPr id="231" name="Rectangle 230"/>
            <p:cNvSpPr/>
            <p:nvPr/>
          </p:nvSpPr>
          <p:spPr>
            <a:xfrm>
              <a:off x="6972070" y="172576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32" name="Rectangle 231"/>
            <p:cNvSpPr/>
            <p:nvPr/>
          </p:nvSpPr>
          <p:spPr>
            <a:xfrm>
              <a:off x="6972071" y="172576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4</a:t>
              </a:r>
              <a:endParaRPr lang="en-US" dirty="0"/>
            </a:p>
          </p:txBody>
        </p:sp>
        <p:sp>
          <p:nvSpPr>
            <p:cNvPr id="233" name="Rectangle 232"/>
            <p:cNvSpPr/>
            <p:nvPr/>
          </p:nvSpPr>
          <p:spPr>
            <a:xfrm>
              <a:off x="7785115" y="172576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34" name="Rectangle 233"/>
            <p:cNvSpPr/>
            <p:nvPr/>
          </p:nvSpPr>
          <p:spPr>
            <a:xfrm>
              <a:off x="7785116" y="172576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5</a:t>
              </a:r>
              <a:endParaRPr lang="en-US" dirty="0"/>
            </a:p>
          </p:txBody>
        </p:sp>
      </p:grpSp>
      <p:sp>
        <p:nvSpPr>
          <p:cNvPr id="243" name="Rectangle 242"/>
          <p:cNvSpPr/>
          <p:nvPr/>
        </p:nvSpPr>
        <p:spPr>
          <a:xfrm>
            <a:off x="8996535" y="447687"/>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44" name="TextBox 243"/>
          <p:cNvSpPr txBox="1"/>
          <p:nvPr/>
        </p:nvSpPr>
        <p:spPr>
          <a:xfrm>
            <a:off x="9006869" y="425336"/>
            <a:ext cx="1318912" cy="492443"/>
          </a:xfrm>
          <a:prstGeom prst="rect">
            <a:avLst/>
          </a:prstGeom>
          <a:noFill/>
        </p:spPr>
        <p:txBody>
          <a:bodyPr wrap="square" rtlCol="0">
            <a:spAutoFit/>
          </a:bodyPr>
          <a:lstStyle/>
          <a:p>
            <a:r>
              <a:rPr lang="en-US" sz="1300" dirty="0"/>
              <a:t>Executor 2</a:t>
            </a:r>
          </a:p>
          <a:p>
            <a:r>
              <a:rPr lang="en-US" sz="1300" dirty="0"/>
              <a:t>Memory: 32GB</a:t>
            </a:r>
          </a:p>
        </p:txBody>
      </p:sp>
      <p:sp>
        <p:nvSpPr>
          <p:cNvPr id="245" name="Rectangle 244"/>
          <p:cNvSpPr/>
          <p:nvPr/>
        </p:nvSpPr>
        <p:spPr>
          <a:xfrm>
            <a:off x="9133945" y="1005539"/>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46" name="Rectangle 245"/>
          <p:cNvSpPr/>
          <p:nvPr/>
        </p:nvSpPr>
        <p:spPr>
          <a:xfrm>
            <a:off x="9133946" y="1005540"/>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1</a:t>
            </a:r>
            <a:endParaRPr lang="en-US" dirty="0"/>
          </a:p>
        </p:txBody>
      </p:sp>
      <p:sp>
        <p:nvSpPr>
          <p:cNvPr id="247" name="Rectangle 246"/>
          <p:cNvSpPr/>
          <p:nvPr/>
        </p:nvSpPr>
        <p:spPr>
          <a:xfrm>
            <a:off x="10447953" y="447687"/>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a:solidFill>
                  <a:schemeClr val="tx1"/>
                </a:solidFill>
              </a:rPr>
              <a:t>Cache</a:t>
            </a:r>
          </a:p>
        </p:txBody>
      </p:sp>
      <p:sp>
        <p:nvSpPr>
          <p:cNvPr id="248" name="Rectangle 247"/>
          <p:cNvSpPr/>
          <p:nvPr/>
        </p:nvSpPr>
        <p:spPr>
          <a:xfrm>
            <a:off x="9894754" y="1019514"/>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49" name="Rectangle 248"/>
          <p:cNvSpPr/>
          <p:nvPr/>
        </p:nvSpPr>
        <p:spPr>
          <a:xfrm>
            <a:off x="9894755" y="1019515"/>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2</a:t>
            </a:r>
            <a:endParaRPr lang="en-US" dirty="0"/>
          </a:p>
        </p:txBody>
      </p:sp>
      <p:sp>
        <p:nvSpPr>
          <p:cNvPr id="250" name="Rectangle 249"/>
          <p:cNvSpPr/>
          <p:nvPr/>
        </p:nvSpPr>
        <p:spPr>
          <a:xfrm>
            <a:off x="10641717" y="1019514"/>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51" name="Rectangle 250"/>
          <p:cNvSpPr/>
          <p:nvPr/>
        </p:nvSpPr>
        <p:spPr>
          <a:xfrm>
            <a:off x="10641718" y="1019515"/>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3</a:t>
            </a:r>
            <a:endParaRPr lang="en-US" dirty="0"/>
          </a:p>
        </p:txBody>
      </p:sp>
      <p:sp>
        <p:nvSpPr>
          <p:cNvPr id="252" name="Rectangle 251"/>
          <p:cNvSpPr/>
          <p:nvPr/>
        </p:nvSpPr>
        <p:spPr>
          <a:xfrm>
            <a:off x="9583054" y="172576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53" name="Rectangle 252"/>
          <p:cNvSpPr/>
          <p:nvPr/>
        </p:nvSpPr>
        <p:spPr>
          <a:xfrm>
            <a:off x="9583055" y="172576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4</a:t>
            </a:r>
            <a:endParaRPr lang="en-US" dirty="0"/>
          </a:p>
        </p:txBody>
      </p:sp>
      <p:sp>
        <p:nvSpPr>
          <p:cNvPr id="254" name="Rectangle 253"/>
          <p:cNvSpPr/>
          <p:nvPr/>
        </p:nvSpPr>
        <p:spPr>
          <a:xfrm>
            <a:off x="10396099" y="172576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55" name="Rectangle 254"/>
          <p:cNvSpPr/>
          <p:nvPr/>
        </p:nvSpPr>
        <p:spPr>
          <a:xfrm>
            <a:off x="10396100" y="172576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5</a:t>
            </a:r>
            <a:endParaRPr lang="en-US" dirty="0"/>
          </a:p>
        </p:txBody>
      </p:sp>
      <p:sp>
        <p:nvSpPr>
          <p:cNvPr id="256" name="Rectangle 255"/>
          <p:cNvSpPr/>
          <p:nvPr/>
        </p:nvSpPr>
        <p:spPr>
          <a:xfrm>
            <a:off x="6385551" y="4129089"/>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57" name="TextBox 256"/>
          <p:cNvSpPr txBox="1"/>
          <p:nvPr/>
        </p:nvSpPr>
        <p:spPr>
          <a:xfrm>
            <a:off x="6395885" y="4106738"/>
            <a:ext cx="1318912" cy="492443"/>
          </a:xfrm>
          <a:prstGeom prst="rect">
            <a:avLst/>
          </a:prstGeom>
          <a:noFill/>
        </p:spPr>
        <p:txBody>
          <a:bodyPr wrap="square" rtlCol="0">
            <a:spAutoFit/>
          </a:bodyPr>
          <a:lstStyle/>
          <a:p>
            <a:r>
              <a:rPr lang="en-US" sz="1300" dirty="0"/>
              <a:t>Executor 29</a:t>
            </a:r>
          </a:p>
          <a:p>
            <a:r>
              <a:rPr lang="en-US" sz="1300" dirty="0"/>
              <a:t>Memory: 32GB</a:t>
            </a:r>
          </a:p>
        </p:txBody>
      </p:sp>
      <p:sp>
        <p:nvSpPr>
          <p:cNvPr id="258" name="Rectangle 257"/>
          <p:cNvSpPr/>
          <p:nvPr/>
        </p:nvSpPr>
        <p:spPr>
          <a:xfrm>
            <a:off x="6522961" y="468694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59" name="Rectangle 258"/>
          <p:cNvSpPr/>
          <p:nvPr/>
        </p:nvSpPr>
        <p:spPr>
          <a:xfrm>
            <a:off x="6522962" y="468694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1</a:t>
            </a:r>
            <a:endParaRPr lang="en-US" dirty="0"/>
          </a:p>
        </p:txBody>
      </p:sp>
      <p:sp>
        <p:nvSpPr>
          <p:cNvPr id="260" name="Rectangle 259"/>
          <p:cNvSpPr/>
          <p:nvPr/>
        </p:nvSpPr>
        <p:spPr>
          <a:xfrm>
            <a:off x="7836969" y="4129089"/>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a:solidFill>
                  <a:schemeClr val="tx1"/>
                </a:solidFill>
              </a:rPr>
              <a:t>Cache</a:t>
            </a:r>
          </a:p>
        </p:txBody>
      </p:sp>
      <p:sp>
        <p:nvSpPr>
          <p:cNvPr id="261" name="Rectangle 260"/>
          <p:cNvSpPr/>
          <p:nvPr/>
        </p:nvSpPr>
        <p:spPr>
          <a:xfrm>
            <a:off x="7283770" y="4700916"/>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62" name="Rectangle 261"/>
          <p:cNvSpPr/>
          <p:nvPr/>
        </p:nvSpPr>
        <p:spPr>
          <a:xfrm>
            <a:off x="7283771" y="4700917"/>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2</a:t>
            </a:r>
            <a:endParaRPr lang="en-US" dirty="0"/>
          </a:p>
        </p:txBody>
      </p:sp>
      <p:sp>
        <p:nvSpPr>
          <p:cNvPr id="263" name="Rectangle 262"/>
          <p:cNvSpPr/>
          <p:nvPr/>
        </p:nvSpPr>
        <p:spPr>
          <a:xfrm>
            <a:off x="8030733" y="4700916"/>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64" name="Rectangle 263"/>
          <p:cNvSpPr/>
          <p:nvPr/>
        </p:nvSpPr>
        <p:spPr>
          <a:xfrm>
            <a:off x="8030734" y="4700917"/>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3</a:t>
            </a:r>
            <a:endParaRPr lang="en-US" dirty="0"/>
          </a:p>
        </p:txBody>
      </p:sp>
      <p:sp>
        <p:nvSpPr>
          <p:cNvPr id="265" name="Rectangle 264"/>
          <p:cNvSpPr/>
          <p:nvPr/>
        </p:nvSpPr>
        <p:spPr>
          <a:xfrm>
            <a:off x="6972070" y="5407163"/>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66" name="Rectangle 265"/>
          <p:cNvSpPr/>
          <p:nvPr/>
        </p:nvSpPr>
        <p:spPr>
          <a:xfrm>
            <a:off x="6972071" y="5407164"/>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4</a:t>
            </a:r>
            <a:endParaRPr lang="en-US" dirty="0"/>
          </a:p>
        </p:txBody>
      </p:sp>
      <p:sp>
        <p:nvSpPr>
          <p:cNvPr id="267" name="Rectangle 266"/>
          <p:cNvSpPr/>
          <p:nvPr/>
        </p:nvSpPr>
        <p:spPr>
          <a:xfrm>
            <a:off x="7785115" y="5407163"/>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68" name="Rectangle 267"/>
          <p:cNvSpPr/>
          <p:nvPr/>
        </p:nvSpPr>
        <p:spPr>
          <a:xfrm>
            <a:off x="7785116" y="5407164"/>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5</a:t>
            </a:r>
            <a:endParaRPr lang="en-US" dirty="0"/>
          </a:p>
        </p:txBody>
      </p:sp>
      <p:sp>
        <p:nvSpPr>
          <p:cNvPr id="269" name="Rectangle 268"/>
          <p:cNvSpPr/>
          <p:nvPr/>
        </p:nvSpPr>
        <p:spPr>
          <a:xfrm>
            <a:off x="8996535" y="4111975"/>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70" name="TextBox 269"/>
          <p:cNvSpPr txBox="1"/>
          <p:nvPr/>
        </p:nvSpPr>
        <p:spPr>
          <a:xfrm>
            <a:off x="9006869" y="4089624"/>
            <a:ext cx="1318912" cy="492443"/>
          </a:xfrm>
          <a:prstGeom prst="rect">
            <a:avLst/>
          </a:prstGeom>
          <a:noFill/>
        </p:spPr>
        <p:txBody>
          <a:bodyPr wrap="square" rtlCol="0">
            <a:spAutoFit/>
          </a:bodyPr>
          <a:lstStyle/>
          <a:p>
            <a:r>
              <a:rPr lang="en-US" sz="1300" dirty="0"/>
              <a:t>Executor 30</a:t>
            </a:r>
          </a:p>
          <a:p>
            <a:r>
              <a:rPr lang="en-US" sz="1300" dirty="0"/>
              <a:t>Memory: 32GB</a:t>
            </a:r>
          </a:p>
        </p:txBody>
      </p:sp>
      <p:sp>
        <p:nvSpPr>
          <p:cNvPr id="271" name="Rectangle 270"/>
          <p:cNvSpPr/>
          <p:nvPr/>
        </p:nvSpPr>
        <p:spPr>
          <a:xfrm>
            <a:off x="9133945" y="4669827"/>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72" name="Rectangle 271"/>
          <p:cNvSpPr/>
          <p:nvPr/>
        </p:nvSpPr>
        <p:spPr>
          <a:xfrm>
            <a:off x="9133946" y="4669828"/>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1</a:t>
            </a:r>
            <a:endParaRPr lang="en-US" dirty="0"/>
          </a:p>
        </p:txBody>
      </p:sp>
      <p:sp>
        <p:nvSpPr>
          <p:cNvPr id="273" name="Rectangle 272"/>
          <p:cNvSpPr/>
          <p:nvPr/>
        </p:nvSpPr>
        <p:spPr>
          <a:xfrm>
            <a:off x="10447953" y="4111975"/>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a:solidFill>
                  <a:schemeClr val="tx1"/>
                </a:solidFill>
              </a:rPr>
              <a:t>Cache</a:t>
            </a:r>
          </a:p>
        </p:txBody>
      </p:sp>
      <p:sp>
        <p:nvSpPr>
          <p:cNvPr id="274" name="Rectangle 273"/>
          <p:cNvSpPr/>
          <p:nvPr/>
        </p:nvSpPr>
        <p:spPr>
          <a:xfrm>
            <a:off x="9894754" y="4683802"/>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75" name="Rectangle 274"/>
          <p:cNvSpPr/>
          <p:nvPr/>
        </p:nvSpPr>
        <p:spPr>
          <a:xfrm>
            <a:off x="9894755" y="4683803"/>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2</a:t>
            </a:r>
            <a:endParaRPr lang="en-US" dirty="0"/>
          </a:p>
        </p:txBody>
      </p:sp>
      <p:sp>
        <p:nvSpPr>
          <p:cNvPr id="276" name="Rectangle 275"/>
          <p:cNvSpPr/>
          <p:nvPr/>
        </p:nvSpPr>
        <p:spPr>
          <a:xfrm>
            <a:off x="10641717" y="4683802"/>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77" name="Rectangle 276"/>
          <p:cNvSpPr/>
          <p:nvPr/>
        </p:nvSpPr>
        <p:spPr>
          <a:xfrm>
            <a:off x="10641718" y="4683803"/>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3</a:t>
            </a:r>
            <a:endParaRPr lang="en-US" dirty="0"/>
          </a:p>
        </p:txBody>
      </p:sp>
      <p:sp>
        <p:nvSpPr>
          <p:cNvPr id="278" name="Rectangle 277"/>
          <p:cNvSpPr/>
          <p:nvPr/>
        </p:nvSpPr>
        <p:spPr>
          <a:xfrm>
            <a:off x="9583054" y="5390049"/>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79" name="Rectangle 278"/>
          <p:cNvSpPr/>
          <p:nvPr/>
        </p:nvSpPr>
        <p:spPr>
          <a:xfrm>
            <a:off x="9583055" y="5390050"/>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4</a:t>
            </a:r>
            <a:endParaRPr lang="en-US" dirty="0"/>
          </a:p>
        </p:txBody>
      </p:sp>
      <p:sp>
        <p:nvSpPr>
          <p:cNvPr id="280" name="Rectangle 279"/>
          <p:cNvSpPr/>
          <p:nvPr/>
        </p:nvSpPr>
        <p:spPr>
          <a:xfrm>
            <a:off x="10396099" y="5390049"/>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81" name="Rectangle 280"/>
          <p:cNvSpPr/>
          <p:nvPr/>
        </p:nvSpPr>
        <p:spPr>
          <a:xfrm>
            <a:off x="10396100" y="5390050"/>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5</a:t>
            </a:r>
            <a:endParaRPr lang="en-US" dirty="0"/>
          </a:p>
        </p:txBody>
      </p:sp>
    </p:spTree>
    <p:extLst>
      <p:ext uri="{BB962C8B-B14F-4D97-AF65-F5344CB8AC3E}">
        <p14:creationId xmlns:p14="http://schemas.microsoft.com/office/powerpoint/2010/main" val="161534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6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7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7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7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7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7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7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7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7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7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8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8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
                                            <p:txEl>
                                              <p:pRg st="7" end="7"/>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
                                            <p:txEl>
                                              <p:pRg st="8" end="8"/>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3">
                                            <p:txEl>
                                              <p:pRg st="11" end="11"/>
                                            </p:txEl>
                                          </p:spTgt>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3">
                                            <p:txEl>
                                              <p:pRg st="22" end="22"/>
                                            </p:txEl>
                                          </p:spTgt>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43" grpId="0" animBg="1"/>
      <p:bldP spid="244" grpId="0"/>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3224" y="327782"/>
            <a:ext cx="8445063" cy="646331"/>
          </a:xfrm>
          <a:prstGeom prst="rect">
            <a:avLst/>
          </a:prstGeom>
        </p:spPr>
        <p:txBody>
          <a:bodyPr wrap="square">
            <a:spAutoFit/>
          </a:bodyPr>
          <a:lstStyle/>
          <a:p>
            <a:r>
              <a:rPr lang="en-US" b="1" dirty="0">
                <a:solidFill>
                  <a:srgbClr val="212121"/>
                </a:solidFill>
              </a:rPr>
              <a:t>4. Immutability:</a:t>
            </a:r>
          </a:p>
          <a:p>
            <a:r>
              <a:rPr lang="en-US" dirty="0">
                <a:solidFill>
                  <a:srgbClr val="212121"/>
                </a:solidFill>
              </a:rPr>
              <a:t>      RDDs are considered to be “Immutable Storage”.</a:t>
            </a:r>
          </a:p>
        </p:txBody>
      </p:sp>
      <p:grpSp>
        <p:nvGrpSpPr>
          <p:cNvPr id="6" name="Group 5"/>
          <p:cNvGrpSpPr/>
          <p:nvPr/>
        </p:nvGrpSpPr>
        <p:grpSpPr>
          <a:xfrm>
            <a:off x="820022" y="1471302"/>
            <a:ext cx="9254358" cy="4344524"/>
            <a:chOff x="1016876" y="1954874"/>
            <a:chExt cx="9254358" cy="4344524"/>
          </a:xfrm>
        </p:grpSpPr>
        <p:sp>
          <p:nvSpPr>
            <p:cNvPr id="5" name="Rectangle 4"/>
            <p:cNvSpPr/>
            <p:nvPr/>
          </p:nvSpPr>
          <p:spPr>
            <a:xfrm>
              <a:off x="1016876" y="1954874"/>
              <a:ext cx="9254358" cy="28980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1316421" y="2522483"/>
              <a:ext cx="8253248" cy="1600200"/>
            </a:xfrm>
            <a:prstGeom prst="roundRect">
              <a:avLst/>
            </a:prstGeom>
            <a:solidFill>
              <a:schemeClr val="bg2">
                <a:lumMod val="90000"/>
              </a:schemeClr>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686910" y="28535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in Stage 1</a:t>
              </a:r>
            </a:p>
          </p:txBody>
        </p:sp>
        <p:sp>
          <p:nvSpPr>
            <p:cNvPr id="42" name="Rounded Rectangle 41"/>
            <p:cNvSpPr/>
            <p:nvPr/>
          </p:nvSpPr>
          <p:spPr>
            <a:xfrm>
              <a:off x="7970453" y="2853558"/>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in Stage 2</a:t>
              </a:r>
            </a:p>
          </p:txBody>
        </p:sp>
        <p:sp>
          <p:nvSpPr>
            <p:cNvPr id="43" name="Rounded Rectangle 42"/>
            <p:cNvSpPr/>
            <p:nvPr/>
          </p:nvSpPr>
          <p:spPr>
            <a:xfrm>
              <a:off x="6371238" y="2853558"/>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Transformation …</a:t>
              </a:r>
            </a:p>
          </p:txBody>
        </p:sp>
        <p:sp>
          <p:nvSpPr>
            <p:cNvPr id="44" name="Rounded Rectangle 43"/>
            <p:cNvSpPr/>
            <p:nvPr/>
          </p:nvSpPr>
          <p:spPr>
            <a:xfrm>
              <a:off x="4758556" y="28535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Transformation 2</a:t>
              </a:r>
            </a:p>
          </p:txBody>
        </p:sp>
        <p:sp>
          <p:nvSpPr>
            <p:cNvPr id="45" name="Rounded Rectangle 44"/>
            <p:cNvSpPr/>
            <p:nvPr/>
          </p:nvSpPr>
          <p:spPr>
            <a:xfrm>
              <a:off x="3222733" y="2857500"/>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Transformation 1</a:t>
              </a:r>
            </a:p>
          </p:txBody>
        </p:sp>
        <p:sp>
          <p:nvSpPr>
            <p:cNvPr id="9" name="TextBox 8"/>
            <p:cNvSpPr txBox="1"/>
            <p:nvPr/>
          </p:nvSpPr>
          <p:spPr>
            <a:xfrm>
              <a:off x="4552293" y="1954874"/>
              <a:ext cx="1781504" cy="369332"/>
            </a:xfrm>
            <a:prstGeom prst="rect">
              <a:avLst/>
            </a:prstGeom>
            <a:noFill/>
          </p:spPr>
          <p:txBody>
            <a:bodyPr wrap="square" rtlCol="0">
              <a:spAutoFit/>
            </a:bodyPr>
            <a:lstStyle/>
            <a:p>
              <a:r>
                <a:rPr lang="en-US" dirty="0"/>
                <a:t>Single-Node</a:t>
              </a:r>
            </a:p>
          </p:txBody>
        </p:sp>
        <p:sp>
          <p:nvSpPr>
            <p:cNvPr id="12" name="Left Brace 11"/>
            <p:cNvSpPr/>
            <p:nvPr/>
          </p:nvSpPr>
          <p:spPr>
            <a:xfrm rot="16200000">
              <a:off x="4716581" y="2793055"/>
              <a:ext cx="1195418" cy="3854670"/>
            </a:xfrm>
            <a:prstGeom prst="leftBrace">
              <a:avLst>
                <a:gd name="adj1" fmla="val 8333"/>
                <a:gd name="adj2" fmla="val 5104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Elbow Connector 15"/>
            <p:cNvCxnSpPr>
              <a:stCxn id="42" idx="2"/>
            </p:cNvCxnSpPr>
            <p:nvPr/>
          </p:nvCxnSpPr>
          <p:spPr>
            <a:xfrm rot="16200000" flipH="1">
              <a:off x="8053452" y="4169749"/>
              <a:ext cx="1621086" cy="675614"/>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4" idx="2"/>
            </p:cNvCxnSpPr>
            <p:nvPr/>
          </p:nvCxnSpPr>
          <p:spPr>
            <a:xfrm rot="5400000">
              <a:off x="1154236" y="4229689"/>
              <a:ext cx="1621085" cy="55573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75009" y="5376068"/>
              <a:ext cx="1535823" cy="646331"/>
            </a:xfrm>
            <a:prstGeom prst="rect">
              <a:avLst/>
            </a:prstGeom>
            <a:noFill/>
          </p:spPr>
          <p:txBody>
            <a:bodyPr wrap="square" rtlCol="0">
              <a:spAutoFit/>
            </a:bodyPr>
            <a:lstStyle/>
            <a:p>
              <a:r>
                <a:rPr lang="en-US" dirty="0"/>
                <a:t>Data Stored Immutably</a:t>
              </a:r>
            </a:p>
          </p:txBody>
        </p:sp>
        <p:sp>
          <p:nvSpPr>
            <p:cNvPr id="49" name="TextBox 48"/>
            <p:cNvSpPr txBox="1"/>
            <p:nvPr/>
          </p:nvSpPr>
          <p:spPr>
            <a:xfrm>
              <a:off x="3718360" y="5376068"/>
              <a:ext cx="3612606" cy="923330"/>
            </a:xfrm>
            <a:prstGeom prst="rect">
              <a:avLst/>
            </a:prstGeom>
            <a:noFill/>
          </p:spPr>
          <p:txBody>
            <a:bodyPr wrap="square" rtlCol="0">
              <a:spAutoFit/>
            </a:bodyPr>
            <a:lstStyle/>
            <a:p>
              <a:r>
                <a:rPr lang="en-US" dirty="0"/>
                <a:t>The Transformation Recipe is Stored</a:t>
              </a:r>
            </a:p>
            <a:p>
              <a:r>
                <a:rPr lang="en-US" i="1" dirty="0"/>
                <a:t>Ex – Logic to print all the even numbers is col%2 == 0</a:t>
              </a:r>
            </a:p>
          </p:txBody>
        </p:sp>
        <p:sp>
          <p:nvSpPr>
            <p:cNvPr id="50" name="TextBox 49"/>
            <p:cNvSpPr txBox="1"/>
            <p:nvPr/>
          </p:nvSpPr>
          <p:spPr>
            <a:xfrm>
              <a:off x="8433890" y="5376067"/>
              <a:ext cx="1535823" cy="646331"/>
            </a:xfrm>
            <a:prstGeom prst="rect">
              <a:avLst/>
            </a:prstGeom>
            <a:noFill/>
          </p:spPr>
          <p:txBody>
            <a:bodyPr wrap="square" rtlCol="0">
              <a:spAutoFit/>
            </a:bodyPr>
            <a:lstStyle/>
            <a:p>
              <a:r>
                <a:rPr lang="en-US" dirty="0"/>
                <a:t>Data is not Stored</a:t>
              </a:r>
            </a:p>
          </p:txBody>
        </p:sp>
        <p:cxnSp>
          <p:nvCxnSpPr>
            <p:cNvPr id="52" name="Straight Arrow Connector 51"/>
            <p:cNvCxnSpPr>
              <a:endCxn id="45" idx="1"/>
            </p:cNvCxnSpPr>
            <p:nvPr/>
          </p:nvCxnSpPr>
          <p:spPr>
            <a:xfrm>
              <a:off x="2798379" y="3271345"/>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79365" y="3259520"/>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901721" y="3252952"/>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482706" y="3263462"/>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rotWithShape="1">
            <a:blip r:embed="rId3"/>
            <a:srcRect t="7548"/>
            <a:stretch/>
          </p:blipFill>
          <p:spPr>
            <a:xfrm>
              <a:off x="5982192" y="2081048"/>
              <a:ext cx="542925" cy="290600"/>
            </a:xfrm>
            <a:prstGeom prst="rect">
              <a:avLst/>
            </a:prstGeom>
          </p:spPr>
        </p:pic>
      </p:grpSp>
    </p:spTree>
    <p:extLst>
      <p:ext uri="{BB962C8B-B14F-4D97-AF65-F5344CB8AC3E}">
        <p14:creationId xmlns:p14="http://schemas.microsoft.com/office/powerpoint/2010/main" val="19159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092" y="288324"/>
            <a:ext cx="6334897" cy="4524315"/>
          </a:xfrm>
          <a:prstGeom prst="rect">
            <a:avLst/>
          </a:prstGeom>
          <a:noFill/>
        </p:spPr>
        <p:txBody>
          <a:bodyPr wrap="square" rtlCol="0">
            <a:spAutoFit/>
          </a:bodyPr>
          <a:lstStyle/>
          <a:p>
            <a:r>
              <a:rPr lang="en-US" dirty="0"/>
              <a:t>Let’s see how we can pass these options in spark-submit:</a:t>
            </a:r>
          </a:p>
          <a:p>
            <a:endParaRPr lang="en-US" dirty="0"/>
          </a:p>
          <a:p>
            <a:r>
              <a:rPr lang="en-US" dirty="0"/>
              <a:t>spark2-submit \</a:t>
            </a:r>
          </a:p>
          <a:p>
            <a:r>
              <a:rPr lang="en-US" dirty="0"/>
              <a:t>  --master &lt;master-</a:t>
            </a:r>
            <a:r>
              <a:rPr lang="en-US" dirty="0" err="1"/>
              <a:t>url</a:t>
            </a:r>
            <a:r>
              <a:rPr lang="en-US" dirty="0"/>
              <a:t>&gt; \    </a:t>
            </a:r>
          </a:p>
          <a:p>
            <a:r>
              <a:rPr lang="en-US" dirty="0"/>
              <a:t>  --deploy-mode &lt;deploy-mode&gt; \   </a:t>
            </a:r>
          </a:p>
          <a:p>
            <a:r>
              <a:rPr lang="en-US" dirty="0"/>
              <a:t>  --conf &lt;key&lt;=&lt;value&gt; \</a:t>
            </a:r>
          </a:p>
          <a:p>
            <a:r>
              <a:rPr lang="en-US" dirty="0">
                <a:solidFill>
                  <a:srgbClr val="FF0000"/>
                </a:solidFill>
              </a:rPr>
              <a:t>  --driver-memory 2G\</a:t>
            </a:r>
          </a:p>
          <a:p>
            <a:r>
              <a:rPr lang="en-US" dirty="0"/>
              <a:t>  </a:t>
            </a:r>
            <a:r>
              <a:rPr lang="en-US" dirty="0">
                <a:solidFill>
                  <a:srgbClr val="FF0000"/>
                </a:solidFill>
              </a:rPr>
              <a:t>--executor-memory 64G \</a:t>
            </a:r>
          </a:p>
          <a:p>
            <a:r>
              <a:rPr lang="en-US" dirty="0"/>
              <a:t>  </a:t>
            </a:r>
            <a:r>
              <a:rPr lang="en-US" dirty="0">
                <a:solidFill>
                  <a:srgbClr val="FF0000"/>
                </a:solidFill>
              </a:rPr>
              <a:t>--executor-cores 5  \</a:t>
            </a:r>
          </a:p>
          <a:p>
            <a:r>
              <a:rPr lang="en-US" b="1" dirty="0"/>
              <a:t>  </a:t>
            </a:r>
            <a:r>
              <a:rPr lang="en-US" dirty="0">
                <a:solidFill>
                  <a:srgbClr val="FF0000"/>
                </a:solidFill>
              </a:rPr>
              <a:t>--</a:t>
            </a:r>
            <a:r>
              <a:rPr lang="en-US" dirty="0" err="1">
                <a:solidFill>
                  <a:srgbClr val="FF0000"/>
                </a:solidFill>
              </a:rPr>
              <a:t>num</a:t>
            </a:r>
            <a:r>
              <a:rPr lang="en-US" dirty="0">
                <a:solidFill>
                  <a:srgbClr val="FF0000"/>
                </a:solidFill>
              </a:rPr>
              <a:t>-executors 10\</a:t>
            </a:r>
          </a:p>
          <a:p>
            <a:r>
              <a:rPr lang="en-US" dirty="0"/>
              <a:t>  --jars  &lt;comma separated dependencies&gt; \</a:t>
            </a:r>
          </a:p>
          <a:p>
            <a:r>
              <a:rPr lang="en-US" dirty="0"/>
              <a:t>  --packages &lt;package name&gt; \</a:t>
            </a:r>
          </a:p>
          <a:p>
            <a:r>
              <a:rPr lang="en-US" dirty="0"/>
              <a:t>  --</a:t>
            </a:r>
            <a:r>
              <a:rPr lang="en-US" dirty="0" err="1"/>
              <a:t>py</a:t>
            </a:r>
            <a:r>
              <a:rPr lang="en-US" dirty="0"/>
              <a:t>-files  \</a:t>
            </a:r>
          </a:p>
          <a:p>
            <a:r>
              <a:rPr lang="en-US" dirty="0"/>
              <a:t>  &lt;application&gt; &lt;application </a:t>
            </a:r>
            <a:r>
              <a:rPr lang="en-US" dirty="0" err="1"/>
              <a:t>args</a:t>
            </a:r>
            <a:r>
              <a:rPr lang="en-US" dirty="0"/>
              <a:t>&gt;</a:t>
            </a:r>
          </a:p>
          <a:p>
            <a:endParaRPr lang="en-US" dirty="0"/>
          </a:p>
          <a:p>
            <a:endParaRPr lang="en-US" dirty="0"/>
          </a:p>
        </p:txBody>
      </p:sp>
    </p:spTree>
    <p:extLst>
      <p:ext uri="{BB962C8B-B14F-4D97-AF65-F5344CB8AC3E}">
        <p14:creationId xmlns:p14="http://schemas.microsoft.com/office/powerpoint/2010/main" val="306982988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800" dirty="0">
                <a:solidFill>
                  <a:schemeClr val="tx1"/>
                </a:solidFill>
              </a:rPr>
              <a:t>Parallelism Configurations</a:t>
            </a:r>
          </a:p>
        </p:txBody>
      </p:sp>
    </p:spTree>
    <p:extLst>
      <p:ext uri="{BB962C8B-B14F-4D97-AF65-F5344CB8AC3E}">
        <p14:creationId xmlns:p14="http://schemas.microsoft.com/office/powerpoint/2010/main" val="30280412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1276" y="283345"/>
            <a:ext cx="10132540" cy="4708981"/>
          </a:xfrm>
          <a:prstGeom prst="rect">
            <a:avLst/>
          </a:prstGeom>
        </p:spPr>
        <p:txBody>
          <a:bodyPr wrap="square">
            <a:spAutoFit/>
          </a:bodyPr>
          <a:lstStyle/>
          <a:p>
            <a:r>
              <a:rPr lang="en-US" sz="1500" dirty="0"/>
              <a:t>As the shuffle operations re-partitions the data, we can use below two configurations to control the number of partitions shuffle creates.</a:t>
            </a:r>
          </a:p>
          <a:p>
            <a:pPr marL="742950" lvl="1" indent="-285750">
              <a:buFont typeface="Arial" panose="020B0604020202020204" pitchFamily="34" charset="0"/>
              <a:buChar char="•"/>
            </a:pPr>
            <a:r>
              <a:rPr lang="en-US" sz="1500" dirty="0" err="1"/>
              <a:t>spark.default.parallelism</a:t>
            </a:r>
            <a:r>
              <a:rPr lang="en-US" sz="1500" dirty="0"/>
              <a:t> </a:t>
            </a:r>
          </a:p>
          <a:p>
            <a:pPr marL="742950" lvl="1" indent="-285750">
              <a:buFont typeface="Arial" panose="020B0604020202020204" pitchFamily="34" charset="0"/>
              <a:buChar char="•"/>
            </a:pPr>
            <a:r>
              <a:rPr lang="en-US" sz="1500" dirty="0" err="1"/>
              <a:t>spark.sql.shuffle.partitions</a:t>
            </a:r>
            <a:endParaRPr lang="en-US" sz="1500" dirty="0"/>
          </a:p>
          <a:p>
            <a:pPr lvl="1"/>
            <a:endParaRPr lang="en-US" sz="1500" dirty="0"/>
          </a:p>
          <a:p>
            <a:r>
              <a:rPr lang="en-US" sz="1500" b="1" dirty="0" err="1"/>
              <a:t>spark.default.parallelism</a:t>
            </a:r>
            <a:r>
              <a:rPr lang="en-US" sz="1500" b="1" dirty="0"/>
              <a:t> :</a:t>
            </a:r>
          </a:p>
          <a:p>
            <a:pPr marL="742950" lvl="1" indent="-285750">
              <a:buFont typeface="Arial" panose="020B0604020202020204" pitchFamily="34" charset="0"/>
              <a:buChar char="•"/>
            </a:pPr>
            <a:r>
              <a:rPr lang="en-US" sz="1500" dirty="0"/>
              <a:t>Only applicable to RDD.  </a:t>
            </a:r>
          </a:p>
          <a:p>
            <a:pPr marL="742950" lvl="1" indent="-285750">
              <a:buFont typeface="Arial" panose="020B0604020202020204" pitchFamily="34" charset="0"/>
              <a:buChar char="•"/>
            </a:pPr>
            <a:r>
              <a:rPr lang="en-US" sz="1500" dirty="0"/>
              <a:t>Default value set to the number of all cores on all nodes in a cluster.</a:t>
            </a:r>
          </a:p>
          <a:p>
            <a:pPr marL="742950" lvl="1" indent="-285750">
              <a:buFont typeface="Arial" panose="020B0604020202020204" pitchFamily="34" charset="0"/>
              <a:buChar char="•"/>
            </a:pPr>
            <a:r>
              <a:rPr lang="en-US" sz="1500" dirty="0"/>
              <a:t>RDD wider transformations like reduceByKey(), groupByKey(), join() triggers the data shuffling. Prior to using these operations, use the below code to set the desired partitions for shuffle operations. Change the value accordingly.</a:t>
            </a:r>
          </a:p>
          <a:p>
            <a:pPr lvl="1"/>
            <a:r>
              <a:rPr lang="en-US" sz="1500" dirty="0"/>
              <a:t>     </a:t>
            </a:r>
            <a:r>
              <a:rPr lang="en-US" sz="1500" dirty="0" err="1"/>
              <a:t>spark.conf.set</a:t>
            </a:r>
            <a:r>
              <a:rPr lang="en-US" sz="1500" dirty="0"/>
              <a:t>("spark.default.parallelism",150)</a:t>
            </a:r>
          </a:p>
          <a:p>
            <a:pPr lvl="1"/>
            <a:r>
              <a:rPr lang="en-US" sz="1500" dirty="0"/>
              <a:t>     </a:t>
            </a:r>
            <a:r>
              <a:rPr lang="en-US" sz="1500" dirty="0" err="1"/>
              <a:t>spark.conf.get</a:t>
            </a:r>
            <a:r>
              <a:rPr lang="en-US" sz="1500" dirty="0"/>
              <a:t>("</a:t>
            </a:r>
            <a:r>
              <a:rPr lang="en-US" sz="1500" dirty="0" err="1"/>
              <a:t>spark.default.parallelism</a:t>
            </a:r>
            <a:r>
              <a:rPr lang="en-US" sz="1500" dirty="0"/>
              <a:t>")</a:t>
            </a:r>
          </a:p>
          <a:p>
            <a:pPr lvl="1"/>
            <a:endParaRPr lang="en-US" sz="1500" dirty="0"/>
          </a:p>
          <a:p>
            <a:pPr lvl="1"/>
            <a:r>
              <a:rPr lang="en-US" sz="1500" dirty="0"/>
              <a:t>     Ex – </a:t>
            </a:r>
          </a:p>
          <a:p>
            <a:pPr lvl="1"/>
            <a:r>
              <a:rPr lang="en-US" sz="1500" dirty="0"/>
              <a:t>       pyspark2 --master yarn --conf </a:t>
            </a:r>
            <a:r>
              <a:rPr lang="en-US" sz="1500" dirty="0" err="1"/>
              <a:t>spark.default.parallelism</a:t>
            </a:r>
            <a:r>
              <a:rPr lang="en-US" sz="1500" dirty="0"/>
              <a:t>=150</a:t>
            </a:r>
          </a:p>
          <a:p>
            <a:pPr lvl="1"/>
            <a:r>
              <a:rPr lang="en-US" sz="1500" dirty="0"/>
              <a:t>       </a:t>
            </a:r>
            <a:r>
              <a:rPr lang="en-US" sz="1500" dirty="0" err="1"/>
              <a:t>rdd</a:t>
            </a:r>
            <a:r>
              <a:rPr lang="en-US" sz="1500" dirty="0"/>
              <a:t> =  </a:t>
            </a:r>
            <a:r>
              <a:rPr lang="en-US" sz="1500" dirty="0" err="1"/>
              <a:t>sc.parallelize</a:t>
            </a:r>
            <a:r>
              <a:rPr lang="en-US" sz="1500" dirty="0"/>
              <a:t>(range(1000))</a:t>
            </a:r>
          </a:p>
          <a:p>
            <a:pPr lvl="1"/>
            <a:r>
              <a:rPr lang="en-US" sz="1500" dirty="0"/>
              <a:t>       </a:t>
            </a:r>
            <a:r>
              <a:rPr lang="en-US" sz="1500" dirty="0" err="1"/>
              <a:t>rdd.getNumPartitions</a:t>
            </a:r>
            <a:r>
              <a:rPr lang="en-US" sz="1500" dirty="0"/>
              <a:t>()</a:t>
            </a:r>
          </a:p>
          <a:p>
            <a:pPr lvl="1"/>
            <a:r>
              <a:rPr lang="en-US" sz="1500" dirty="0"/>
              <a:t>       150</a:t>
            </a:r>
          </a:p>
          <a:p>
            <a:pPr lvl="1"/>
            <a:endParaRPr lang="en-US" sz="1500" dirty="0"/>
          </a:p>
          <a:p>
            <a:pPr lvl="1"/>
            <a:endParaRPr lang="en-US" sz="1500" dirty="0"/>
          </a:p>
        </p:txBody>
      </p:sp>
    </p:spTree>
    <p:extLst>
      <p:ext uri="{BB962C8B-B14F-4D97-AF65-F5344CB8AC3E}">
        <p14:creationId xmlns:p14="http://schemas.microsoft.com/office/powerpoint/2010/main" val="253871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3039" y="242155"/>
            <a:ext cx="10132540" cy="4478149"/>
          </a:xfrm>
          <a:prstGeom prst="rect">
            <a:avLst/>
          </a:prstGeom>
        </p:spPr>
        <p:txBody>
          <a:bodyPr wrap="square">
            <a:spAutoFit/>
          </a:bodyPr>
          <a:lstStyle/>
          <a:p>
            <a:r>
              <a:rPr lang="en-US" sz="1500" b="1" dirty="0" err="1"/>
              <a:t>spark.sql.shuffle.partitions</a:t>
            </a:r>
            <a:r>
              <a:rPr lang="en-US" sz="1500" b="1" dirty="0"/>
              <a:t>:</a:t>
            </a:r>
          </a:p>
          <a:p>
            <a:pPr marL="742950" lvl="1" indent="-285750">
              <a:buFont typeface="Arial" panose="020B0604020202020204" pitchFamily="34" charset="0"/>
              <a:buChar char="•"/>
            </a:pPr>
            <a:r>
              <a:rPr lang="en-US" sz="1500" dirty="0"/>
              <a:t>Only applicable to DataFrames.</a:t>
            </a:r>
          </a:p>
          <a:p>
            <a:pPr marL="742950" lvl="1" indent="-285750">
              <a:buFont typeface="Arial" panose="020B0604020202020204" pitchFamily="34" charset="0"/>
              <a:buChar char="•"/>
            </a:pPr>
            <a:r>
              <a:rPr lang="en-US" sz="1500" dirty="0"/>
              <a:t>Default to 200.</a:t>
            </a:r>
          </a:p>
          <a:p>
            <a:pPr marL="742950" lvl="1" indent="-285750">
              <a:buFont typeface="Arial" panose="020B0604020202020204" pitchFamily="34" charset="0"/>
              <a:buChar char="•"/>
            </a:pPr>
            <a:r>
              <a:rPr lang="en-US" sz="1500" dirty="0"/>
              <a:t>For DataFrame, wider transformations like </a:t>
            </a:r>
            <a:r>
              <a:rPr lang="en-US" sz="1500" dirty="0" err="1"/>
              <a:t>groupBy</a:t>
            </a:r>
            <a:r>
              <a:rPr lang="en-US" sz="1500" dirty="0"/>
              <a:t>(), join() triggers the data shuffling hence the result of these transformations results in partition size same as the value set in </a:t>
            </a:r>
            <a:r>
              <a:rPr lang="en-US" sz="1500" dirty="0" err="1"/>
              <a:t>spark.sql.shuffle.partitions</a:t>
            </a:r>
            <a:r>
              <a:rPr lang="en-US" sz="1500" dirty="0"/>
              <a:t>. </a:t>
            </a:r>
          </a:p>
          <a:p>
            <a:pPr lvl="1"/>
            <a:r>
              <a:rPr lang="en-US" sz="1500" dirty="0"/>
              <a:t>      </a:t>
            </a:r>
            <a:r>
              <a:rPr lang="en-US" sz="1500" dirty="0" err="1"/>
              <a:t>spark.conf.get</a:t>
            </a:r>
            <a:r>
              <a:rPr lang="en-US" sz="1500" dirty="0"/>
              <a:t>("</a:t>
            </a:r>
            <a:r>
              <a:rPr lang="en-US" sz="1500" dirty="0" err="1"/>
              <a:t>spark.sql.shuffle.partitions</a:t>
            </a:r>
            <a:r>
              <a:rPr lang="en-US" sz="1500" dirty="0"/>
              <a:t>")</a:t>
            </a:r>
          </a:p>
          <a:p>
            <a:pPr lvl="1"/>
            <a:r>
              <a:rPr lang="en-US" sz="1500" dirty="0"/>
              <a:t>      Ex –           </a:t>
            </a:r>
          </a:p>
          <a:p>
            <a:pPr lvl="1"/>
            <a:r>
              <a:rPr lang="en-US" sz="1500" dirty="0"/>
              <a:t>         data=(('Ram',1),('Raj',2),('Ram',1),('Joann',4),('Raj',2),('Robert',5),('Reid',6),('Sam',7))         </a:t>
            </a:r>
          </a:p>
          <a:p>
            <a:pPr lvl="1"/>
            <a:r>
              <a:rPr lang="en-US" sz="1500" dirty="0"/>
              <a:t>         </a:t>
            </a:r>
            <a:r>
              <a:rPr lang="en-US" sz="1500" dirty="0" err="1"/>
              <a:t>df</a:t>
            </a:r>
            <a:r>
              <a:rPr lang="en-US" sz="1500" dirty="0"/>
              <a:t> = </a:t>
            </a:r>
            <a:r>
              <a:rPr lang="en-US" sz="1500" dirty="0" err="1"/>
              <a:t>spark.createDataFrame</a:t>
            </a:r>
            <a:r>
              <a:rPr lang="en-US" sz="1500" dirty="0"/>
              <a:t>(data=</a:t>
            </a:r>
            <a:r>
              <a:rPr lang="en-US" sz="1500" dirty="0" err="1"/>
              <a:t>data,schema</a:t>
            </a:r>
            <a:r>
              <a:rPr lang="en-US" sz="1500" dirty="0"/>
              <a:t>=('</a:t>
            </a:r>
            <a:r>
              <a:rPr lang="en-US" sz="1500" dirty="0" err="1"/>
              <a:t>name','id</a:t>
            </a:r>
            <a:r>
              <a:rPr lang="en-US" sz="1500" dirty="0"/>
              <a:t>'))</a:t>
            </a:r>
          </a:p>
          <a:p>
            <a:pPr lvl="1"/>
            <a:r>
              <a:rPr lang="en-US" sz="1500" dirty="0"/>
              <a:t>         </a:t>
            </a:r>
            <a:r>
              <a:rPr lang="en-US" sz="1500" dirty="0" err="1"/>
              <a:t>df.rdd.getNumPartitions</a:t>
            </a:r>
            <a:r>
              <a:rPr lang="en-US" sz="1500" dirty="0"/>
              <a:t>()</a:t>
            </a:r>
          </a:p>
          <a:p>
            <a:pPr lvl="1"/>
            <a:r>
              <a:rPr lang="en-US" sz="1500" dirty="0"/>
              <a:t>         2</a:t>
            </a:r>
          </a:p>
          <a:p>
            <a:pPr lvl="1"/>
            <a:r>
              <a:rPr lang="en-US" sz="1500" dirty="0"/>
              <a:t>        df1 = </a:t>
            </a:r>
            <a:r>
              <a:rPr lang="en-US" sz="1500" dirty="0" err="1"/>
              <a:t>df.groupBy</a:t>
            </a:r>
            <a:r>
              <a:rPr lang="en-US" sz="1500" dirty="0"/>
              <a:t>("name").count()</a:t>
            </a:r>
          </a:p>
          <a:p>
            <a:pPr lvl="1"/>
            <a:r>
              <a:rPr lang="en-US" sz="1500" dirty="0"/>
              <a:t>        df1.rdd.getNumPartitions()</a:t>
            </a:r>
          </a:p>
          <a:p>
            <a:pPr lvl="1"/>
            <a:r>
              <a:rPr lang="en-US" sz="1500" dirty="0"/>
              <a:t>        200</a:t>
            </a:r>
          </a:p>
          <a:p>
            <a:pPr lvl="1"/>
            <a:endParaRPr lang="en-US" sz="1500" dirty="0"/>
          </a:p>
          <a:p>
            <a:pPr lvl="2"/>
            <a:endParaRPr lang="en-US" sz="1500" dirty="0"/>
          </a:p>
          <a:p>
            <a:pPr marL="1200150" lvl="2" indent="-285750">
              <a:buFont typeface="Arial" panose="020B0604020202020204" pitchFamily="34" charset="0"/>
              <a:buChar char="•"/>
            </a:pPr>
            <a:endParaRPr lang="en-US" sz="1500" dirty="0"/>
          </a:p>
          <a:p>
            <a:pPr marL="1200150" lvl="2" indent="-285750">
              <a:buFont typeface="Arial" panose="020B0604020202020204" pitchFamily="34" charset="0"/>
              <a:buChar char="•"/>
            </a:pPr>
            <a:endParaRPr lang="en-US" sz="1500" dirty="0"/>
          </a:p>
          <a:p>
            <a:pPr lvl="3"/>
            <a:endParaRPr lang="en-US" sz="1500" dirty="0"/>
          </a:p>
        </p:txBody>
      </p:sp>
    </p:spTree>
    <p:extLst>
      <p:ext uri="{BB962C8B-B14F-4D97-AF65-F5344CB8AC3E}">
        <p14:creationId xmlns:p14="http://schemas.microsoft.com/office/powerpoint/2010/main" val="182823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800" dirty="0">
                <a:solidFill>
                  <a:schemeClr val="tx1"/>
                </a:solidFill>
              </a:rPr>
              <a:t>Memory Management</a:t>
            </a:r>
          </a:p>
        </p:txBody>
      </p:sp>
    </p:spTree>
    <p:extLst>
      <p:ext uri="{BB962C8B-B14F-4D97-AF65-F5344CB8AC3E}">
        <p14:creationId xmlns:p14="http://schemas.microsoft.com/office/powerpoint/2010/main" val="188184746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5483693" y="3554870"/>
            <a:ext cx="1907635" cy="19779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8" name="Rectangle 37"/>
          <p:cNvSpPr/>
          <p:nvPr/>
        </p:nvSpPr>
        <p:spPr>
          <a:xfrm>
            <a:off x="5671226" y="4211097"/>
            <a:ext cx="1621909" cy="12230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300" dirty="0"/>
              <a:t>Container</a:t>
            </a:r>
          </a:p>
          <a:p>
            <a:pPr algn="ctr"/>
            <a:endParaRPr lang="en-US" sz="1300" dirty="0"/>
          </a:p>
          <a:p>
            <a:pPr algn="ctr"/>
            <a:endParaRPr lang="en-US" dirty="0"/>
          </a:p>
          <a:p>
            <a:pPr algn="ctr"/>
            <a:endParaRPr lang="en-US" dirty="0"/>
          </a:p>
          <a:p>
            <a:pPr algn="ctr"/>
            <a:endParaRPr lang="en-US" dirty="0"/>
          </a:p>
        </p:txBody>
      </p:sp>
      <p:sp>
        <p:nvSpPr>
          <p:cNvPr id="4" name="Rectangle 3"/>
          <p:cNvSpPr/>
          <p:nvPr/>
        </p:nvSpPr>
        <p:spPr>
          <a:xfrm>
            <a:off x="1801578" y="2135252"/>
            <a:ext cx="1363579" cy="77714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Driver</a:t>
            </a:r>
          </a:p>
        </p:txBody>
      </p:sp>
      <p:sp>
        <p:nvSpPr>
          <p:cNvPr id="9" name="Rectangle 8"/>
          <p:cNvSpPr/>
          <p:nvPr/>
        </p:nvSpPr>
        <p:spPr>
          <a:xfrm>
            <a:off x="3932581" y="2141619"/>
            <a:ext cx="1363579" cy="7771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Resource</a:t>
            </a:r>
          </a:p>
          <a:p>
            <a:pPr algn="ctr"/>
            <a:r>
              <a:rPr lang="en-US" dirty="0">
                <a:solidFill>
                  <a:schemeClr val="tx1"/>
                </a:solidFill>
              </a:rPr>
              <a:t>Manager</a:t>
            </a:r>
          </a:p>
        </p:txBody>
      </p:sp>
      <p:cxnSp>
        <p:nvCxnSpPr>
          <p:cNvPr id="10" name="Straight Arrow Connector 9"/>
          <p:cNvCxnSpPr>
            <a:stCxn id="4" idx="3"/>
            <a:endCxn id="9" idx="1"/>
          </p:cNvCxnSpPr>
          <p:nvPr/>
        </p:nvCxnSpPr>
        <p:spPr>
          <a:xfrm>
            <a:off x="3165157" y="2523823"/>
            <a:ext cx="767424" cy="6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35"/>
          <p:cNvSpPr/>
          <p:nvPr/>
        </p:nvSpPr>
        <p:spPr>
          <a:xfrm>
            <a:off x="5719188" y="4660141"/>
            <a:ext cx="1525983" cy="6942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a:solidFill>
                <a:schemeClr val="tx1"/>
              </a:solidFill>
            </a:endParaRPr>
          </a:p>
          <a:p>
            <a:pPr algn="ctr"/>
            <a:r>
              <a:rPr lang="en-US" sz="1300" dirty="0">
                <a:solidFill>
                  <a:schemeClr val="tx1"/>
                </a:solidFill>
              </a:rPr>
              <a:t>Executor</a:t>
            </a:r>
          </a:p>
          <a:p>
            <a:pPr algn="ctr"/>
            <a:endParaRPr lang="en-US" dirty="0">
              <a:solidFill>
                <a:schemeClr val="tx1"/>
              </a:solidFill>
            </a:endParaRPr>
          </a:p>
          <a:p>
            <a:pPr algn="ctr"/>
            <a:endParaRPr lang="en-US" dirty="0">
              <a:solidFill>
                <a:schemeClr val="tx1"/>
              </a:solidFill>
            </a:endParaRPr>
          </a:p>
        </p:txBody>
      </p:sp>
      <p:sp>
        <p:nvSpPr>
          <p:cNvPr id="45" name="Rounded Rectangle 44"/>
          <p:cNvSpPr/>
          <p:nvPr/>
        </p:nvSpPr>
        <p:spPr>
          <a:xfrm>
            <a:off x="5805225" y="5043054"/>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Task</a:t>
            </a:r>
          </a:p>
        </p:txBody>
      </p:sp>
      <p:sp>
        <p:nvSpPr>
          <p:cNvPr id="46" name="Rounded Rectangle 45"/>
          <p:cNvSpPr/>
          <p:nvPr/>
        </p:nvSpPr>
        <p:spPr>
          <a:xfrm>
            <a:off x="6517129" y="5043053"/>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Task</a:t>
            </a:r>
          </a:p>
        </p:txBody>
      </p:sp>
      <p:sp>
        <p:nvSpPr>
          <p:cNvPr id="90" name="TextBox 89"/>
          <p:cNvSpPr txBox="1"/>
          <p:nvPr/>
        </p:nvSpPr>
        <p:spPr>
          <a:xfrm>
            <a:off x="2678622" y="446173"/>
            <a:ext cx="2805071" cy="369332"/>
          </a:xfrm>
          <a:prstGeom prst="rect">
            <a:avLst/>
          </a:prstGeom>
          <a:noFill/>
        </p:spPr>
        <p:txBody>
          <a:bodyPr wrap="square" rtlCol="0">
            <a:spAutoFit/>
          </a:bodyPr>
          <a:lstStyle/>
          <a:p>
            <a:r>
              <a:rPr lang="en-US" b="1" dirty="0"/>
              <a:t>YARN Cluster Manager</a:t>
            </a:r>
          </a:p>
        </p:txBody>
      </p:sp>
      <p:sp>
        <p:nvSpPr>
          <p:cNvPr id="42" name="Rectangle 41"/>
          <p:cNvSpPr/>
          <p:nvPr/>
        </p:nvSpPr>
        <p:spPr>
          <a:xfrm>
            <a:off x="5864655" y="3646636"/>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a:t>Node Manager</a:t>
            </a:r>
          </a:p>
        </p:txBody>
      </p:sp>
      <p:cxnSp>
        <p:nvCxnSpPr>
          <p:cNvPr id="61" name="Straight Arrow Connector 60"/>
          <p:cNvCxnSpPr>
            <a:endCxn id="38" idx="0"/>
          </p:cNvCxnSpPr>
          <p:nvPr/>
        </p:nvCxnSpPr>
        <p:spPr>
          <a:xfrm>
            <a:off x="6471580" y="3931926"/>
            <a:ext cx="10601" cy="279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Rectangle 63"/>
          <p:cNvSpPr/>
          <p:nvPr/>
        </p:nvSpPr>
        <p:spPr>
          <a:xfrm>
            <a:off x="7923059" y="3554870"/>
            <a:ext cx="1907635" cy="19779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5" name="Rectangle 64"/>
          <p:cNvSpPr/>
          <p:nvPr/>
        </p:nvSpPr>
        <p:spPr>
          <a:xfrm>
            <a:off x="8110592" y="4211097"/>
            <a:ext cx="1621909" cy="12230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300" dirty="0"/>
              <a:t>Container</a:t>
            </a:r>
          </a:p>
          <a:p>
            <a:pPr algn="ctr"/>
            <a:endParaRPr lang="en-US" sz="1300" dirty="0"/>
          </a:p>
          <a:p>
            <a:pPr algn="ctr"/>
            <a:endParaRPr lang="en-US" dirty="0"/>
          </a:p>
          <a:p>
            <a:pPr algn="ctr"/>
            <a:endParaRPr lang="en-US" dirty="0"/>
          </a:p>
          <a:p>
            <a:pPr algn="ctr"/>
            <a:endParaRPr lang="en-US" dirty="0"/>
          </a:p>
        </p:txBody>
      </p:sp>
      <p:sp>
        <p:nvSpPr>
          <p:cNvPr id="66" name="Rectangle 65"/>
          <p:cNvSpPr/>
          <p:nvPr/>
        </p:nvSpPr>
        <p:spPr>
          <a:xfrm>
            <a:off x="8158554" y="4660141"/>
            <a:ext cx="1525983" cy="6942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a:solidFill>
                <a:schemeClr val="tx1"/>
              </a:solidFill>
            </a:endParaRPr>
          </a:p>
          <a:p>
            <a:pPr algn="ctr"/>
            <a:r>
              <a:rPr lang="en-US" sz="1300" dirty="0">
                <a:solidFill>
                  <a:schemeClr val="tx1"/>
                </a:solidFill>
              </a:rPr>
              <a:t>Executor</a:t>
            </a:r>
          </a:p>
          <a:p>
            <a:pPr algn="ctr"/>
            <a:endParaRPr lang="en-US" dirty="0">
              <a:solidFill>
                <a:schemeClr val="tx1"/>
              </a:solidFill>
            </a:endParaRPr>
          </a:p>
          <a:p>
            <a:pPr algn="ctr"/>
            <a:endParaRPr lang="en-US" dirty="0">
              <a:solidFill>
                <a:schemeClr val="tx1"/>
              </a:solidFill>
            </a:endParaRPr>
          </a:p>
        </p:txBody>
      </p:sp>
      <p:sp>
        <p:nvSpPr>
          <p:cNvPr id="67" name="Rounded Rectangle 66"/>
          <p:cNvSpPr/>
          <p:nvPr/>
        </p:nvSpPr>
        <p:spPr>
          <a:xfrm>
            <a:off x="8244591" y="5043054"/>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Task</a:t>
            </a:r>
          </a:p>
        </p:txBody>
      </p:sp>
      <p:sp>
        <p:nvSpPr>
          <p:cNvPr id="68" name="Rounded Rectangle 67"/>
          <p:cNvSpPr/>
          <p:nvPr/>
        </p:nvSpPr>
        <p:spPr>
          <a:xfrm>
            <a:off x="8956495" y="5043053"/>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Task</a:t>
            </a:r>
          </a:p>
        </p:txBody>
      </p:sp>
      <p:sp>
        <p:nvSpPr>
          <p:cNvPr id="69" name="Rectangle 68"/>
          <p:cNvSpPr/>
          <p:nvPr/>
        </p:nvSpPr>
        <p:spPr>
          <a:xfrm>
            <a:off x="8304021" y="3646636"/>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a:t>Node Manager</a:t>
            </a:r>
          </a:p>
        </p:txBody>
      </p:sp>
      <p:cxnSp>
        <p:nvCxnSpPr>
          <p:cNvPr id="70" name="Straight Arrow Connector 69"/>
          <p:cNvCxnSpPr>
            <a:endCxn id="65" idx="0"/>
          </p:cNvCxnSpPr>
          <p:nvPr/>
        </p:nvCxnSpPr>
        <p:spPr>
          <a:xfrm>
            <a:off x="8910946" y="3931926"/>
            <a:ext cx="10601" cy="279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1" name="Rectangle 80"/>
          <p:cNvSpPr/>
          <p:nvPr/>
        </p:nvSpPr>
        <p:spPr>
          <a:xfrm>
            <a:off x="6529137" y="982842"/>
            <a:ext cx="1907635" cy="17146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2" name="Rectangle 81"/>
          <p:cNvSpPr/>
          <p:nvPr/>
        </p:nvSpPr>
        <p:spPr>
          <a:xfrm>
            <a:off x="6716670" y="1586262"/>
            <a:ext cx="1621909" cy="10493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300" dirty="0"/>
          </a:p>
          <a:p>
            <a:pPr algn="ctr"/>
            <a:endParaRPr lang="en-US" sz="1300" dirty="0"/>
          </a:p>
          <a:p>
            <a:pPr algn="ctr"/>
            <a:endParaRPr lang="en-US" sz="1300" dirty="0"/>
          </a:p>
          <a:p>
            <a:pPr algn="ctr"/>
            <a:r>
              <a:rPr lang="en-US" sz="1300" dirty="0"/>
              <a:t>Container</a:t>
            </a:r>
          </a:p>
          <a:p>
            <a:pPr algn="ctr"/>
            <a:endParaRPr lang="en-US" sz="1300" dirty="0"/>
          </a:p>
          <a:p>
            <a:pPr algn="ctr"/>
            <a:endParaRPr lang="en-US" sz="1300" dirty="0"/>
          </a:p>
          <a:p>
            <a:pPr algn="ctr"/>
            <a:endParaRPr lang="en-US" dirty="0"/>
          </a:p>
          <a:p>
            <a:pPr algn="ctr"/>
            <a:endParaRPr lang="en-US" dirty="0"/>
          </a:p>
          <a:p>
            <a:pPr algn="ctr"/>
            <a:endParaRPr lang="en-US" dirty="0"/>
          </a:p>
        </p:txBody>
      </p:sp>
      <p:sp>
        <p:nvSpPr>
          <p:cNvPr id="83" name="Rectangle 82"/>
          <p:cNvSpPr/>
          <p:nvPr/>
        </p:nvSpPr>
        <p:spPr>
          <a:xfrm>
            <a:off x="6764632" y="2141619"/>
            <a:ext cx="1525983" cy="414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a:solidFill>
                <a:schemeClr val="tx1"/>
              </a:solidFill>
            </a:endParaRPr>
          </a:p>
          <a:p>
            <a:pPr algn="ctr"/>
            <a:r>
              <a:rPr lang="en-US" sz="1300" dirty="0">
                <a:solidFill>
                  <a:schemeClr val="tx1"/>
                </a:solidFill>
              </a:rPr>
              <a:t>Application</a:t>
            </a:r>
          </a:p>
          <a:p>
            <a:pPr algn="ctr"/>
            <a:r>
              <a:rPr lang="en-US" sz="1300" dirty="0">
                <a:solidFill>
                  <a:schemeClr val="tx1"/>
                </a:solidFill>
              </a:rPr>
              <a:t>Master</a:t>
            </a:r>
            <a:endParaRPr lang="en-US" dirty="0">
              <a:solidFill>
                <a:schemeClr val="tx1"/>
              </a:solidFill>
            </a:endParaRPr>
          </a:p>
          <a:p>
            <a:pPr algn="ctr"/>
            <a:endParaRPr lang="en-US" dirty="0">
              <a:solidFill>
                <a:schemeClr val="tx1"/>
              </a:solidFill>
            </a:endParaRPr>
          </a:p>
        </p:txBody>
      </p:sp>
      <p:sp>
        <p:nvSpPr>
          <p:cNvPr id="86" name="Rectangle 85"/>
          <p:cNvSpPr/>
          <p:nvPr/>
        </p:nvSpPr>
        <p:spPr>
          <a:xfrm>
            <a:off x="6910903" y="984669"/>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a:t>Node Manager</a:t>
            </a:r>
          </a:p>
        </p:txBody>
      </p:sp>
      <p:cxnSp>
        <p:nvCxnSpPr>
          <p:cNvPr id="87" name="Straight Arrow Connector 86"/>
          <p:cNvCxnSpPr>
            <a:stCxn id="86" idx="2"/>
            <a:endCxn id="82" idx="0"/>
          </p:cNvCxnSpPr>
          <p:nvPr/>
        </p:nvCxnSpPr>
        <p:spPr>
          <a:xfrm>
            <a:off x="7517024" y="1273731"/>
            <a:ext cx="10601" cy="312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Straight Arrow Connector 4"/>
          <p:cNvCxnSpPr>
            <a:stCxn id="9" idx="3"/>
            <a:endCxn id="81" idx="1"/>
          </p:cNvCxnSpPr>
          <p:nvPr/>
        </p:nvCxnSpPr>
        <p:spPr>
          <a:xfrm flipV="1">
            <a:off x="5296160" y="1840185"/>
            <a:ext cx="1232977" cy="69000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endCxn id="41" idx="0"/>
          </p:cNvCxnSpPr>
          <p:nvPr/>
        </p:nvCxnSpPr>
        <p:spPr>
          <a:xfrm flipH="1">
            <a:off x="6437511" y="2697527"/>
            <a:ext cx="1042148" cy="85734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p:cNvCxnSpPr>
            <a:endCxn id="64" idx="0"/>
          </p:cNvCxnSpPr>
          <p:nvPr/>
        </p:nvCxnSpPr>
        <p:spPr>
          <a:xfrm>
            <a:off x="7479659" y="2697527"/>
            <a:ext cx="1397218" cy="85734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2248703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6193" y="149460"/>
            <a:ext cx="11521440" cy="6463308"/>
          </a:xfrm>
          <a:prstGeom prst="rect">
            <a:avLst/>
          </a:prstGeom>
          <a:noFill/>
        </p:spPr>
        <p:txBody>
          <a:bodyPr wrap="square" rtlCol="0">
            <a:spAutoFit/>
          </a:bodyPr>
          <a:lstStyle/>
          <a:p>
            <a:r>
              <a:rPr lang="en-US" b="1" dirty="0"/>
              <a:t>YARN as Spark Cluster Manager:</a:t>
            </a:r>
          </a:p>
          <a:p>
            <a:pPr marL="285750" indent="-285750">
              <a:buFont typeface="Arial" panose="020B0604020202020204" pitchFamily="34" charset="0"/>
              <a:buChar char="•"/>
            </a:pPr>
            <a:r>
              <a:rPr lang="en-US" dirty="0"/>
              <a:t>Yet Another Resource Negotiator for Hadoop 2.x.</a:t>
            </a:r>
          </a:p>
          <a:p>
            <a:pPr marL="285750" indent="-285750">
              <a:buFont typeface="Arial" panose="020B0604020202020204" pitchFamily="34" charset="0"/>
              <a:buChar char="•"/>
            </a:pPr>
            <a:r>
              <a:rPr lang="en-US" dirty="0"/>
              <a:t>Cluster Management – Used for resource allocation and Scheduling.</a:t>
            </a:r>
          </a:p>
          <a:p>
            <a:pPr marL="285750" indent="-285750">
              <a:buFont typeface="Arial" panose="020B0604020202020204" pitchFamily="34" charset="0"/>
              <a:buChar char="•"/>
            </a:pPr>
            <a:r>
              <a:rPr lang="en-US" dirty="0"/>
              <a:t>It has 3 major components – </a:t>
            </a:r>
          </a:p>
          <a:p>
            <a:pPr marL="800100" lvl="1" indent="-342900">
              <a:buFont typeface="Wingdings" panose="05000000000000000000" pitchFamily="2" charset="2"/>
              <a:buChar char="ü"/>
            </a:pPr>
            <a:r>
              <a:rPr lang="en-US" dirty="0"/>
              <a:t>Resource Manager </a:t>
            </a:r>
          </a:p>
          <a:p>
            <a:pPr marL="800100" lvl="1" indent="-342900">
              <a:buFont typeface="Wingdings" panose="05000000000000000000" pitchFamily="2" charset="2"/>
              <a:buChar char="ü"/>
            </a:pPr>
            <a:r>
              <a:rPr lang="en-US" dirty="0"/>
              <a:t>Node Manager</a:t>
            </a:r>
          </a:p>
          <a:p>
            <a:pPr marL="800100" lvl="1" indent="-342900">
              <a:buFont typeface="Wingdings" panose="05000000000000000000" pitchFamily="2" charset="2"/>
              <a:buChar char="ü"/>
            </a:pPr>
            <a:r>
              <a:rPr lang="en-US" dirty="0"/>
              <a:t>Application Master</a:t>
            </a:r>
          </a:p>
          <a:p>
            <a:endParaRPr lang="en-US" dirty="0"/>
          </a:p>
          <a:p>
            <a:r>
              <a:rPr lang="en-US" b="1" dirty="0"/>
              <a:t>Flow: </a:t>
            </a:r>
          </a:p>
          <a:p>
            <a:pPr marL="342900" indent="-342900">
              <a:buAutoNum type="arabicPeriod"/>
            </a:pPr>
            <a:r>
              <a:rPr lang="en-US" dirty="0"/>
              <a:t>Client submit the Spark application. Driver instantiates SparkContext.</a:t>
            </a:r>
          </a:p>
          <a:p>
            <a:pPr marL="342900" indent="-342900">
              <a:buAutoNum type="arabicPeriod"/>
            </a:pPr>
            <a:r>
              <a:rPr lang="en-US" dirty="0"/>
              <a:t>Driver talks to the cluster manager(YARN) and negotiates resources.</a:t>
            </a:r>
          </a:p>
          <a:p>
            <a:pPr marL="342900" indent="-342900">
              <a:buAutoNum type="arabicPeriod"/>
            </a:pPr>
            <a:r>
              <a:rPr lang="en-US" dirty="0"/>
              <a:t>The YARN resource manager search for a Node Manger which will, in turn, launch an </a:t>
            </a:r>
            <a:r>
              <a:rPr lang="en-US" dirty="0" err="1"/>
              <a:t>ApplicationMaster</a:t>
            </a:r>
            <a:r>
              <a:rPr lang="en-US" dirty="0"/>
              <a:t>  for the specific job in a container.</a:t>
            </a:r>
          </a:p>
          <a:p>
            <a:pPr marL="342900" indent="-342900">
              <a:buAutoNum type="arabicPeriod"/>
            </a:pPr>
            <a:r>
              <a:rPr lang="en-US" dirty="0"/>
              <a:t>The </a:t>
            </a:r>
            <a:r>
              <a:rPr lang="en-US" dirty="0" err="1"/>
              <a:t>ApplicationMaster</a:t>
            </a:r>
            <a:r>
              <a:rPr lang="en-US" dirty="0"/>
              <a:t> registers itself with the resource Manager.</a:t>
            </a:r>
          </a:p>
          <a:p>
            <a:pPr marL="342900" indent="-342900">
              <a:buAutoNum type="arabicPeriod"/>
            </a:pPr>
            <a:r>
              <a:rPr lang="en-US" dirty="0"/>
              <a:t>The </a:t>
            </a:r>
            <a:r>
              <a:rPr lang="en-US" dirty="0" err="1"/>
              <a:t>ApplicationMaster</a:t>
            </a:r>
            <a:r>
              <a:rPr lang="en-US" dirty="0"/>
              <a:t> negotiates containers for executors from the </a:t>
            </a:r>
            <a:r>
              <a:rPr lang="en-US" dirty="0" err="1"/>
              <a:t>ResourceManager</a:t>
            </a:r>
            <a:r>
              <a:rPr lang="en-US" dirty="0"/>
              <a:t>. Can request for more resources from RM.</a:t>
            </a:r>
          </a:p>
          <a:p>
            <a:pPr marL="342900" indent="-342900">
              <a:buAutoNum type="arabicPeriod"/>
            </a:pPr>
            <a:r>
              <a:rPr lang="en-US" dirty="0"/>
              <a:t>The </a:t>
            </a:r>
            <a:r>
              <a:rPr lang="en-US" dirty="0" err="1"/>
              <a:t>ApplicationMaster</a:t>
            </a:r>
            <a:r>
              <a:rPr lang="en-US" dirty="0"/>
              <a:t> notifies the Node Managers to launch the containers and executors. Executor then executes the tasks.</a:t>
            </a:r>
          </a:p>
          <a:p>
            <a:pPr marL="342900" indent="-342900">
              <a:buAutoNum type="arabicPeriod"/>
            </a:pPr>
            <a:r>
              <a:rPr lang="en-US" dirty="0"/>
              <a:t>Driver communicates with executors to coordinate the processing of tasks of an application.</a:t>
            </a:r>
          </a:p>
          <a:p>
            <a:pPr marL="342900" indent="-342900">
              <a:buAutoNum type="arabicPeriod"/>
            </a:pPr>
            <a:r>
              <a:rPr lang="en-US" dirty="0"/>
              <a:t>Once the tasks are complete, </a:t>
            </a:r>
            <a:r>
              <a:rPr lang="en-US" dirty="0" err="1"/>
              <a:t>ApplicationMaster</a:t>
            </a:r>
            <a:r>
              <a:rPr lang="en-US" dirty="0"/>
              <a:t> un-registers with the Resource Manager.</a:t>
            </a:r>
          </a:p>
          <a:p>
            <a:r>
              <a:rPr lang="en-US" dirty="0"/>
              <a:t>  </a:t>
            </a:r>
          </a:p>
          <a:p>
            <a:endParaRPr lang="en-US" dirty="0"/>
          </a:p>
          <a:p>
            <a:endParaRPr lang="en-US" dirty="0"/>
          </a:p>
        </p:txBody>
      </p:sp>
    </p:spTree>
    <p:extLst>
      <p:ext uri="{BB962C8B-B14F-4D97-AF65-F5344CB8AC3E}">
        <p14:creationId xmlns:p14="http://schemas.microsoft.com/office/powerpoint/2010/main" val="261461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584086" y="1419215"/>
            <a:ext cx="3026455" cy="270816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Heap</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1" name="Rectangle 10"/>
          <p:cNvSpPr/>
          <p:nvPr/>
        </p:nvSpPr>
        <p:spPr>
          <a:xfrm>
            <a:off x="7939792" y="3220629"/>
            <a:ext cx="2446845" cy="322930"/>
          </a:xfrm>
          <a:prstGeom prst="rect">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User Memory </a:t>
            </a:r>
            <a:r>
              <a:rPr lang="en-US" dirty="0">
                <a:solidFill>
                  <a:schemeClr val="tx1"/>
                </a:solidFill>
                <a:sym typeface="Wingdings" panose="05000000000000000000" pitchFamily="2" charset="2"/>
              </a:rPr>
              <a:t> </a:t>
            </a:r>
            <a:r>
              <a:rPr lang="en-US" sz="1200" i="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23 %</a:t>
            </a:r>
            <a:endParaRPr lang="en-US" b="1" dirty="0">
              <a:solidFill>
                <a:schemeClr val="tx1"/>
              </a:solidFill>
            </a:endParaRPr>
          </a:p>
        </p:txBody>
      </p:sp>
      <p:sp>
        <p:nvSpPr>
          <p:cNvPr id="5" name="Rectangle 4"/>
          <p:cNvSpPr/>
          <p:nvPr/>
        </p:nvSpPr>
        <p:spPr>
          <a:xfrm>
            <a:off x="7468526" y="1231670"/>
            <a:ext cx="3261360" cy="33604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577255" y="1231670"/>
            <a:ext cx="3261360" cy="33604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67226" y="1413449"/>
            <a:ext cx="2222608" cy="271393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Node Manager</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1" name="Rectangle 20"/>
          <p:cNvSpPr/>
          <p:nvPr/>
        </p:nvSpPr>
        <p:spPr>
          <a:xfrm>
            <a:off x="137958" y="1231670"/>
            <a:ext cx="3261360" cy="33604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45574" y="1908152"/>
            <a:ext cx="1894020" cy="62732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YARN Container</a:t>
            </a:r>
          </a:p>
        </p:txBody>
      </p:sp>
      <p:sp>
        <p:nvSpPr>
          <p:cNvPr id="24" name="Rectangle 23"/>
          <p:cNvSpPr/>
          <p:nvPr/>
        </p:nvSpPr>
        <p:spPr>
          <a:xfrm>
            <a:off x="845574" y="2692030"/>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Daemon Processes</a:t>
            </a:r>
          </a:p>
          <a:p>
            <a:pPr algn="ctr"/>
            <a:endParaRPr lang="en-US" sz="1300" dirty="0">
              <a:solidFill>
                <a:schemeClr val="tx1"/>
              </a:solidFill>
            </a:endParaRPr>
          </a:p>
          <a:p>
            <a:pPr algn="ctr"/>
            <a:endParaRPr lang="en-US" dirty="0">
              <a:solidFill>
                <a:schemeClr val="tx1"/>
              </a:solidFill>
            </a:endParaRPr>
          </a:p>
        </p:txBody>
      </p:sp>
      <p:sp>
        <p:nvSpPr>
          <p:cNvPr id="30" name="Rectangle 29"/>
          <p:cNvSpPr/>
          <p:nvPr/>
        </p:nvSpPr>
        <p:spPr>
          <a:xfrm>
            <a:off x="950871" y="3017224"/>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240037" y="3017224"/>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Rectangle 31"/>
          <p:cNvSpPr/>
          <p:nvPr/>
        </p:nvSpPr>
        <p:spPr>
          <a:xfrm>
            <a:off x="1610317" y="3017224"/>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836653" y="3531888"/>
            <a:ext cx="1902941" cy="51289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schemeClr val="tx1"/>
              </a:solidFill>
            </a:endParaRPr>
          </a:p>
          <a:p>
            <a:pPr algn="ctr"/>
            <a:r>
              <a:rPr lang="en-US" sz="1300" dirty="0">
                <a:solidFill>
                  <a:schemeClr val="tx1"/>
                </a:solidFill>
              </a:rPr>
              <a:t>Others (Non-spark)</a:t>
            </a:r>
          </a:p>
          <a:p>
            <a:pPr algn="ctr"/>
            <a:endParaRPr lang="en-US" sz="1300" dirty="0">
              <a:solidFill>
                <a:schemeClr val="tx1"/>
              </a:solidFill>
            </a:endParaRPr>
          </a:p>
          <a:p>
            <a:pPr algn="ctr"/>
            <a:endParaRPr lang="en-US" dirty="0">
              <a:solidFill>
                <a:schemeClr val="tx1"/>
              </a:solidFill>
            </a:endParaRPr>
          </a:p>
        </p:txBody>
      </p:sp>
      <p:sp>
        <p:nvSpPr>
          <p:cNvPr id="37" name="Rectangle 36"/>
          <p:cNvSpPr/>
          <p:nvPr/>
        </p:nvSpPr>
        <p:spPr>
          <a:xfrm>
            <a:off x="950871" y="3791053"/>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240037" y="3791053"/>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Rectangle 38"/>
          <p:cNvSpPr/>
          <p:nvPr/>
        </p:nvSpPr>
        <p:spPr>
          <a:xfrm>
            <a:off x="1610317" y="3791053"/>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3757649" y="1413449"/>
            <a:ext cx="2898523" cy="271393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YARN Container</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1" name="Rectangle 40"/>
          <p:cNvSpPr/>
          <p:nvPr/>
        </p:nvSpPr>
        <p:spPr>
          <a:xfrm>
            <a:off x="3914016" y="2221817"/>
            <a:ext cx="2519736" cy="47021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Heap (Executor)</a:t>
            </a:r>
          </a:p>
        </p:txBody>
      </p:sp>
      <p:sp>
        <p:nvSpPr>
          <p:cNvPr id="42" name="Rectangle 41"/>
          <p:cNvSpPr/>
          <p:nvPr/>
        </p:nvSpPr>
        <p:spPr>
          <a:xfrm>
            <a:off x="3914016" y="2911880"/>
            <a:ext cx="2519736" cy="47021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Overhead</a:t>
            </a:r>
          </a:p>
        </p:txBody>
      </p:sp>
      <p:sp>
        <p:nvSpPr>
          <p:cNvPr id="43" name="Rectangle 42"/>
          <p:cNvSpPr/>
          <p:nvPr/>
        </p:nvSpPr>
        <p:spPr>
          <a:xfrm>
            <a:off x="3914016" y="3531987"/>
            <a:ext cx="2519736" cy="47021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Off-heap</a:t>
            </a:r>
          </a:p>
        </p:txBody>
      </p:sp>
      <p:sp>
        <p:nvSpPr>
          <p:cNvPr id="44" name="Rectangle 43"/>
          <p:cNvSpPr/>
          <p:nvPr/>
        </p:nvSpPr>
        <p:spPr>
          <a:xfrm>
            <a:off x="7939791" y="3702335"/>
            <a:ext cx="2446845" cy="3277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Reserved Memory = </a:t>
            </a:r>
            <a:r>
              <a:rPr lang="en-US" b="1" dirty="0">
                <a:solidFill>
                  <a:schemeClr val="tx1"/>
                </a:solidFill>
              </a:rPr>
              <a:t>7 %</a:t>
            </a:r>
            <a:endParaRPr lang="en-US" sz="1200" b="1" i="1" dirty="0">
              <a:solidFill>
                <a:schemeClr val="tx1"/>
              </a:solidFill>
            </a:endParaRPr>
          </a:p>
        </p:txBody>
      </p:sp>
      <p:sp>
        <p:nvSpPr>
          <p:cNvPr id="46" name="Rectangle 45"/>
          <p:cNvSpPr/>
          <p:nvPr/>
        </p:nvSpPr>
        <p:spPr>
          <a:xfrm>
            <a:off x="7939792" y="2078518"/>
            <a:ext cx="2446845" cy="983335"/>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Spark Memory = </a:t>
            </a:r>
            <a:r>
              <a:rPr lang="en-US" b="1" dirty="0">
                <a:solidFill>
                  <a:schemeClr val="tx1"/>
                </a:solidFill>
              </a:rPr>
              <a:t>70 %</a:t>
            </a:r>
          </a:p>
        </p:txBody>
      </p:sp>
      <p:cxnSp>
        <p:nvCxnSpPr>
          <p:cNvPr id="4" name="Straight Arrow Connector 3"/>
          <p:cNvCxnSpPr>
            <a:stCxn id="22" idx="3"/>
          </p:cNvCxnSpPr>
          <p:nvPr/>
        </p:nvCxnSpPr>
        <p:spPr>
          <a:xfrm flipV="1">
            <a:off x="2739594" y="1804086"/>
            <a:ext cx="1725314" cy="4177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flipV="1">
            <a:off x="6433752" y="1804086"/>
            <a:ext cx="2388972" cy="6265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TextBox 2"/>
          <p:cNvSpPr txBox="1"/>
          <p:nvPr/>
        </p:nvSpPr>
        <p:spPr>
          <a:xfrm>
            <a:off x="7344366" y="4703298"/>
            <a:ext cx="5572564" cy="646331"/>
          </a:xfrm>
          <a:prstGeom prst="rect">
            <a:avLst/>
          </a:prstGeom>
          <a:noFill/>
        </p:spPr>
        <p:txBody>
          <a:bodyPr wrap="square" rtlCol="0">
            <a:spAutoFit/>
          </a:bodyPr>
          <a:lstStyle/>
          <a:p>
            <a:r>
              <a:rPr lang="en-US" i="1" dirty="0">
                <a:solidFill>
                  <a:srgbClr val="FF0000"/>
                </a:solidFill>
              </a:rPr>
              <a:t> 70%,23% and 7% are when we allocate 4GB to Executor(Heap) and use the default Options.</a:t>
            </a:r>
          </a:p>
        </p:txBody>
      </p:sp>
    </p:spTree>
    <p:extLst>
      <p:ext uri="{BB962C8B-B14F-4D97-AF65-F5344CB8AC3E}">
        <p14:creationId xmlns:p14="http://schemas.microsoft.com/office/powerpoint/2010/main" val="12111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1" grpId="0" animBg="1"/>
      <p:bldP spid="5" grpId="0" animBg="1"/>
      <p:bldP spid="29" grpId="0" animBg="1"/>
      <p:bldP spid="18" grpId="0" animBg="1"/>
      <p:bldP spid="21" grpId="0" animBg="1"/>
      <p:bldP spid="22" grpId="0" animBg="1"/>
      <p:bldP spid="24" grpId="0" animBg="1"/>
      <p:bldP spid="30" grpId="0" animBg="1"/>
      <p:bldP spid="31" grpId="0" animBg="1"/>
      <p:bldP spid="32" grpId="0" animBg="1"/>
      <p:bldP spid="33" grpId="0" animBg="1"/>
      <p:bldP spid="37" grpId="0" animBg="1"/>
      <p:bldP spid="38" grpId="0" animBg="1"/>
      <p:bldP spid="39" grpId="0" animBg="1"/>
      <p:bldP spid="40" grpId="0" animBg="1"/>
      <p:bldP spid="41" grpId="0" animBg="1"/>
      <p:bldP spid="42" grpId="0" animBg="1"/>
      <p:bldP spid="43" grpId="0" animBg="1"/>
      <p:bldP spid="44" grpId="0" animBg="1"/>
      <p:bldP spid="46" grpId="0" animBg="1"/>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832426" y="1271438"/>
            <a:ext cx="5411744" cy="33876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858748" y="4790057"/>
            <a:ext cx="5420497" cy="73316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858749" y="5644627"/>
            <a:ext cx="5420497" cy="73316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1867501" y="1217822"/>
            <a:ext cx="2117124" cy="523220"/>
          </a:xfrm>
          <a:prstGeom prst="rect">
            <a:avLst/>
          </a:prstGeom>
          <a:noFill/>
        </p:spPr>
        <p:txBody>
          <a:bodyPr wrap="square" rtlCol="0">
            <a:spAutoFit/>
          </a:bodyPr>
          <a:lstStyle/>
          <a:p>
            <a:r>
              <a:rPr lang="en-US" sz="1500" dirty="0"/>
              <a:t>Heap</a:t>
            </a:r>
          </a:p>
          <a:p>
            <a:r>
              <a:rPr lang="en-US" sz="1300" i="1" dirty="0" err="1"/>
              <a:t>Spark.executor.memory</a:t>
            </a:r>
            <a:endParaRPr lang="en-US" sz="1300" i="1" dirty="0"/>
          </a:p>
        </p:txBody>
      </p:sp>
      <p:sp>
        <p:nvSpPr>
          <p:cNvPr id="67" name="TextBox 66"/>
          <p:cNvSpPr txBox="1"/>
          <p:nvPr/>
        </p:nvSpPr>
        <p:spPr>
          <a:xfrm>
            <a:off x="1990553" y="5649573"/>
            <a:ext cx="2677299" cy="723275"/>
          </a:xfrm>
          <a:prstGeom prst="rect">
            <a:avLst/>
          </a:prstGeom>
          <a:noFill/>
        </p:spPr>
        <p:txBody>
          <a:bodyPr wrap="square" rtlCol="0">
            <a:spAutoFit/>
          </a:bodyPr>
          <a:lstStyle/>
          <a:p>
            <a:r>
              <a:rPr lang="en-US" sz="1500" dirty="0"/>
              <a:t>Off-Heap</a:t>
            </a:r>
          </a:p>
          <a:p>
            <a:r>
              <a:rPr lang="en-US" sz="1300" i="1" dirty="0" err="1"/>
              <a:t>spark.memory.offHeap.size</a:t>
            </a:r>
            <a:endParaRPr lang="en-US" sz="1300" i="1" dirty="0"/>
          </a:p>
          <a:p>
            <a:r>
              <a:rPr lang="en-US" sz="1300" i="1" dirty="0"/>
              <a:t>It is disabled by default.</a:t>
            </a:r>
          </a:p>
        </p:txBody>
      </p:sp>
      <p:sp>
        <p:nvSpPr>
          <p:cNvPr id="68" name="TextBox 67"/>
          <p:cNvSpPr txBox="1"/>
          <p:nvPr/>
        </p:nvSpPr>
        <p:spPr>
          <a:xfrm>
            <a:off x="1990553" y="4781596"/>
            <a:ext cx="3048002" cy="723275"/>
          </a:xfrm>
          <a:prstGeom prst="rect">
            <a:avLst/>
          </a:prstGeom>
          <a:noFill/>
        </p:spPr>
        <p:txBody>
          <a:bodyPr wrap="square" rtlCol="0">
            <a:spAutoFit/>
          </a:bodyPr>
          <a:lstStyle/>
          <a:p>
            <a:r>
              <a:rPr lang="en-US" sz="1500" dirty="0"/>
              <a:t>Overhead</a:t>
            </a:r>
          </a:p>
          <a:p>
            <a:r>
              <a:rPr lang="en-US" sz="1300" i="1" dirty="0" err="1"/>
              <a:t>spark.executor.memoryOverhead</a:t>
            </a:r>
            <a:endParaRPr lang="en-US" sz="1300" i="1" dirty="0"/>
          </a:p>
          <a:p>
            <a:r>
              <a:rPr lang="en-US" sz="1300" i="1" dirty="0"/>
              <a:t>10% or a minimum 384MB</a:t>
            </a:r>
          </a:p>
        </p:txBody>
      </p:sp>
      <p:sp>
        <p:nvSpPr>
          <p:cNvPr id="9" name="Rectangle 8"/>
          <p:cNvSpPr/>
          <p:nvPr/>
        </p:nvSpPr>
        <p:spPr>
          <a:xfrm>
            <a:off x="1990553" y="1776134"/>
            <a:ext cx="5137842" cy="1824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Brace 9"/>
          <p:cNvSpPr/>
          <p:nvPr/>
        </p:nvSpPr>
        <p:spPr>
          <a:xfrm>
            <a:off x="7389840" y="1763723"/>
            <a:ext cx="222422" cy="245614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p:cNvSpPr txBox="1"/>
          <p:nvPr/>
        </p:nvSpPr>
        <p:spPr>
          <a:xfrm rot="5400000">
            <a:off x="6743714" y="2999722"/>
            <a:ext cx="2117124" cy="323165"/>
          </a:xfrm>
          <a:prstGeom prst="rect">
            <a:avLst/>
          </a:prstGeom>
          <a:noFill/>
        </p:spPr>
        <p:txBody>
          <a:bodyPr wrap="square" rtlCol="0">
            <a:spAutoFit/>
          </a:bodyPr>
          <a:lstStyle/>
          <a:p>
            <a:r>
              <a:rPr lang="en-US" sz="1500" dirty="0"/>
              <a:t>Usable Memory</a:t>
            </a:r>
          </a:p>
        </p:txBody>
      </p:sp>
      <p:sp>
        <p:nvSpPr>
          <p:cNvPr id="74" name="Right Brace 73"/>
          <p:cNvSpPr/>
          <p:nvPr/>
        </p:nvSpPr>
        <p:spPr>
          <a:xfrm>
            <a:off x="8072291" y="1741442"/>
            <a:ext cx="222422" cy="277478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TextBox 74"/>
          <p:cNvSpPr txBox="1"/>
          <p:nvPr/>
        </p:nvSpPr>
        <p:spPr>
          <a:xfrm rot="5400000">
            <a:off x="7518793" y="2999722"/>
            <a:ext cx="2117124" cy="323165"/>
          </a:xfrm>
          <a:prstGeom prst="rect">
            <a:avLst/>
          </a:prstGeom>
          <a:noFill/>
        </p:spPr>
        <p:txBody>
          <a:bodyPr wrap="square" rtlCol="0">
            <a:spAutoFit/>
          </a:bodyPr>
          <a:lstStyle/>
          <a:p>
            <a:r>
              <a:rPr lang="en-US" sz="1500" dirty="0"/>
              <a:t>Executor Memory</a:t>
            </a:r>
          </a:p>
        </p:txBody>
      </p:sp>
      <p:cxnSp>
        <p:nvCxnSpPr>
          <p:cNvPr id="13" name="Straight Connector 12"/>
          <p:cNvCxnSpPr>
            <a:stCxn id="9" idx="0"/>
            <a:endCxn id="9" idx="2"/>
          </p:cNvCxnSpPr>
          <p:nvPr/>
        </p:nvCxnSpPr>
        <p:spPr>
          <a:xfrm>
            <a:off x="4559474" y="1776134"/>
            <a:ext cx="0" cy="1824745"/>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107496" y="2164393"/>
            <a:ext cx="2583507" cy="892552"/>
          </a:xfrm>
          <a:prstGeom prst="rect">
            <a:avLst/>
          </a:prstGeom>
          <a:noFill/>
        </p:spPr>
        <p:txBody>
          <a:bodyPr wrap="square" rtlCol="0">
            <a:spAutoFit/>
          </a:bodyPr>
          <a:lstStyle/>
          <a:p>
            <a:r>
              <a:rPr lang="en-US" sz="1500" dirty="0"/>
              <a:t>Execution Memory</a:t>
            </a:r>
          </a:p>
          <a:p>
            <a:r>
              <a:rPr lang="en-US" sz="1100" i="1" dirty="0"/>
              <a:t>Usable Memory  *</a:t>
            </a:r>
          </a:p>
          <a:p>
            <a:r>
              <a:rPr lang="en-US" sz="1100" i="1" dirty="0" err="1"/>
              <a:t>spark.memory.fraction</a:t>
            </a:r>
            <a:r>
              <a:rPr lang="en-US" sz="1100" i="1" dirty="0"/>
              <a:t> *</a:t>
            </a:r>
          </a:p>
          <a:p>
            <a:r>
              <a:rPr lang="en-US" sz="1100" i="1" dirty="0"/>
              <a:t>(1 – </a:t>
            </a:r>
            <a:r>
              <a:rPr lang="en-US" sz="1100" i="1" dirty="0" err="1"/>
              <a:t>spark.memory.storageFraction</a:t>
            </a:r>
            <a:r>
              <a:rPr lang="en-US" sz="1500" i="1" dirty="0"/>
              <a:t>)</a:t>
            </a:r>
          </a:p>
        </p:txBody>
      </p:sp>
      <p:cxnSp>
        <p:nvCxnSpPr>
          <p:cNvPr id="16" name="Straight Arrow Connector 15"/>
          <p:cNvCxnSpPr/>
          <p:nvPr/>
        </p:nvCxnSpPr>
        <p:spPr>
          <a:xfrm>
            <a:off x="4066964" y="2065129"/>
            <a:ext cx="971591" cy="0"/>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sp>
        <p:nvSpPr>
          <p:cNvPr id="87" name="TextBox 86"/>
          <p:cNvSpPr txBox="1"/>
          <p:nvPr/>
        </p:nvSpPr>
        <p:spPr>
          <a:xfrm>
            <a:off x="4820920" y="2252394"/>
            <a:ext cx="2331582" cy="830997"/>
          </a:xfrm>
          <a:prstGeom prst="rect">
            <a:avLst/>
          </a:prstGeom>
          <a:noFill/>
        </p:spPr>
        <p:txBody>
          <a:bodyPr wrap="square" rtlCol="0">
            <a:spAutoFit/>
          </a:bodyPr>
          <a:lstStyle/>
          <a:p>
            <a:r>
              <a:rPr lang="en-US" sz="1500" dirty="0"/>
              <a:t>Storage Memory</a:t>
            </a:r>
          </a:p>
          <a:p>
            <a:r>
              <a:rPr lang="en-US" sz="1100" i="1" dirty="0"/>
              <a:t>Usable Memory *</a:t>
            </a:r>
          </a:p>
          <a:p>
            <a:r>
              <a:rPr lang="en-US" sz="1100" i="1" dirty="0" err="1"/>
              <a:t>spark.memory.fraction</a:t>
            </a:r>
            <a:r>
              <a:rPr lang="en-US" sz="1100" i="1" dirty="0"/>
              <a:t> *</a:t>
            </a:r>
          </a:p>
          <a:p>
            <a:r>
              <a:rPr lang="en-US" sz="1100" i="1" dirty="0" err="1"/>
              <a:t>spark.memory.storageFraction</a:t>
            </a:r>
            <a:endParaRPr lang="en-US" sz="1500" i="1" dirty="0"/>
          </a:p>
        </p:txBody>
      </p:sp>
      <p:sp>
        <p:nvSpPr>
          <p:cNvPr id="2" name="Rounded Rectangle 1"/>
          <p:cNvSpPr/>
          <p:nvPr/>
        </p:nvSpPr>
        <p:spPr>
          <a:xfrm>
            <a:off x="955588" y="432991"/>
            <a:ext cx="11071655" cy="6363226"/>
          </a:xfrm>
          <a:prstGeom prst="roundRect">
            <a:avLst/>
          </a:prstGeom>
          <a:noFill/>
          <a:ln>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046205" y="789920"/>
            <a:ext cx="7975876" cy="5923917"/>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90553" y="4222118"/>
            <a:ext cx="5137842" cy="322930"/>
          </a:xfrm>
          <a:prstGeom prst="rect">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5" name="TextBox 84"/>
          <p:cNvSpPr txBox="1"/>
          <p:nvPr/>
        </p:nvSpPr>
        <p:spPr>
          <a:xfrm>
            <a:off x="1990553" y="4249467"/>
            <a:ext cx="4633785" cy="323165"/>
          </a:xfrm>
          <a:prstGeom prst="rect">
            <a:avLst/>
          </a:prstGeom>
          <a:noFill/>
        </p:spPr>
        <p:txBody>
          <a:bodyPr wrap="square" rtlCol="0">
            <a:spAutoFit/>
          </a:bodyPr>
          <a:lstStyle/>
          <a:p>
            <a:r>
              <a:rPr lang="en-US" sz="1500" dirty="0"/>
              <a:t>Reserved Memory </a:t>
            </a:r>
            <a:r>
              <a:rPr lang="en-US" sz="1100" i="1" dirty="0">
                <a:sym typeface="Wingdings" panose="05000000000000000000" pitchFamily="2" charset="2"/>
              </a:rPr>
              <a:t>(</a:t>
            </a:r>
            <a:r>
              <a:rPr lang="en-US" sz="1100" i="1" dirty="0" err="1"/>
              <a:t>reserved_system_memory_bytes</a:t>
            </a:r>
            <a:r>
              <a:rPr lang="en-US" sz="1100" i="1" dirty="0"/>
              <a:t> = 300MB)</a:t>
            </a:r>
          </a:p>
        </p:txBody>
      </p:sp>
      <p:sp>
        <p:nvSpPr>
          <p:cNvPr id="12" name="Rectangle 11"/>
          <p:cNvSpPr/>
          <p:nvPr/>
        </p:nvSpPr>
        <p:spPr>
          <a:xfrm>
            <a:off x="1990553" y="3598194"/>
            <a:ext cx="5137842" cy="62392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990553" y="3748574"/>
            <a:ext cx="4504245" cy="323165"/>
          </a:xfrm>
          <a:prstGeom prst="rect">
            <a:avLst/>
          </a:prstGeom>
          <a:noFill/>
        </p:spPr>
        <p:txBody>
          <a:bodyPr wrap="square" rtlCol="0">
            <a:spAutoFit/>
          </a:bodyPr>
          <a:lstStyle/>
          <a:p>
            <a:r>
              <a:rPr lang="en-US" sz="1500" dirty="0"/>
              <a:t>User Memory </a:t>
            </a:r>
            <a:r>
              <a:rPr lang="en-US" sz="1500" dirty="0">
                <a:sym typeface="Wingdings" panose="05000000000000000000" pitchFamily="2" charset="2"/>
              </a:rPr>
              <a:t> </a:t>
            </a:r>
            <a:r>
              <a:rPr lang="en-US" sz="1100" i="1" dirty="0">
                <a:sym typeface="Wingdings" panose="05000000000000000000" pitchFamily="2" charset="2"/>
              </a:rPr>
              <a:t>(Usable Memory * (1 - </a:t>
            </a:r>
            <a:r>
              <a:rPr lang="en-US" sz="1100" i="1" dirty="0" err="1">
                <a:sym typeface="Wingdings" panose="05000000000000000000" pitchFamily="2" charset="2"/>
              </a:rPr>
              <a:t>spark.memory.fraction</a:t>
            </a:r>
            <a:r>
              <a:rPr lang="en-US" sz="1100" i="1" dirty="0">
                <a:sym typeface="Wingdings" panose="05000000000000000000" pitchFamily="2" charset="2"/>
              </a:rPr>
              <a:t>))</a:t>
            </a:r>
            <a:endParaRPr lang="en-US" sz="1100" i="1" dirty="0"/>
          </a:p>
        </p:txBody>
      </p:sp>
      <p:sp>
        <p:nvSpPr>
          <p:cNvPr id="24" name="Rectangle 23"/>
          <p:cNvSpPr/>
          <p:nvPr/>
        </p:nvSpPr>
        <p:spPr>
          <a:xfrm>
            <a:off x="182880" y="274320"/>
            <a:ext cx="1127760" cy="327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1.6</a:t>
            </a:r>
          </a:p>
        </p:txBody>
      </p:sp>
      <p:sp>
        <p:nvSpPr>
          <p:cNvPr id="42" name="TextBox 41"/>
          <p:cNvSpPr txBox="1"/>
          <p:nvPr/>
        </p:nvSpPr>
        <p:spPr>
          <a:xfrm>
            <a:off x="3841544" y="1791877"/>
            <a:ext cx="2148840" cy="292388"/>
          </a:xfrm>
          <a:prstGeom prst="rect">
            <a:avLst/>
          </a:prstGeom>
          <a:noFill/>
        </p:spPr>
        <p:txBody>
          <a:bodyPr wrap="square" rtlCol="0">
            <a:spAutoFit/>
          </a:bodyPr>
          <a:lstStyle/>
          <a:p>
            <a:r>
              <a:rPr lang="en-US" sz="1300" dirty="0"/>
              <a:t>No Hard Boundary</a:t>
            </a:r>
          </a:p>
        </p:txBody>
      </p:sp>
      <p:grpSp>
        <p:nvGrpSpPr>
          <p:cNvPr id="20" name="Group 19"/>
          <p:cNvGrpSpPr/>
          <p:nvPr/>
        </p:nvGrpSpPr>
        <p:grpSpPr>
          <a:xfrm>
            <a:off x="3554477" y="65903"/>
            <a:ext cx="4552034" cy="1026210"/>
            <a:chOff x="3554477" y="65903"/>
            <a:chExt cx="4552034" cy="1026210"/>
          </a:xfrm>
        </p:grpSpPr>
        <p:sp>
          <p:nvSpPr>
            <p:cNvPr id="6" name="TextBox 5"/>
            <p:cNvSpPr txBox="1"/>
            <p:nvPr/>
          </p:nvSpPr>
          <p:spPr>
            <a:xfrm>
              <a:off x="3755975" y="397270"/>
              <a:ext cx="3683219" cy="323165"/>
            </a:xfrm>
            <a:prstGeom prst="rect">
              <a:avLst/>
            </a:prstGeom>
            <a:noFill/>
          </p:spPr>
          <p:txBody>
            <a:bodyPr wrap="square" rtlCol="0">
              <a:spAutoFit/>
            </a:bodyPr>
            <a:lstStyle/>
            <a:p>
              <a:r>
                <a:rPr lang="en-US" sz="1500" dirty="0"/>
                <a:t>Node Manager(YARN)  </a:t>
              </a:r>
            </a:p>
          </p:txBody>
        </p:sp>
        <p:sp>
          <p:nvSpPr>
            <p:cNvPr id="63" name="TextBox 62"/>
            <p:cNvSpPr txBox="1"/>
            <p:nvPr/>
          </p:nvSpPr>
          <p:spPr>
            <a:xfrm>
              <a:off x="3554477" y="768948"/>
              <a:ext cx="4086216" cy="323165"/>
            </a:xfrm>
            <a:prstGeom prst="rect">
              <a:avLst/>
            </a:prstGeom>
            <a:noFill/>
          </p:spPr>
          <p:txBody>
            <a:bodyPr wrap="square" rtlCol="0">
              <a:spAutoFit/>
            </a:bodyPr>
            <a:lstStyle/>
            <a:p>
              <a:r>
                <a:rPr lang="en-US" sz="1500" dirty="0"/>
                <a:t>Executor Container(YARN)</a:t>
              </a:r>
            </a:p>
          </p:txBody>
        </p:sp>
        <p:cxnSp>
          <p:nvCxnSpPr>
            <p:cNvPr id="5" name="Straight Connector 4"/>
            <p:cNvCxnSpPr/>
            <p:nvPr/>
          </p:nvCxnSpPr>
          <p:spPr>
            <a:xfrm flipV="1">
              <a:off x="5626443" y="131805"/>
              <a:ext cx="609600" cy="47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758249" y="131805"/>
              <a:ext cx="477794" cy="856736"/>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400800" y="65903"/>
              <a:ext cx="1705711" cy="369332"/>
            </a:xfrm>
            <a:prstGeom prst="rect">
              <a:avLst/>
            </a:prstGeom>
            <a:noFill/>
          </p:spPr>
          <p:txBody>
            <a:bodyPr wrap="square" rtlCol="0">
              <a:spAutoFit/>
            </a:bodyPr>
            <a:lstStyle/>
            <a:p>
              <a:r>
                <a:rPr lang="en-US" dirty="0"/>
                <a:t>yarn-site.xml</a:t>
              </a:r>
            </a:p>
          </p:txBody>
        </p:sp>
      </p:grpSp>
      <p:sp>
        <p:nvSpPr>
          <p:cNvPr id="18" name="Rectangle 17"/>
          <p:cNvSpPr/>
          <p:nvPr/>
        </p:nvSpPr>
        <p:spPr>
          <a:xfrm>
            <a:off x="9786551" y="3188043"/>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Daemon Processes</a:t>
            </a:r>
          </a:p>
          <a:p>
            <a:pPr algn="ctr"/>
            <a:endParaRPr lang="en-US" sz="1300" dirty="0">
              <a:solidFill>
                <a:schemeClr val="tx1"/>
              </a:solidFill>
            </a:endParaRPr>
          </a:p>
          <a:p>
            <a:pPr algn="ctr"/>
            <a:endParaRPr lang="en-US" dirty="0">
              <a:solidFill>
                <a:schemeClr val="tx1"/>
              </a:solidFill>
            </a:endParaRPr>
          </a:p>
        </p:txBody>
      </p:sp>
      <p:sp>
        <p:nvSpPr>
          <p:cNvPr id="19" name="Rectangle 18"/>
          <p:cNvSpPr/>
          <p:nvPr/>
        </p:nvSpPr>
        <p:spPr>
          <a:xfrm>
            <a:off x="9843377" y="3476368"/>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1132543" y="3476368"/>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Rectangle 36"/>
          <p:cNvSpPr/>
          <p:nvPr/>
        </p:nvSpPr>
        <p:spPr>
          <a:xfrm>
            <a:off x="10502823" y="3476368"/>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9815127" y="4186702"/>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Others (Non-spark)</a:t>
            </a:r>
          </a:p>
          <a:p>
            <a:pPr algn="ctr"/>
            <a:endParaRPr lang="en-US" sz="1300" dirty="0">
              <a:solidFill>
                <a:schemeClr val="tx1"/>
              </a:solidFill>
            </a:endParaRPr>
          </a:p>
          <a:p>
            <a:pPr algn="ctr"/>
            <a:endParaRPr lang="en-US" dirty="0">
              <a:solidFill>
                <a:schemeClr val="tx1"/>
              </a:solidFill>
            </a:endParaRPr>
          </a:p>
        </p:txBody>
      </p:sp>
      <p:sp>
        <p:nvSpPr>
          <p:cNvPr id="39" name="Rectangle 38"/>
          <p:cNvSpPr/>
          <p:nvPr/>
        </p:nvSpPr>
        <p:spPr>
          <a:xfrm>
            <a:off x="9863033" y="4541869"/>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1152199" y="4541869"/>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Rectangle 40"/>
          <p:cNvSpPr/>
          <p:nvPr/>
        </p:nvSpPr>
        <p:spPr>
          <a:xfrm>
            <a:off x="10522479" y="4541869"/>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140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7">
                                            <p:txEl>
                                              <p:pRg st="1" end="1"/>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8">
                                            <p:txEl>
                                              <p:pRg st="1" end="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8">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P spid="3" grpId="0" animBg="1"/>
      <p:bldP spid="9" grpId="0" animBg="1"/>
      <p:bldP spid="10" grpId="0" animBg="1"/>
      <p:bldP spid="73" grpId="0"/>
      <p:bldP spid="74" grpId="0" animBg="1"/>
      <p:bldP spid="75" grpId="0"/>
      <p:bldP spid="79" grpId="0"/>
      <p:bldP spid="87" grpId="0"/>
      <p:bldP spid="2" grpId="0" animBg="1"/>
      <p:bldP spid="26" grpId="0" animBg="1"/>
      <p:bldP spid="11" grpId="0" animBg="1"/>
      <p:bldP spid="12" grpId="0" animBg="1"/>
      <p:bldP spid="42" grpId="0"/>
      <p:bldP spid="18" grpId="0" animBg="1"/>
      <p:bldP spid="19" grpId="0" animBg="1"/>
      <p:bldP spid="36" grpId="0" animBg="1"/>
      <p:bldP spid="37" grpId="0" animBg="1"/>
      <p:bldP spid="38" grpId="0" animBg="1"/>
      <p:bldP spid="39" grpId="0" animBg="1"/>
      <p:bldP spid="40" grpId="0" animBg="1"/>
      <p:bldP spid="41" grpId="0" animBg="1"/>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086" y="247135"/>
            <a:ext cx="11186984" cy="4801314"/>
          </a:xfrm>
          <a:prstGeom prst="rect">
            <a:avLst/>
          </a:prstGeom>
          <a:noFill/>
        </p:spPr>
        <p:txBody>
          <a:bodyPr wrap="square" rtlCol="0">
            <a:spAutoFit/>
          </a:bodyPr>
          <a:lstStyle/>
          <a:p>
            <a:pPr marL="285750" indent="-285750">
              <a:buFont typeface="Arial" panose="020B0604020202020204" pitchFamily="34" charset="0"/>
              <a:buChar char="•"/>
            </a:pPr>
            <a:r>
              <a:rPr lang="en-US" dirty="0"/>
              <a:t>Off-heap Memory:</a:t>
            </a:r>
          </a:p>
          <a:p>
            <a:pPr marL="742950" lvl="1" indent="-285750">
              <a:buFont typeface="Wingdings" panose="05000000000000000000" pitchFamily="2" charset="2"/>
              <a:buChar char="ü"/>
            </a:pPr>
            <a:r>
              <a:rPr lang="en-US" dirty="0"/>
              <a:t>We had covered this in the RDD Persistence.</a:t>
            </a:r>
          </a:p>
          <a:p>
            <a:pPr marL="742950" lvl="1" indent="-285750">
              <a:buFont typeface="Wingdings" panose="05000000000000000000" pitchFamily="2" charset="2"/>
              <a:buChar char="ü"/>
            </a:pPr>
            <a:r>
              <a:rPr lang="en-US" dirty="0"/>
              <a:t>Off-Heap Memory is a segment of memory lies outside the JVM, but is used by JVM for certain use-cases. Off-Heap memory can be used by Spark explicitly as well to store serialized data-frames and RDDs.</a:t>
            </a:r>
          </a:p>
          <a:p>
            <a:pPr marL="742950" lvl="1" indent="-285750">
              <a:buFont typeface="Wingdings" panose="05000000000000000000" pitchFamily="2" charset="2"/>
              <a:buChar char="ü"/>
            </a:pPr>
            <a:r>
              <a:rPr lang="en-US" dirty="0"/>
              <a:t>Spark may use off-heap memory for data-intensive applications. </a:t>
            </a:r>
          </a:p>
          <a:p>
            <a:pPr marL="742950" lvl="1" indent="-285750">
              <a:buFont typeface="Wingdings" panose="05000000000000000000" pitchFamily="2" charset="2"/>
              <a:buChar char="ü"/>
            </a:pPr>
            <a:r>
              <a:rPr lang="en-US" dirty="0"/>
              <a:t>User can also persist data at Off-heap memory using persist method.</a:t>
            </a:r>
          </a:p>
          <a:p>
            <a:pPr marL="742950" lvl="1" indent="-285750">
              <a:buFont typeface="Wingdings" panose="05000000000000000000" pitchFamily="2" charset="2"/>
              <a:buChar char="ü"/>
            </a:pPr>
            <a:r>
              <a:rPr lang="en-US" dirty="0"/>
              <a:t>Off-heap storage is not managed by JVM’s GC mechanism and so must be explicitly handled by the application.</a:t>
            </a:r>
          </a:p>
          <a:p>
            <a:pPr marL="742950" lvl="1" indent="-285750">
              <a:buFont typeface="Wingdings" panose="05000000000000000000" pitchFamily="2" charset="2"/>
              <a:buChar char="ü"/>
            </a:pPr>
            <a:r>
              <a:rPr lang="en-US" dirty="0"/>
              <a:t>It is disabled by default.</a:t>
            </a:r>
          </a:p>
          <a:p>
            <a:pPr lvl="1"/>
            <a:r>
              <a:rPr lang="en-US" dirty="0"/>
              <a:t>      </a:t>
            </a:r>
            <a:r>
              <a:rPr lang="en-US" dirty="0" err="1"/>
              <a:t>spark.memory.offHeap.enabled</a:t>
            </a:r>
            <a:r>
              <a:rPr lang="en-US" dirty="0"/>
              <a:t> (Default False)</a:t>
            </a:r>
          </a:p>
          <a:p>
            <a:pPr lvl="1"/>
            <a:r>
              <a:rPr lang="en-US" dirty="0"/>
              <a:t>      </a:t>
            </a:r>
            <a:r>
              <a:rPr lang="en-US" dirty="0" err="1"/>
              <a:t>spark.memory.offHeap.size</a:t>
            </a:r>
            <a:r>
              <a:rPr lang="en-US" dirty="0"/>
              <a:t> </a:t>
            </a:r>
            <a:r>
              <a:rPr lang="en-US" dirty="0">
                <a:sym typeface="Wingdings" panose="05000000000000000000" pitchFamily="2" charset="2"/>
              </a:rPr>
              <a:t> Can be set after enabling it.</a:t>
            </a:r>
          </a:p>
          <a:p>
            <a:pPr marL="285750" indent="-285750">
              <a:buFont typeface="Arial" panose="020B0604020202020204" pitchFamily="34" charset="0"/>
              <a:buChar char="•"/>
            </a:pPr>
            <a:r>
              <a:rPr lang="en-US" dirty="0"/>
              <a:t>Overhead Memory:</a:t>
            </a:r>
          </a:p>
          <a:p>
            <a:pPr marL="742950" lvl="1" indent="-285750">
              <a:buFont typeface="Wingdings" panose="05000000000000000000" pitchFamily="2" charset="2"/>
              <a:buChar char="ü"/>
            </a:pPr>
            <a:r>
              <a:rPr lang="en-US" dirty="0"/>
              <a:t>Default - 10% of executor memory with a minimum of 384MB.</a:t>
            </a:r>
          </a:p>
          <a:p>
            <a:pPr marL="742950" lvl="1" indent="-285750">
              <a:buFont typeface="Wingdings" panose="05000000000000000000" pitchFamily="2" charset="2"/>
              <a:buChar char="ü"/>
            </a:pPr>
            <a:r>
              <a:rPr lang="en-US" dirty="0"/>
              <a:t>Can be set by property:</a:t>
            </a:r>
          </a:p>
          <a:p>
            <a:pPr lvl="1"/>
            <a:r>
              <a:rPr lang="en-US" dirty="0"/>
              <a:t>      </a:t>
            </a:r>
            <a:r>
              <a:rPr lang="en-US" dirty="0" err="1"/>
              <a:t>spark.executor.memoryOverhead</a:t>
            </a:r>
            <a:r>
              <a:rPr lang="en-US" dirty="0"/>
              <a:t> </a:t>
            </a:r>
          </a:p>
          <a:p>
            <a:pPr marL="742950" lvl="1" indent="-285750">
              <a:buFont typeface="Wingdings" panose="05000000000000000000" pitchFamily="2" charset="2"/>
              <a:buChar char="ü"/>
            </a:pPr>
            <a:r>
              <a:rPr lang="en-US" dirty="0"/>
              <a:t>It basically covers expenses like VM overheads, interned strings, other native overheads, etc.  </a:t>
            </a:r>
          </a:p>
          <a:p>
            <a:pPr lvl="1"/>
            <a:endParaRPr lang="en-US" dirty="0"/>
          </a:p>
        </p:txBody>
      </p:sp>
    </p:spTree>
    <p:extLst>
      <p:ext uri="{BB962C8B-B14F-4D97-AF65-F5344CB8AC3E}">
        <p14:creationId xmlns:p14="http://schemas.microsoft.com/office/powerpoint/2010/main" val="390418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3223" y="215238"/>
            <a:ext cx="11607457" cy="1446550"/>
          </a:xfrm>
          <a:prstGeom prst="rect">
            <a:avLst/>
          </a:prstGeom>
        </p:spPr>
        <p:txBody>
          <a:bodyPr wrap="square">
            <a:spAutoFit/>
          </a:bodyPr>
          <a:lstStyle/>
          <a:p>
            <a:r>
              <a:rPr lang="en-US" b="1" dirty="0">
                <a:solidFill>
                  <a:srgbClr val="212121"/>
                </a:solidFill>
              </a:rPr>
              <a:t>5. In-memory Computation:</a:t>
            </a:r>
          </a:p>
          <a:p>
            <a:pPr marL="742950" lvl="1" indent="-285750" algn="just">
              <a:buFont typeface="Arial" panose="020B0604020202020204" pitchFamily="34" charset="0"/>
              <a:buChar char="•"/>
            </a:pPr>
            <a:r>
              <a:rPr lang="en-US" sz="1700" dirty="0">
                <a:latin typeface="+mj-lt"/>
              </a:rPr>
              <a:t>The data is kept in </a:t>
            </a:r>
            <a:r>
              <a:rPr lang="en-US" sz="1700" i="1" dirty="0">
                <a:latin typeface="+mj-lt"/>
              </a:rPr>
              <a:t>RAM</a:t>
            </a:r>
            <a:r>
              <a:rPr lang="en-US" sz="1700" dirty="0">
                <a:latin typeface="+mj-lt"/>
              </a:rPr>
              <a:t> instead of disk drives and is processed in parallel. </a:t>
            </a:r>
          </a:p>
          <a:p>
            <a:pPr marL="742950" lvl="1" indent="-285750" algn="just">
              <a:buFont typeface="Arial" panose="020B0604020202020204" pitchFamily="34" charset="0"/>
              <a:buChar char="•"/>
            </a:pPr>
            <a:r>
              <a:rPr lang="en-US" sz="1700" dirty="0">
                <a:latin typeface="+mj-lt"/>
              </a:rPr>
              <a:t>This has become popular because it reduces the cost of memory. </a:t>
            </a:r>
          </a:p>
          <a:p>
            <a:pPr marL="742950" lvl="1" indent="-285750" algn="just">
              <a:buFont typeface="Arial" panose="020B0604020202020204" pitchFamily="34" charset="0"/>
              <a:buChar char="•"/>
            </a:pPr>
            <a:r>
              <a:rPr lang="en-US" sz="1700" dirty="0">
                <a:latin typeface="+mj-lt"/>
              </a:rPr>
              <a:t>The two main columns of in-memory computation are-RAM storage and Parallel distributed processing.</a:t>
            </a:r>
          </a:p>
          <a:p>
            <a:pPr algn="just"/>
            <a:endParaRPr lang="en-US" b="1" dirty="0">
              <a:solidFill>
                <a:srgbClr val="212121"/>
              </a:solidFill>
            </a:endParaRPr>
          </a:p>
        </p:txBody>
      </p:sp>
      <p:grpSp>
        <p:nvGrpSpPr>
          <p:cNvPr id="19" name="Group 18"/>
          <p:cNvGrpSpPr/>
          <p:nvPr/>
        </p:nvGrpSpPr>
        <p:grpSpPr>
          <a:xfrm>
            <a:off x="296563" y="1861751"/>
            <a:ext cx="10668000" cy="2372497"/>
            <a:chOff x="444844" y="2026508"/>
            <a:chExt cx="10668000" cy="2372497"/>
          </a:xfrm>
        </p:grpSpPr>
        <p:sp>
          <p:nvSpPr>
            <p:cNvPr id="13" name="Rectangle 12"/>
            <p:cNvSpPr/>
            <p:nvPr/>
          </p:nvSpPr>
          <p:spPr>
            <a:xfrm>
              <a:off x="444844" y="2026508"/>
              <a:ext cx="10668000" cy="23724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Can 2"/>
            <p:cNvSpPr/>
            <p:nvPr/>
          </p:nvSpPr>
          <p:spPr>
            <a:xfrm>
              <a:off x="922638" y="2949146"/>
              <a:ext cx="691978" cy="7661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DISK</a:t>
              </a:r>
            </a:p>
          </p:txBody>
        </p:sp>
        <p:pic>
          <p:nvPicPr>
            <p:cNvPr id="7" name="Picture 6"/>
            <p:cNvPicPr>
              <a:picLocks noChangeAspect="1"/>
            </p:cNvPicPr>
            <p:nvPr/>
          </p:nvPicPr>
          <p:blipFill>
            <a:blip r:embed="rId3"/>
            <a:stretch>
              <a:fillRect/>
            </a:stretch>
          </p:blipFill>
          <p:spPr>
            <a:xfrm>
              <a:off x="2496840" y="2911867"/>
              <a:ext cx="1033332" cy="840676"/>
            </a:xfrm>
            <a:prstGeom prst="rect">
              <a:avLst/>
            </a:prstGeom>
          </p:spPr>
        </p:pic>
        <p:sp>
          <p:nvSpPr>
            <p:cNvPr id="10" name="Rounded Rectangle 9"/>
            <p:cNvSpPr/>
            <p:nvPr/>
          </p:nvSpPr>
          <p:spPr>
            <a:xfrm>
              <a:off x="4489621" y="3126468"/>
              <a:ext cx="1375720" cy="486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Operation 1</a:t>
              </a:r>
            </a:p>
          </p:txBody>
        </p:sp>
        <p:pic>
          <p:nvPicPr>
            <p:cNvPr id="27" name="Picture 26"/>
            <p:cNvPicPr>
              <a:picLocks noChangeAspect="1"/>
            </p:cNvPicPr>
            <p:nvPr/>
          </p:nvPicPr>
          <p:blipFill>
            <a:blip r:embed="rId3"/>
            <a:stretch>
              <a:fillRect/>
            </a:stretch>
          </p:blipFill>
          <p:spPr>
            <a:xfrm>
              <a:off x="6479060" y="2911867"/>
              <a:ext cx="1033332" cy="840676"/>
            </a:xfrm>
            <a:prstGeom prst="rect">
              <a:avLst/>
            </a:prstGeom>
          </p:spPr>
        </p:pic>
        <p:sp>
          <p:nvSpPr>
            <p:cNvPr id="28" name="Rounded Rectangle 27"/>
            <p:cNvSpPr/>
            <p:nvPr/>
          </p:nvSpPr>
          <p:spPr>
            <a:xfrm>
              <a:off x="8027773" y="3130795"/>
              <a:ext cx="1404551" cy="486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Operation …</a:t>
              </a:r>
            </a:p>
          </p:txBody>
        </p:sp>
        <p:sp>
          <p:nvSpPr>
            <p:cNvPr id="11" name="TextBox 10"/>
            <p:cNvSpPr txBox="1"/>
            <p:nvPr/>
          </p:nvSpPr>
          <p:spPr>
            <a:xfrm>
              <a:off x="2751438" y="3822357"/>
              <a:ext cx="700216" cy="369332"/>
            </a:xfrm>
            <a:prstGeom prst="rect">
              <a:avLst/>
            </a:prstGeom>
            <a:noFill/>
          </p:spPr>
          <p:txBody>
            <a:bodyPr wrap="square" rtlCol="0">
              <a:spAutoFit/>
            </a:bodyPr>
            <a:lstStyle/>
            <a:p>
              <a:r>
                <a:rPr lang="en-US" dirty="0"/>
                <a:t>RAM</a:t>
              </a:r>
            </a:p>
          </p:txBody>
        </p:sp>
        <p:sp>
          <p:nvSpPr>
            <p:cNvPr id="31" name="TextBox 30"/>
            <p:cNvSpPr txBox="1"/>
            <p:nvPr/>
          </p:nvSpPr>
          <p:spPr>
            <a:xfrm>
              <a:off x="6861603" y="3822357"/>
              <a:ext cx="700216" cy="369332"/>
            </a:xfrm>
            <a:prstGeom prst="rect">
              <a:avLst/>
            </a:prstGeom>
            <a:noFill/>
          </p:spPr>
          <p:txBody>
            <a:bodyPr wrap="square" rtlCol="0">
              <a:spAutoFit/>
            </a:bodyPr>
            <a:lstStyle/>
            <a:p>
              <a:r>
                <a:rPr lang="en-US" dirty="0"/>
                <a:t>RAM</a:t>
              </a:r>
            </a:p>
          </p:txBody>
        </p:sp>
        <p:sp>
          <p:nvSpPr>
            <p:cNvPr id="32" name="Can 31"/>
            <p:cNvSpPr/>
            <p:nvPr/>
          </p:nvSpPr>
          <p:spPr>
            <a:xfrm>
              <a:off x="10268465" y="2949146"/>
              <a:ext cx="691978" cy="7661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DISK</a:t>
              </a:r>
            </a:p>
          </p:txBody>
        </p:sp>
        <p:cxnSp>
          <p:nvCxnSpPr>
            <p:cNvPr id="15" name="Straight Arrow Connector 14"/>
            <p:cNvCxnSpPr/>
            <p:nvPr/>
          </p:nvCxnSpPr>
          <p:spPr>
            <a:xfrm>
              <a:off x="1828800" y="3323968"/>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8" name="Straight Arrow Connector 37"/>
            <p:cNvCxnSpPr/>
            <p:nvPr/>
          </p:nvCxnSpPr>
          <p:spPr>
            <a:xfrm>
              <a:off x="3768811" y="3332205"/>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9" name="Straight Arrow Connector 38"/>
            <p:cNvCxnSpPr/>
            <p:nvPr/>
          </p:nvCxnSpPr>
          <p:spPr>
            <a:xfrm>
              <a:off x="5926952" y="3353009"/>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Straight Arrow Connector 39"/>
            <p:cNvCxnSpPr/>
            <p:nvPr/>
          </p:nvCxnSpPr>
          <p:spPr>
            <a:xfrm>
              <a:off x="7561819" y="3369484"/>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1" name="Straight Arrow Connector 40"/>
            <p:cNvCxnSpPr/>
            <p:nvPr/>
          </p:nvCxnSpPr>
          <p:spPr>
            <a:xfrm>
              <a:off x="9716530" y="3320058"/>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386111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086" y="247135"/>
            <a:ext cx="11186984" cy="6324808"/>
          </a:xfrm>
          <a:prstGeom prst="rect">
            <a:avLst/>
          </a:prstGeom>
          <a:noFill/>
        </p:spPr>
        <p:txBody>
          <a:bodyPr wrap="square" rtlCol="0">
            <a:spAutoFit/>
          </a:bodyPr>
          <a:lstStyle/>
          <a:p>
            <a:pPr marL="285750" indent="-285750">
              <a:buFont typeface="Arial" panose="020B0604020202020204" pitchFamily="34" charset="0"/>
              <a:buChar char="•"/>
            </a:pPr>
            <a:r>
              <a:rPr lang="en-US" sz="1500" dirty="0"/>
              <a:t>Executor Container is a JVM process. It allocates memory to 3 sections – Heap Memory, Off-Heap Memory and Overhead memory.</a:t>
            </a:r>
          </a:p>
          <a:p>
            <a:r>
              <a:rPr lang="en-US" sz="1500" b="1" dirty="0"/>
              <a:t>Heap Memory:</a:t>
            </a:r>
          </a:p>
          <a:p>
            <a:pPr marL="742950" lvl="1" indent="-285750">
              <a:buFont typeface="Wingdings" panose="05000000000000000000" pitchFamily="2" charset="2"/>
              <a:buChar char="ü"/>
            </a:pPr>
            <a:r>
              <a:rPr lang="en-US" sz="1500" dirty="0"/>
              <a:t>All objects in heap memory are bound by GC.</a:t>
            </a:r>
          </a:p>
          <a:p>
            <a:pPr marL="742950" lvl="1" indent="-285750">
              <a:buFont typeface="Wingdings" panose="05000000000000000000" pitchFamily="2" charset="2"/>
              <a:buChar char="ü"/>
            </a:pPr>
            <a:r>
              <a:rPr lang="en-US" sz="1500" dirty="0"/>
              <a:t>3 Regions – Reserved Memory, User Memory and Spark Memory(Unified Execution/Storage Memory).</a:t>
            </a:r>
          </a:p>
          <a:p>
            <a:pPr marL="742950" lvl="1" indent="-285750">
              <a:buFont typeface="Wingdings" panose="05000000000000000000" pitchFamily="2" charset="2"/>
              <a:buChar char="ü"/>
            </a:pPr>
            <a:r>
              <a:rPr lang="en-US" sz="1500" dirty="0"/>
              <a:t>Reserved Memory: Reserved to store internal objects. Hardcoded to 300MB.</a:t>
            </a:r>
          </a:p>
          <a:p>
            <a:pPr marL="742950" lvl="1" indent="-285750">
              <a:buFont typeface="Wingdings" panose="05000000000000000000" pitchFamily="2" charset="2"/>
              <a:buChar char="ü"/>
            </a:pPr>
            <a:r>
              <a:rPr lang="en-US" sz="1500" dirty="0"/>
              <a:t>User Memory:</a:t>
            </a:r>
          </a:p>
          <a:p>
            <a:pPr marL="1200150" lvl="2" indent="-285750">
              <a:buFont typeface="Wingdings" panose="05000000000000000000" pitchFamily="2" charset="2"/>
              <a:buChar char="v"/>
            </a:pPr>
            <a:r>
              <a:rPr lang="en-US" sz="1500" dirty="0"/>
              <a:t>Stores all the user defined data structures, any UDFs created by the user etc.</a:t>
            </a:r>
          </a:p>
          <a:p>
            <a:pPr marL="1200150" lvl="2" indent="-285750">
              <a:buFont typeface="Wingdings" panose="05000000000000000000" pitchFamily="2" charset="2"/>
              <a:buChar char="v"/>
            </a:pPr>
            <a:r>
              <a:rPr lang="en-US" sz="1500" dirty="0"/>
              <a:t>Not managed by spark.</a:t>
            </a:r>
          </a:p>
          <a:p>
            <a:pPr marL="1200150" lvl="2" indent="-285750">
              <a:buFont typeface="Wingdings" panose="05000000000000000000" pitchFamily="2" charset="2"/>
              <a:buChar char="v"/>
            </a:pPr>
            <a:r>
              <a:rPr lang="en-US" sz="1500" dirty="0"/>
              <a:t>Formula - </a:t>
            </a:r>
            <a:r>
              <a:rPr lang="en-US" sz="1500" i="1" dirty="0">
                <a:sym typeface="Wingdings" panose="05000000000000000000" pitchFamily="2" charset="2"/>
              </a:rPr>
              <a:t>Usable Memory * (1 - </a:t>
            </a:r>
            <a:r>
              <a:rPr lang="en-US" sz="1500" i="1" dirty="0" err="1">
                <a:sym typeface="Wingdings" panose="05000000000000000000" pitchFamily="2" charset="2"/>
              </a:rPr>
              <a:t>spark.memory.fraction</a:t>
            </a:r>
            <a:r>
              <a:rPr lang="en-US" sz="1500" i="1" dirty="0">
                <a:sym typeface="Wingdings" panose="05000000000000000000" pitchFamily="2" charset="2"/>
              </a:rPr>
              <a:t>)</a:t>
            </a:r>
          </a:p>
          <a:p>
            <a:pPr lvl="2"/>
            <a:r>
              <a:rPr lang="en-US" sz="1500" i="1" dirty="0">
                <a:sym typeface="Wingdings" panose="05000000000000000000" pitchFamily="2" charset="2"/>
              </a:rPr>
              <a:t>      Ex – 3796 * (1 – 0.75) = 950 MB</a:t>
            </a:r>
            <a:endParaRPr lang="en-US" sz="1500" dirty="0"/>
          </a:p>
          <a:p>
            <a:pPr marL="742950" lvl="1" indent="-285750">
              <a:buFont typeface="Wingdings" panose="05000000000000000000" pitchFamily="2" charset="2"/>
              <a:buChar char="ü"/>
            </a:pPr>
            <a:r>
              <a:rPr lang="en-US" sz="1500" dirty="0"/>
              <a:t>Spark Memory: Managed By Spark.</a:t>
            </a:r>
          </a:p>
          <a:p>
            <a:pPr lvl="1"/>
            <a:r>
              <a:rPr lang="en-US" sz="1500" dirty="0"/>
              <a:t>      Storage Memory:</a:t>
            </a:r>
          </a:p>
          <a:p>
            <a:pPr marL="1657350" lvl="3" indent="-285750">
              <a:buFont typeface="Wingdings" panose="05000000000000000000" pitchFamily="2" charset="2"/>
              <a:buChar char="v"/>
            </a:pPr>
            <a:r>
              <a:rPr lang="en-US" sz="1500" dirty="0"/>
              <a:t>Used for storing all the cached data, shared variables.</a:t>
            </a:r>
          </a:p>
          <a:p>
            <a:pPr marL="1657350" lvl="3" indent="-285750">
              <a:buFont typeface="Wingdings" panose="05000000000000000000" pitchFamily="2" charset="2"/>
              <a:buChar char="v"/>
            </a:pPr>
            <a:r>
              <a:rPr lang="en-US" sz="1500" dirty="0"/>
              <a:t>Any persist() operation with Memory storage level.</a:t>
            </a:r>
          </a:p>
          <a:p>
            <a:pPr marL="1657350" lvl="3" indent="-285750">
              <a:buFont typeface="Wingdings" panose="05000000000000000000" pitchFamily="2" charset="2"/>
              <a:buChar char="v"/>
            </a:pPr>
            <a:r>
              <a:rPr lang="en-US" sz="1500" dirty="0"/>
              <a:t>Spark deletes old data and insert new data using LRU mechanism.</a:t>
            </a:r>
          </a:p>
          <a:p>
            <a:pPr marL="1657350" lvl="3" indent="-285750">
              <a:buFont typeface="Wingdings" panose="05000000000000000000" pitchFamily="2" charset="2"/>
              <a:buChar char="v"/>
            </a:pPr>
            <a:r>
              <a:rPr lang="en-US" sz="1500" dirty="0"/>
              <a:t>Data might store in disk once removed from cache or recomputed if MEMORY_ONLY is set..</a:t>
            </a:r>
          </a:p>
          <a:p>
            <a:r>
              <a:rPr lang="en-US" sz="1500" dirty="0"/>
              <a:t>                                Formula - </a:t>
            </a:r>
            <a:r>
              <a:rPr lang="en-US" sz="1500" i="1" dirty="0"/>
              <a:t>Usable Memory *</a:t>
            </a:r>
            <a:r>
              <a:rPr lang="en-US" sz="1500" i="1" dirty="0" err="1"/>
              <a:t>spark.memory.fraction</a:t>
            </a:r>
            <a:r>
              <a:rPr lang="en-US" sz="1500" i="1" dirty="0"/>
              <a:t> * </a:t>
            </a:r>
            <a:r>
              <a:rPr lang="en-US" sz="1500" i="1" dirty="0" err="1"/>
              <a:t>spark.memory.storageFraction</a:t>
            </a:r>
            <a:endParaRPr lang="en-US" sz="1500" i="1" dirty="0"/>
          </a:p>
          <a:p>
            <a:pPr lvl="3"/>
            <a:r>
              <a:rPr lang="en-US" sz="1500" i="1" dirty="0"/>
              <a:t>      Ex – 3796 * 0.75 * 0.50 = 1423 MB</a:t>
            </a:r>
          </a:p>
          <a:p>
            <a:pPr lvl="1"/>
            <a:r>
              <a:rPr lang="en-US" sz="1500" i="1" dirty="0"/>
              <a:t>      Execution Memory:</a:t>
            </a:r>
          </a:p>
          <a:p>
            <a:pPr marL="1657350" lvl="3" indent="-285750">
              <a:buFont typeface="Wingdings" panose="05000000000000000000" pitchFamily="2" charset="2"/>
              <a:buChar char="v"/>
            </a:pPr>
            <a:r>
              <a:rPr lang="en-US" sz="1500" i="1" dirty="0"/>
              <a:t>Used by Spark for objects created during execution of a task.</a:t>
            </a:r>
          </a:p>
          <a:p>
            <a:pPr marL="1657350" lvl="3" indent="-285750">
              <a:buFont typeface="Wingdings" panose="05000000000000000000" pitchFamily="2" charset="2"/>
              <a:buChar char="v"/>
            </a:pPr>
            <a:r>
              <a:rPr lang="en-US" sz="1500" i="1" dirty="0"/>
              <a:t>When you perform an T and A, all the intermediate results are stored here.</a:t>
            </a:r>
          </a:p>
          <a:p>
            <a:pPr marL="1657350" lvl="3" indent="-285750">
              <a:buFont typeface="Wingdings" panose="05000000000000000000" pitchFamily="2" charset="2"/>
              <a:buChar char="v"/>
            </a:pPr>
            <a:r>
              <a:rPr lang="en-US" sz="1500" i="1" dirty="0"/>
              <a:t>Ex – it is used to store hash table for hash aggregation step.</a:t>
            </a:r>
          </a:p>
          <a:p>
            <a:pPr marL="1657350" lvl="3" indent="-285750">
              <a:buFont typeface="Wingdings" panose="05000000000000000000" pitchFamily="2" charset="2"/>
              <a:buChar char="v"/>
            </a:pPr>
            <a:r>
              <a:rPr lang="en-US" sz="1500" i="1" dirty="0"/>
              <a:t>Supports spilling on disk if not enough memory is available.</a:t>
            </a:r>
          </a:p>
          <a:p>
            <a:r>
              <a:rPr lang="en-US" sz="1500" i="1" dirty="0"/>
              <a:t>                                      Formula - Usable Memory  * </a:t>
            </a:r>
            <a:r>
              <a:rPr lang="en-US" sz="1500" i="1" dirty="0" err="1"/>
              <a:t>spark.memory.fraction</a:t>
            </a:r>
            <a:r>
              <a:rPr lang="en-US" sz="1500" i="1" dirty="0"/>
              <a:t> *  (1 – </a:t>
            </a:r>
            <a:r>
              <a:rPr lang="en-US" sz="1500" i="1" dirty="0" err="1"/>
              <a:t>spark.memory.storageFraction</a:t>
            </a:r>
            <a:r>
              <a:rPr lang="en-US" sz="1500" i="1" dirty="0"/>
              <a:t>)</a:t>
            </a:r>
          </a:p>
          <a:p>
            <a:r>
              <a:rPr lang="en-US" sz="1500" i="1" dirty="0"/>
              <a:t>                                      Ex – 3796 * 0.75 * (1-0.5) = 1423MB</a:t>
            </a:r>
          </a:p>
          <a:p>
            <a:pPr lvl="3"/>
            <a:endParaRPr lang="en-US" sz="1500" i="1" dirty="0"/>
          </a:p>
          <a:p>
            <a:pPr lvl="1"/>
            <a:endParaRPr lang="en-US" sz="1500" dirty="0"/>
          </a:p>
        </p:txBody>
      </p:sp>
    </p:spTree>
    <p:extLst>
      <p:ext uri="{BB962C8B-B14F-4D97-AF65-F5344CB8AC3E}">
        <p14:creationId xmlns:p14="http://schemas.microsoft.com/office/powerpoint/2010/main" val="159255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
                                            <p:txEl>
                                              <p:pRg st="16" end="16"/>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
                                            <p:txEl>
                                              <p:pRg st="20" end="2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
                                            <p:txEl>
                                              <p:pRg st="21" end="2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
                                            <p:txEl>
                                              <p:pRg st="22" end="22"/>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
                                            <p:txEl>
                                              <p:pRg st="23" end="23"/>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14" name="Rectangle 13"/>
          <p:cNvSpPr/>
          <p:nvPr/>
        </p:nvSpPr>
        <p:spPr>
          <a:xfrm>
            <a:off x="567793" y="4202703"/>
            <a:ext cx="9745980" cy="1492716"/>
          </a:xfrm>
          <a:prstGeom prst="rect">
            <a:avLst/>
          </a:prstGeom>
        </p:spPr>
        <p:txBody>
          <a:bodyPr wrap="square">
            <a:spAutoFit/>
          </a:bodyPr>
          <a:lstStyle/>
          <a:p>
            <a:r>
              <a:rPr lang="en-US" sz="1300" dirty="0"/>
              <a:t>Important Notes for Execution Memory:</a:t>
            </a:r>
          </a:p>
          <a:p>
            <a:pPr marL="285750" indent="-285750">
              <a:buFont typeface="Arial" panose="020B0604020202020204" pitchFamily="34" charset="0"/>
              <a:buChar char="•"/>
            </a:pPr>
            <a:r>
              <a:rPr lang="en-US" sz="1300" dirty="0"/>
              <a:t>Execution can not be break.</a:t>
            </a:r>
          </a:p>
          <a:p>
            <a:pPr marL="285750" indent="-285750">
              <a:buFont typeface="Arial" panose="020B0604020202020204" pitchFamily="34" charset="0"/>
              <a:buChar char="•"/>
            </a:pPr>
            <a:r>
              <a:rPr lang="en-US" sz="1300" dirty="0"/>
              <a:t>Execution memory can borrow space from Storage memory if blocks are not used in Storage memory.</a:t>
            </a:r>
          </a:p>
          <a:p>
            <a:pPr marL="285750" indent="-285750">
              <a:buFont typeface="Arial" panose="020B0604020202020204" pitchFamily="34" charset="0"/>
              <a:buChar char="•"/>
            </a:pPr>
            <a:r>
              <a:rPr lang="en-US" sz="1300" dirty="0"/>
              <a:t>If blocks from Execution memory is used by Storage memory and Execution needs more memory, it can forcefully evict the excess blocks occupied by Storage Memory. Blocks from storage memory will be written to disk or recomputed (of persistence level is MEMOEY_ONLY).</a:t>
            </a:r>
          </a:p>
          <a:p>
            <a:pPr marL="285750" indent="-285750">
              <a:buFont typeface="Arial" panose="020B0604020202020204" pitchFamily="34" charset="0"/>
              <a:buChar char="•"/>
            </a:pPr>
            <a:r>
              <a:rPr lang="en-US" sz="1300" dirty="0"/>
              <a:t>Write into disk if still more memory is required.</a:t>
            </a:r>
          </a:p>
          <a:p>
            <a:endParaRPr lang="en-US" sz="1300" dirty="0">
              <a:solidFill>
                <a:srgbClr val="292929"/>
              </a:solidFill>
              <a:latin typeface="charter"/>
            </a:endParaRPr>
          </a:p>
        </p:txBody>
      </p:sp>
      <p:sp>
        <p:nvSpPr>
          <p:cNvPr id="18" name="TextBox 17"/>
          <p:cNvSpPr txBox="1"/>
          <p:nvPr/>
        </p:nvSpPr>
        <p:spPr>
          <a:xfrm>
            <a:off x="1737379" y="746348"/>
            <a:ext cx="1955856" cy="369332"/>
          </a:xfrm>
          <a:prstGeom prst="rect">
            <a:avLst/>
          </a:prstGeom>
          <a:noFill/>
        </p:spPr>
        <p:txBody>
          <a:bodyPr wrap="none" rtlCol="0">
            <a:spAutoFit/>
          </a:bodyPr>
          <a:lstStyle/>
          <a:p>
            <a:r>
              <a:rPr lang="en-US" dirty="0"/>
              <a:t>Execution Memory</a:t>
            </a:r>
          </a:p>
        </p:txBody>
      </p:sp>
      <p:sp>
        <p:nvSpPr>
          <p:cNvPr id="19" name="TextBox 18"/>
          <p:cNvSpPr txBox="1"/>
          <p:nvPr/>
        </p:nvSpPr>
        <p:spPr>
          <a:xfrm>
            <a:off x="5516899" y="714082"/>
            <a:ext cx="1752659" cy="369332"/>
          </a:xfrm>
          <a:prstGeom prst="rect">
            <a:avLst/>
          </a:prstGeom>
          <a:noFill/>
        </p:spPr>
        <p:txBody>
          <a:bodyPr wrap="none" rtlCol="0">
            <a:spAutoFit/>
          </a:bodyPr>
          <a:lstStyle/>
          <a:p>
            <a:r>
              <a:rPr lang="en-US" dirty="0"/>
              <a:t>Storage Memory</a:t>
            </a:r>
          </a:p>
        </p:txBody>
      </p:sp>
      <p:sp>
        <p:nvSpPr>
          <p:cNvPr id="22" name="Rectangle 21"/>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TextBox 23"/>
          <p:cNvSpPr txBox="1"/>
          <p:nvPr/>
        </p:nvSpPr>
        <p:spPr>
          <a:xfrm>
            <a:off x="9256323" y="733705"/>
            <a:ext cx="567784" cy="369332"/>
          </a:xfrm>
          <a:prstGeom prst="rect">
            <a:avLst/>
          </a:prstGeom>
          <a:noFill/>
        </p:spPr>
        <p:txBody>
          <a:bodyPr wrap="none" rtlCol="0">
            <a:spAutoFit/>
          </a:bodyPr>
          <a:lstStyle/>
          <a:p>
            <a:r>
              <a:rPr lang="en-US" dirty="0"/>
              <a:t>Disc</a:t>
            </a:r>
          </a:p>
        </p:txBody>
      </p:sp>
      <p:sp>
        <p:nvSpPr>
          <p:cNvPr id="25" name="Rectangle 24"/>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43053" y="3309990"/>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1" y="-45594"/>
            <a:ext cx="4341341" cy="369332"/>
          </a:xfrm>
          <a:prstGeom prst="rect">
            <a:avLst/>
          </a:prstGeom>
          <a:noFill/>
        </p:spPr>
        <p:txBody>
          <a:bodyPr wrap="square" rtlCol="0">
            <a:spAutoFit/>
          </a:bodyPr>
          <a:lstStyle/>
          <a:p>
            <a:r>
              <a:rPr lang="en-US" b="1" dirty="0"/>
              <a:t>Dynamic Occupancy Mechanism :</a:t>
            </a:r>
          </a:p>
        </p:txBody>
      </p:sp>
      <p:sp>
        <p:nvSpPr>
          <p:cNvPr id="2" name="Rectangle 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Arrow Connector 5"/>
          <p:cNvCxnSpPr>
            <a:stCxn id="42" idx="2"/>
            <a:endCxn id="49"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ectangle 53"/>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60800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6674642" y="26300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Rectangle 61"/>
          <p:cNvSpPr/>
          <p:nvPr/>
        </p:nvSpPr>
        <p:spPr>
          <a:xfrm>
            <a:off x="7258519" y="262236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Rectangle 62"/>
          <p:cNvSpPr/>
          <p:nvPr/>
        </p:nvSpPr>
        <p:spPr>
          <a:xfrm>
            <a:off x="7940242" y="262790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4" name="Straight Arrow Connector 63"/>
          <p:cNvCxnSpPr>
            <a:endCxn id="60" idx="0"/>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969728"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Rectangle 68"/>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Rectangle 69"/>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60800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6674642" y="349005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p:cNvSpPr/>
          <p:nvPr/>
        </p:nvSpPr>
        <p:spPr>
          <a:xfrm>
            <a:off x="7258519" y="3482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p:cNvSpPr/>
          <p:nvPr/>
        </p:nvSpPr>
        <p:spPr>
          <a:xfrm>
            <a:off x="7940242" y="348786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Curved Connector 9"/>
          <p:cNvCxnSpPr>
            <a:stCxn id="26" idx="3"/>
            <a:endCxn id="68" idx="2"/>
          </p:cNvCxnSpPr>
          <p:nvPr/>
        </p:nvCxnSpPr>
        <p:spPr>
          <a:xfrm flipV="1">
            <a:off x="8737759" y="1472298"/>
            <a:ext cx="474985"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2" name="Rectangle 81"/>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67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7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8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81"/>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0"/>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14">
                                            <p:txEl>
                                              <p:pRg st="0" end="0"/>
                                            </p:txEl>
                                          </p:spTgt>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4">
                                            <p:txEl>
                                              <p:pRg st="1" end="1"/>
                                            </p:txEl>
                                          </p:spTgt>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4">
                                            <p:txEl>
                                              <p:pRg st="2" end="2"/>
                                            </p:txEl>
                                          </p:spTgt>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4">
                                            <p:txEl>
                                              <p:pRg st="3" end="3"/>
                                            </p:txEl>
                                          </p:spTgt>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8" grpId="0"/>
      <p:bldP spid="19" grpId="0"/>
      <p:bldP spid="22" grpId="0" animBg="1"/>
      <p:bldP spid="23" grpId="0" animBg="1"/>
      <p:bldP spid="24" grpId="0"/>
      <p:bldP spid="25" grpId="0" animBg="1"/>
      <p:bldP spid="26" grpId="0" animBg="1"/>
      <p:bldP spid="2"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18" name="TextBox 17"/>
          <p:cNvSpPr txBox="1"/>
          <p:nvPr/>
        </p:nvSpPr>
        <p:spPr>
          <a:xfrm>
            <a:off x="1737379" y="746348"/>
            <a:ext cx="1955856" cy="369332"/>
          </a:xfrm>
          <a:prstGeom prst="rect">
            <a:avLst/>
          </a:prstGeom>
          <a:noFill/>
        </p:spPr>
        <p:txBody>
          <a:bodyPr wrap="none" rtlCol="0">
            <a:spAutoFit/>
          </a:bodyPr>
          <a:lstStyle/>
          <a:p>
            <a:r>
              <a:rPr lang="en-US" dirty="0"/>
              <a:t>Execution Memory</a:t>
            </a:r>
          </a:p>
        </p:txBody>
      </p:sp>
      <p:sp>
        <p:nvSpPr>
          <p:cNvPr id="19" name="TextBox 18"/>
          <p:cNvSpPr txBox="1"/>
          <p:nvPr/>
        </p:nvSpPr>
        <p:spPr>
          <a:xfrm>
            <a:off x="5516899" y="714082"/>
            <a:ext cx="1752659" cy="369332"/>
          </a:xfrm>
          <a:prstGeom prst="rect">
            <a:avLst/>
          </a:prstGeom>
          <a:noFill/>
        </p:spPr>
        <p:txBody>
          <a:bodyPr wrap="none" rtlCol="0">
            <a:spAutoFit/>
          </a:bodyPr>
          <a:lstStyle/>
          <a:p>
            <a:r>
              <a:rPr lang="en-US" dirty="0"/>
              <a:t>Storage Memory</a:t>
            </a:r>
          </a:p>
        </p:txBody>
      </p:sp>
      <p:sp>
        <p:nvSpPr>
          <p:cNvPr id="22" name="Rectangle 21"/>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TextBox 23"/>
          <p:cNvSpPr txBox="1"/>
          <p:nvPr/>
        </p:nvSpPr>
        <p:spPr>
          <a:xfrm>
            <a:off x="9256323" y="733705"/>
            <a:ext cx="567784" cy="369332"/>
          </a:xfrm>
          <a:prstGeom prst="rect">
            <a:avLst/>
          </a:prstGeom>
          <a:noFill/>
        </p:spPr>
        <p:txBody>
          <a:bodyPr wrap="none" rtlCol="0">
            <a:spAutoFit/>
          </a:bodyPr>
          <a:lstStyle/>
          <a:p>
            <a:r>
              <a:rPr lang="en-US" dirty="0"/>
              <a:t>Disc</a:t>
            </a:r>
          </a:p>
        </p:txBody>
      </p:sp>
      <p:sp>
        <p:nvSpPr>
          <p:cNvPr id="25" name="Rectangle 24"/>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43053" y="3309990"/>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1" y="-45594"/>
            <a:ext cx="4341341" cy="369332"/>
          </a:xfrm>
          <a:prstGeom prst="rect">
            <a:avLst/>
          </a:prstGeom>
          <a:noFill/>
        </p:spPr>
        <p:txBody>
          <a:bodyPr wrap="square" rtlCol="0">
            <a:spAutoFit/>
          </a:bodyPr>
          <a:lstStyle/>
          <a:p>
            <a:r>
              <a:rPr lang="en-US" b="1" dirty="0"/>
              <a:t>Dynamic Occupancy Mechanism :</a:t>
            </a:r>
          </a:p>
        </p:txBody>
      </p:sp>
      <p:sp>
        <p:nvSpPr>
          <p:cNvPr id="2" name="Rectangle 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Arrow Connector 5"/>
          <p:cNvCxnSpPr>
            <a:stCxn id="42" idx="2"/>
            <a:endCxn id="49"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ectangle 53"/>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60800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6674642" y="26300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Rectangle 61"/>
          <p:cNvSpPr/>
          <p:nvPr/>
        </p:nvSpPr>
        <p:spPr>
          <a:xfrm>
            <a:off x="7258519" y="262236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Rectangle 62"/>
          <p:cNvSpPr/>
          <p:nvPr/>
        </p:nvSpPr>
        <p:spPr>
          <a:xfrm>
            <a:off x="7940242" y="262790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4" name="Straight Arrow Connector 63"/>
          <p:cNvCxnSpPr>
            <a:endCxn id="60" idx="0"/>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969728"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Rectangle 68"/>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Rectangle 69"/>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60800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6674642" y="349005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p:cNvSpPr/>
          <p:nvPr/>
        </p:nvSpPr>
        <p:spPr>
          <a:xfrm>
            <a:off x="7258519" y="3482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p:cNvSpPr/>
          <p:nvPr/>
        </p:nvSpPr>
        <p:spPr>
          <a:xfrm>
            <a:off x="7940242" y="348786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Curved Connector 9"/>
          <p:cNvCxnSpPr>
            <a:stCxn id="26" idx="3"/>
            <a:endCxn id="68" idx="2"/>
          </p:cNvCxnSpPr>
          <p:nvPr/>
        </p:nvCxnSpPr>
        <p:spPr>
          <a:xfrm flipV="1">
            <a:off x="8737759" y="1472298"/>
            <a:ext cx="474985"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2" name="Rectangle 81"/>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057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7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8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81"/>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8" grpId="0"/>
      <p:bldP spid="19" grpId="0"/>
      <p:bldP spid="22" grpId="0" animBg="1"/>
      <p:bldP spid="23" grpId="0" animBg="1"/>
      <p:bldP spid="24" grpId="0"/>
      <p:bldP spid="25" grpId="0" animBg="1"/>
      <p:bldP spid="26" grpId="0" animBg="1"/>
      <p:bldP spid="2"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18" name="TextBox 17"/>
          <p:cNvSpPr txBox="1"/>
          <p:nvPr/>
        </p:nvSpPr>
        <p:spPr>
          <a:xfrm>
            <a:off x="1737379" y="746348"/>
            <a:ext cx="1955856" cy="369332"/>
          </a:xfrm>
          <a:prstGeom prst="rect">
            <a:avLst/>
          </a:prstGeom>
          <a:noFill/>
        </p:spPr>
        <p:txBody>
          <a:bodyPr wrap="none" rtlCol="0">
            <a:spAutoFit/>
          </a:bodyPr>
          <a:lstStyle/>
          <a:p>
            <a:r>
              <a:rPr lang="en-US" dirty="0"/>
              <a:t>Execution Memory</a:t>
            </a:r>
          </a:p>
        </p:txBody>
      </p:sp>
      <p:sp>
        <p:nvSpPr>
          <p:cNvPr id="19" name="TextBox 18"/>
          <p:cNvSpPr txBox="1"/>
          <p:nvPr/>
        </p:nvSpPr>
        <p:spPr>
          <a:xfrm>
            <a:off x="5516899" y="714082"/>
            <a:ext cx="1752659" cy="369332"/>
          </a:xfrm>
          <a:prstGeom prst="rect">
            <a:avLst/>
          </a:prstGeom>
          <a:noFill/>
        </p:spPr>
        <p:txBody>
          <a:bodyPr wrap="none" rtlCol="0">
            <a:spAutoFit/>
          </a:bodyPr>
          <a:lstStyle/>
          <a:p>
            <a:r>
              <a:rPr lang="en-US" dirty="0"/>
              <a:t>Storage Memory</a:t>
            </a:r>
          </a:p>
        </p:txBody>
      </p:sp>
      <p:sp>
        <p:nvSpPr>
          <p:cNvPr id="22" name="Rectangle 21"/>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TextBox 23"/>
          <p:cNvSpPr txBox="1"/>
          <p:nvPr/>
        </p:nvSpPr>
        <p:spPr>
          <a:xfrm>
            <a:off x="9256323" y="733705"/>
            <a:ext cx="567784" cy="369332"/>
          </a:xfrm>
          <a:prstGeom prst="rect">
            <a:avLst/>
          </a:prstGeom>
          <a:noFill/>
        </p:spPr>
        <p:txBody>
          <a:bodyPr wrap="none" rtlCol="0">
            <a:spAutoFit/>
          </a:bodyPr>
          <a:lstStyle/>
          <a:p>
            <a:r>
              <a:rPr lang="en-US" dirty="0"/>
              <a:t>Disc</a:t>
            </a:r>
          </a:p>
        </p:txBody>
      </p:sp>
      <p:sp>
        <p:nvSpPr>
          <p:cNvPr id="25" name="Rectangle 24"/>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43053" y="3309990"/>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1" y="-45594"/>
            <a:ext cx="4341341" cy="369332"/>
          </a:xfrm>
          <a:prstGeom prst="rect">
            <a:avLst/>
          </a:prstGeom>
          <a:noFill/>
        </p:spPr>
        <p:txBody>
          <a:bodyPr wrap="square" rtlCol="0">
            <a:spAutoFit/>
          </a:bodyPr>
          <a:lstStyle/>
          <a:p>
            <a:r>
              <a:rPr lang="en-US" b="1" dirty="0"/>
              <a:t>Dynamic Occupancy Mechanism :</a:t>
            </a:r>
          </a:p>
        </p:txBody>
      </p:sp>
      <p:sp>
        <p:nvSpPr>
          <p:cNvPr id="2" name="Rectangle 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Arrow Connector 5"/>
          <p:cNvCxnSpPr>
            <a:stCxn id="42" idx="2"/>
            <a:endCxn id="49"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ectangle 53"/>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60800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6674642" y="26300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Rectangle 61"/>
          <p:cNvSpPr/>
          <p:nvPr/>
        </p:nvSpPr>
        <p:spPr>
          <a:xfrm>
            <a:off x="7258519" y="262236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Rectangle 62"/>
          <p:cNvSpPr/>
          <p:nvPr/>
        </p:nvSpPr>
        <p:spPr>
          <a:xfrm>
            <a:off x="7940242" y="262790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4" name="Straight Arrow Connector 63"/>
          <p:cNvCxnSpPr>
            <a:endCxn id="60" idx="0"/>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969728" y="12251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Rectangle 68"/>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Rectangle 69"/>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60800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6674642" y="349005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p:cNvSpPr/>
          <p:nvPr/>
        </p:nvSpPr>
        <p:spPr>
          <a:xfrm>
            <a:off x="7258519" y="3482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p:cNvSpPr/>
          <p:nvPr/>
        </p:nvSpPr>
        <p:spPr>
          <a:xfrm>
            <a:off x="7940242" y="348786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Curved Connector 9"/>
          <p:cNvCxnSpPr>
            <a:stCxn id="26" idx="3"/>
            <a:endCxn id="68" idx="2"/>
          </p:cNvCxnSpPr>
          <p:nvPr/>
        </p:nvCxnSpPr>
        <p:spPr>
          <a:xfrm flipV="1">
            <a:off x="8737759" y="1472298"/>
            <a:ext cx="474985"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2" name="Rectangle 81"/>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290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7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7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8" grpId="0"/>
      <p:bldP spid="19" grpId="0"/>
      <p:bldP spid="22" grpId="0" animBg="1"/>
      <p:bldP spid="23" grpId="0" animBg="1"/>
      <p:bldP spid="24" grpId="0"/>
      <p:bldP spid="25" grpId="0" animBg="1"/>
      <p:bldP spid="26" grpId="0" animBg="1"/>
      <p:bldP spid="30" grpId="0"/>
      <p:bldP spid="2"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48472" y="3837355"/>
            <a:ext cx="9745980" cy="1338828"/>
          </a:xfrm>
          <a:prstGeom prst="rect">
            <a:avLst/>
          </a:prstGeom>
        </p:spPr>
        <p:txBody>
          <a:bodyPr wrap="square">
            <a:spAutoFit/>
          </a:bodyPr>
          <a:lstStyle/>
          <a:p>
            <a:endParaRPr lang="en-US" sz="1300" dirty="0"/>
          </a:p>
          <a:p>
            <a:endParaRPr lang="en-US" sz="1300" dirty="0"/>
          </a:p>
          <a:p>
            <a:r>
              <a:rPr lang="en-US" sz="1300" dirty="0"/>
              <a:t>Important Notes for Storage Memory:</a:t>
            </a:r>
          </a:p>
          <a:p>
            <a:pPr marL="285750" indent="-285750">
              <a:buFont typeface="Arial" panose="020B0604020202020204" pitchFamily="34" charset="0"/>
              <a:buChar char="•"/>
            </a:pPr>
            <a:r>
              <a:rPr lang="en-US" sz="1400" i="1" dirty="0"/>
              <a:t>Storage memory can borrow space from execution memory only if blocks are not used in Execution memory. </a:t>
            </a:r>
          </a:p>
          <a:p>
            <a:pPr marL="285750" indent="-285750">
              <a:buFont typeface="Arial" panose="020B0604020202020204" pitchFamily="34" charset="0"/>
              <a:buChar char="•"/>
            </a:pPr>
            <a:r>
              <a:rPr lang="en-US" sz="1400" i="1" dirty="0"/>
              <a:t>Storage memory can not forcefully evict the excess blocks occupied by Execution Memory. It will wait till spark releases the excess blocks stored by Execution memory and then occupies them.</a:t>
            </a:r>
            <a:endParaRPr lang="en-US" sz="1300" dirty="0">
              <a:solidFill>
                <a:srgbClr val="292929"/>
              </a:solidFill>
              <a:latin typeface="charter"/>
            </a:endParaRPr>
          </a:p>
        </p:txBody>
      </p:sp>
      <p:sp>
        <p:nvSpPr>
          <p:cNvPr id="16" name="Rectangle 15"/>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21" name="TextBox 20"/>
          <p:cNvSpPr txBox="1"/>
          <p:nvPr/>
        </p:nvSpPr>
        <p:spPr>
          <a:xfrm>
            <a:off x="5666124" y="605082"/>
            <a:ext cx="1955856" cy="369332"/>
          </a:xfrm>
          <a:prstGeom prst="rect">
            <a:avLst/>
          </a:prstGeom>
          <a:noFill/>
        </p:spPr>
        <p:txBody>
          <a:bodyPr wrap="none" rtlCol="0">
            <a:spAutoFit/>
          </a:bodyPr>
          <a:lstStyle/>
          <a:p>
            <a:r>
              <a:rPr lang="en-US" dirty="0"/>
              <a:t>Execution Memory</a:t>
            </a:r>
          </a:p>
        </p:txBody>
      </p:sp>
      <p:sp>
        <p:nvSpPr>
          <p:cNvPr id="26" name="TextBox 25"/>
          <p:cNvSpPr txBox="1"/>
          <p:nvPr/>
        </p:nvSpPr>
        <p:spPr>
          <a:xfrm>
            <a:off x="1897453" y="671284"/>
            <a:ext cx="1752659" cy="369332"/>
          </a:xfrm>
          <a:prstGeom prst="rect">
            <a:avLst/>
          </a:prstGeom>
          <a:noFill/>
        </p:spPr>
        <p:txBody>
          <a:bodyPr wrap="none" rtlCol="0">
            <a:spAutoFit/>
          </a:bodyPr>
          <a:lstStyle/>
          <a:p>
            <a:r>
              <a:rPr lang="en-US" dirty="0"/>
              <a:t>Storage Memory</a:t>
            </a:r>
          </a:p>
        </p:txBody>
      </p:sp>
      <p:sp>
        <p:nvSpPr>
          <p:cNvPr id="27" name="Rectangle 26"/>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TextBox 28"/>
          <p:cNvSpPr txBox="1"/>
          <p:nvPr/>
        </p:nvSpPr>
        <p:spPr>
          <a:xfrm>
            <a:off x="9256323" y="733705"/>
            <a:ext cx="567784" cy="369332"/>
          </a:xfrm>
          <a:prstGeom prst="rect">
            <a:avLst/>
          </a:prstGeom>
          <a:noFill/>
        </p:spPr>
        <p:txBody>
          <a:bodyPr wrap="none" rtlCol="0">
            <a:spAutoFit/>
          </a:bodyPr>
          <a:lstStyle/>
          <a:p>
            <a:r>
              <a:rPr lang="en-US" dirty="0"/>
              <a:t>Disc</a:t>
            </a:r>
          </a:p>
        </p:txBody>
      </p:sp>
      <p:sp>
        <p:nvSpPr>
          <p:cNvPr id="30" name="Rectangle 29"/>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743053" y="3309990"/>
            <a:ext cx="5348062"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2" name="Straight Arrow Connector 51"/>
          <p:cNvCxnSpPr>
            <a:stCxn id="43" idx="2"/>
            <a:endCxn id="50"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6" name="Straight Arrow Connector 65"/>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969728"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4" name="Curved Connector 83"/>
          <p:cNvCxnSpPr>
            <a:stCxn id="31" idx="3"/>
            <a:endCxn id="70" idx="2"/>
          </p:cNvCxnSpPr>
          <p:nvPr/>
        </p:nvCxnSpPr>
        <p:spPr>
          <a:xfrm flipV="1">
            <a:off x="6091115" y="1472298"/>
            <a:ext cx="3121629"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5" name="Rectangle 84"/>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TextBox 85"/>
          <p:cNvSpPr txBox="1"/>
          <p:nvPr/>
        </p:nvSpPr>
        <p:spPr>
          <a:xfrm>
            <a:off x="-1" y="-45594"/>
            <a:ext cx="4341341" cy="369332"/>
          </a:xfrm>
          <a:prstGeom prst="rect">
            <a:avLst/>
          </a:prstGeom>
          <a:noFill/>
        </p:spPr>
        <p:txBody>
          <a:bodyPr wrap="square" rtlCol="0">
            <a:spAutoFit/>
          </a:bodyPr>
          <a:lstStyle/>
          <a:p>
            <a:r>
              <a:rPr lang="en-US" b="1" dirty="0"/>
              <a:t>Dynamic Occupancy Mechanism :</a:t>
            </a:r>
          </a:p>
        </p:txBody>
      </p:sp>
      <p:sp>
        <p:nvSpPr>
          <p:cNvPr id="5" name="Oval 4"/>
          <p:cNvSpPr/>
          <p:nvPr/>
        </p:nvSpPr>
        <p:spPr>
          <a:xfrm>
            <a:off x="6178378" y="180396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
        <p:nvSpPr>
          <p:cNvPr id="87" name="Oval 86"/>
          <p:cNvSpPr/>
          <p:nvPr/>
        </p:nvSpPr>
        <p:spPr>
          <a:xfrm>
            <a:off x="8098008" y="1778101"/>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
        <p:nvSpPr>
          <p:cNvPr id="88" name="Oval 87"/>
          <p:cNvSpPr/>
          <p:nvPr/>
        </p:nvSpPr>
        <p:spPr>
          <a:xfrm>
            <a:off x="7363571" y="1822262"/>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
        <p:nvSpPr>
          <p:cNvPr id="89" name="Oval 88"/>
          <p:cNvSpPr/>
          <p:nvPr/>
        </p:nvSpPr>
        <p:spPr>
          <a:xfrm>
            <a:off x="6807762" y="180839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Tree>
    <p:extLst>
      <p:ext uri="{BB962C8B-B14F-4D97-AF65-F5344CB8AC3E}">
        <p14:creationId xmlns:p14="http://schemas.microsoft.com/office/powerpoint/2010/main" val="248845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9"/>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84"/>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4">
                                            <p:txEl>
                                              <p:pRg st="2" end="2"/>
                                            </p:txEl>
                                          </p:spTgt>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4">
                                            <p:txEl>
                                              <p:pRg st="3" end="3"/>
                                            </p:txEl>
                                          </p:spTgt>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p:bldP spid="26" grpId="0"/>
      <p:bldP spid="27" grpId="0" animBg="1"/>
      <p:bldP spid="28" grpId="0" animBg="1"/>
      <p:bldP spid="29"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4" grpId="0" animBg="1"/>
      <p:bldP spid="55" grpId="0" animBg="1"/>
      <p:bldP spid="56" grpId="0" animBg="1"/>
      <p:bldP spid="57" grpId="0" animBg="1"/>
      <p:bldP spid="58" grpId="0" animBg="1"/>
      <p:bldP spid="59" grpId="0" animBg="1"/>
      <p:bldP spid="60" grpId="0" animBg="1"/>
      <p:bldP spid="61"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5" grpId="0" animBg="1"/>
      <p:bldP spid="86" grpId="0"/>
      <p:bldP spid="5" grpId="0" animBg="1"/>
      <p:bldP spid="87" grpId="0" animBg="1"/>
      <p:bldP spid="88" grpId="0" animBg="1"/>
      <p:bldP spid="89" grpId="0" animBg="1"/>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21" name="TextBox 20"/>
          <p:cNvSpPr txBox="1"/>
          <p:nvPr/>
        </p:nvSpPr>
        <p:spPr>
          <a:xfrm>
            <a:off x="5666124" y="605082"/>
            <a:ext cx="1955856" cy="369332"/>
          </a:xfrm>
          <a:prstGeom prst="rect">
            <a:avLst/>
          </a:prstGeom>
          <a:noFill/>
        </p:spPr>
        <p:txBody>
          <a:bodyPr wrap="none" rtlCol="0">
            <a:spAutoFit/>
          </a:bodyPr>
          <a:lstStyle/>
          <a:p>
            <a:r>
              <a:rPr lang="en-US" dirty="0"/>
              <a:t>Execution Memory</a:t>
            </a:r>
          </a:p>
        </p:txBody>
      </p:sp>
      <p:sp>
        <p:nvSpPr>
          <p:cNvPr id="26" name="TextBox 25"/>
          <p:cNvSpPr txBox="1"/>
          <p:nvPr/>
        </p:nvSpPr>
        <p:spPr>
          <a:xfrm>
            <a:off x="1897453" y="671284"/>
            <a:ext cx="1752659" cy="369332"/>
          </a:xfrm>
          <a:prstGeom prst="rect">
            <a:avLst/>
          </a:prstGeom>
          <a:noFill/>
        </p:spPr>
        <p:txBody>
          <a:bodyPr wrap="none" rtlCol="0">
            <a:spAutoFit/>
          </a:bodyPr>
          <a:lstStyle/>
          <a:p>
            <a:r>
              <a:rPr lang="en-US" dirty="0"/>
              <a:t>Storage Memory</a:t>
            </a:r>
          </a:p>
        </p:txBody>
      </p:sp>
      <p:sp>
        <p:nvSpPr>
          <p:cNvPr id="27" name="Rectangle 26"/>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TextBox 28"/>
          <p:cNvSpPr txBox="1"/>
          <p:nvPr/>
        </p:nvSpPr>
        <p:spPr>
          <a:xfrm>
            <a:off x="9256323" y="733705"/>
            <a:ext cx="567784" cy="369332"/>
          </a:xfrm>
          <a:prstGeom prst="rect">
            <a:avLst/>
          </a:prstGeom>
          <a:noFill/>
        </p:spPr>
        <p:txBody>
          <a:bodyPr wrap="none" rtlCol="0">
            <a:spAutoFit/>
          </a:bodyPr>
          <a:lstStyle/>
          <a:p>
            <a:r>
              <a:rPr lang="en-US" dirty="0"/>
              <a:t>Disc</a:t>
            </a:r>
          </a:p>
        </p:txBody>
      </p:sp>
      <p:sp>
        <p:nvSpPr>
          <p:cNvPr id="30" name="Rectangle 29"/>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743053" y="3309990"/>
            <a:ext cx="5348062"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2" name="Straight Arrow Connector 51"/>
          <p:cNvCxnSpPr>
            <a:stCxn id="43" idx="2"/>
            <a:endCxn id="50"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6" name="Straight Arrow Connector 65"/>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969728"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4" name="Curved Connector 83"/>
          <p:cNvCxnSpPr>
            <a:stCxn id="31" idx="3"/>
            <a:endCxn id="70" idx="2"/>
          </p:cNvCxnSpPr>
          <p:nvPr/>
        </p:nvCxnSpPr>
        <p:spPr>
          <a:xfrm flipV="1">
            <a:off x="6091115" y="1472298"/>
            <a:ext cx="3121629"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5" name="Rectangle 84"/>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TextBox 85"/>
          <p:cNvSpPr txBox="1"/>
          <p:nvPr/>
        </p:nvSpPr>
        <p:spPr>
          <a:xfrm>
            <a:off x="-1" y="-45594"/>
            <a:ext cx="4341341" cy="369332"/>
          </a:xfrm>
          <a:prstGeom prst="rect">
            <a:avLst/>
          </a:prstGeom>
          <a:noFill/>
        </p:spPr>
        <p:txBody>
          <a:bodyPr wrap="square" rtlCol="0">
            <a:spAutoFit/>
          </a:bodyPr>
          <a:lstStyle/>
          <a:p>
            <a:r>
              <a:rPr lang="en-US" b="1" dirty="0"/>
              <a:t>Dynamic Occupancy Mechanism :</a:t>
            </a:r>
          </a:p>
        </p:txBody>
      </p:sp>
      <p:sp>
        <p:nvSpPr>
          <p:cNvPr id="5" name="Oval 4"/>
          <p:cNvSpPr/>
          <p:nvPr/>
        </p:nvSpPr>
        <p:spPr>
          <a:xfrm>
            <a:off x="6178378" y="180396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
        <p:nvSpPr>
          <p:cNvPr id="87" name="Oval 86"/>
          <p:cNvSpPr/>
          <p:nvPr/>
        </p:nvSpPr>
        <p:spPr>
          <a:xfrm>
            <a:off x="8098008" y="1778101"/>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
        <p:nvSpPr>
          <p:cNvPr id="88" name="Oval 87"/>
          <p:cNvSpPr/>
          <p:nvPr/>
        </p:nvSpPr>
        <p:spPr>
          <a:xfrm>
            <a:off x="7363571" y="1822262"/>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
        <p:nvSpPr>
          <p:cNvPr id="89" name="Oval 88"/>
          <p:cNvSpPr/>
          <p:nvPr/>
        </p:nvSpPr>
        <p:spPr>
          <a:xfrm>
            <a:off x="6807762" y="180839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Tree>
    <p:extLst>
      <p:ext uri="{BB962C8B-B14F-4D97-AF65-F5344CB8AC3E}">
        <p14:creationId xmlns:p14="http://schemas.microsoft.com/office/powerpoint/2010/main" val="345353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9"/>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p:bldP spid="26" grpId="0"/>
      <p:bldP spid="27" grpId="0" animBg="1"/>
      <p:bldP spid="28" grpId="0" animBg="1"/>
      <p:bldP spid="29"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4" grpId="0" animBg="1"/>
      <p:bldP spid="55" grpId="0" animBg="1"/>
      <p:bldP spid="56" grpId="0" animBg="1"/>
      <p:bldP spid="57" grpId="0" animBg="1"/>
      <p:bldP spid="58" grpId="0" animBg="1"/>
      <p:bldP spid="59" grpId="0" animBg="1"/>
      <p:bldP spid="60" grpId="0" animBg="1"/>
      <p:bldP spid="61"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5" grpId="0" animBg="1"/>
      <p:bldP spid="86" grpId="0"/>
      <p:bldP spid="5" grpId="0" animBg="1"/>
      <p:bldP spid="87" grpId="0" animBg="1"/>
      <p:bldP spid="88" grpId="0" animBg="1"/>
      <p:bldP spid="89" grpId="0" animBg="1"/>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21" name="TextBox 20"/>
          <p:cNvSpPr txBox="1"/>
          <p:nvPr/>
        </p:nvSpPr>
        <p:spPr>
          <a:xfrm>
            <a:off x="5666124" y="605082"/>
            <a:ext cx="1955856" cy="369332"/>
          </a:xfrm>
          <a:prstGeom prst="rect">
            <a:avLst/>
          </a:prstGeom>
          <a:noFill/>
        </p:spPr>
        <p:txBody>
          <a:bodyPr wrap="none" rtlCol="0">
            <a:spAutoFit/>
          </a:bodyPr>
          <a:lstStyle/>
          <a:p>
            <a:r>
              <a:rPr lang="en-US" dirty="0"/>
              <a:t>Execution Memory</a:t>
            </a:r>
          </a:p>
        </p:txBody>
      </p:sp>
      <p:sp>
        <p:nvSpPr>
          <p:cNvPr id="26" name="TextBox 25"/>
          <p:cNvSpPr txBox="1"/>
          <p:nvPr/>
        </p:nvSpPr>
        <p:spPr>
          <a:xfrm>
            <a:off x="1897453" y="671284"/>
            <a:ext cx="1752659" cy="369332"/>
          </a:xfrm>
          <a:prstGeom prst="rect">
            <a:avLst/>
          </a:prstGeom>
          <a:noFill/>
        </p:spPr>
        <p:txBody>
          <a:bodyPr wrap="none" rtlCol="0">
            <a:spAutoFit/>
          </a:bodyPr>
          <a:lstStyle/>
          <a:p>
            <a:r>
              <a:rPr lang="en-US" dirty="0"/>
              <a:t>Storage Memory</a:t>
            </a:r>
          </a:p>
        </p:txBody>
      </p:sp>
      <p:sp>
        <p:nvSpPr>
          <p:cNvPr id="27" name="Rectangle 26"/>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TextBox 28"/>
          <p:cNvSpPr txBox="1"/>
          <p:nvPr/>
        </p:nvSpPr>
        <p:spPr>
          <a:xfrm>
            <a:off x="9256323" y="733705"/>
            <a:ext cx="567784" cy="369332"/>
          </a:xfrm>
          <a:prstGeom prst="rect">
            <a:avLst/>
          </a:prstGeom>
          <a:noFill/>
        </p:spPr>
        <p:txBody>
          <a:bodyPr wrap="none" rtlCol="0">
            <a:spAutoFit/>
          </a:bodyPr>
          <a:lstStyle/>
          <a:p>
            <a:r>
              <a:rPr lang="en-US" dirty="0"/>
              <a:t>Disc</a:t>
            </a:r>
          </a:p>
        </p:txBody>
      </p:sp>
      <p:sp>
        <p:nvSpPr>
          <p:cNvPr id="30" name="Rectangle 29"/>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743053" y="3309990"/>
            <a:ext cx="5348062"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2" name="Straight Arrow Connector 51"/>
          <p:cNvCxnSpPr>
            <a:stCxn id="43" idx="2"/>
            <a:endCxn id="50"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6" name="Straight Arrow Connector 65"/>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969728" y="12251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4" name="Curved Connector 83"/>
          <p:cNvCxnSpPr>
            <a:stCxn id="31" idx="3"/>
            <a:endCxn id="70" idx="2"/>
          </p:cNvCxnSpPr>
          <p:nvPr/>
        </p:nvCxnSpPr>
        <p:spPr>
          <a:xfrm flipV="1">
            <a:off x="6091115" y="1472298"/>
            <a:ext cx="3121629"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5" name="Rectangle 84"/>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TextBox 85"/>
          <p:cNvSpPr txBox="1"/>
          <p:nvPr/>
        </p:nvSpPr>
        <p:spPr>
          <a:xfrm>
            <a:off x="-1" y="-45594"/>
            <a:ext cx="4341341" cy="369332"/>
          </a:xfrm>
          <a:prstGeom prst="rect">
            <a:avLst/>
          </a:prstGeom>
          <a:noFill/>
        </p:spPr>
        <p:txBody>
          <a:bodyPr wrap="square" rtlCol="0">
            <a:spAutoFit/>
          </a:bodyPr>
          <a:lstStyle/>
          <a:p>
            <a:r>
              <a:rPr lang="en-US" b="1" dirty="0"/>
              <a:t>Dynamic Occupancy Mechanism :</a:t>
            </a:r>
          </a:p>
        </p:txBody>
      </p:sp>
      <p:sp>
        <p:nvSpPr>
          <p:cNvPr id="5" name="Oval 4"/>
          <p:cNvSpPr/>
          <p:nvPr/>
        </p:nvSpPr>
        <p:spPr>
          <a:xfrm>
            <a:off x="6178378" y="180396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
        <p:nvSpPr>
          <p:cNvPr id="87" name="Oval 86"/>
          <p:cNvSpPr/>
          <p:nvPr/>
        </p:nvSpPr>
        <p:spPr>
          <a:xfrm>
            <a:off x="8098008" y="1778101"/>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
        <p:nvSpPr>
          <p:cNvPr id="88" name="Oval 87"/>
          <p:cNvSpPr/>
          <p:nvPr/>
        </p:nvSpPr>
        <p:spPr>
          <a:xfrm>
            <a:off x="7363571" y="1822262"/>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
        <p:nvSpPr>
          <p:cNvPr id="89" name="Oval 88"/>
          <p:cNvSpPr/>
          <p:nvPr/>
        </p:nvSpPr>
        <p:spPr>
          <a:xfrm>
            <a:off x="6807762" y="180839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Tree>
    <p:extLst>
      <p:ext uri="{BB962C8B-B14F-4D97-AF65-F5344CB8AC3E}">
        <p14:creationId xmlns:p14="http://schemas.microsoft.com/office/powerpoint/2010/main" val="144925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p:bldP spid="26" grpId="0"/>
      <p:bldP spid="27" grpId="0" animBg="1"/>
      <p:bldP spid="28" grpId="0" animBg="1"/>
      <p:bldP spid="29"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4" grpId="0" animBg="1"/>
      <p:bldP spid="55" grpId="0" animBg="1"/>
      <p:bldP spid="56" grpId="0" animBg="1"/>
      <p:bldP spid="57" grpId="0" animBg="1"/>
      <p:bldP spid="58" grpId="0" animBg="1"/>
      <p:bldP spid="59" grpId="0" animBg="1"/>
      <p:bldP spid="60" grpId="0" animBg="1"/>
      <p:bldP spid="61"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5" grpId="0" animBg="1"/>
      <p:bldP spid="86" grpId="0"/>
      <p:bldP spid="5" grpId="0" animBg="1"/>
      <p:bldP spid="87" grpId="0" animBg="1"/>
      <p:bldP spid="88" grpId="0" animBg="1"/>
      <p:bldP spid="89" grpId="0" animBg="1"/>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0560" y="419161"/>
            <a:ext cx="8420100" cy="2585323"/>
          </a:xfrm>
          <a:prstGeom prst="rect">
            <a:avLst/>
          </a:prstGeom>
          <a:noFill/>
        </p:spPr>
        <p:txBody>
          <a:bodyPr wrap="square" rtlCol="0">
            <a:spAutoFit/>
          </a:bodyPr>
          <a:lstStyle/>
          <a:p>
            <a:r>
              <a:rPr lang="en-US" dirty="0"/>
              <a:t>Ex - For understanding purpose. </a:t>
            </a:r>
          </a:p>
          <a:p>
            <a:r>
              <a:rPr lang="en-US" dirty="0"/>
              <a:t>Take 4GB Memory Allocation for executor and leave the default configurations.</a:t>
            </a:r>
          </a:p>
          <a:p>
            <a:endParaRPr lang="en-US" dirty="0"/>
          </a:p>
          <a:p>
            <a:r>
              <a:rPr lang="en-US" dirty="0"/>
              <a:t>Executor Memory(EM) = 4GB</a:t>
            </a:r>
          </a:p>
          <a:p>
            <a:r>
              <a:rPr lang="en-US" dirty="0"/>
              <a:t>Reserved Memory(RM) =300MB</a:t>
            </a:r>
          </a:p>
          <a:p>
            <a:r>
              <a:rPr lang="en-US" dirty="0"/>
              <a:t>Usable Memory = EM-RM= 4GB – 300 MB = 4096MB – 300MB = 3796 MB</a:t>
            </a:r>
          </a:p>
          <a:p>
            <a:r>
              <a:rPr lang="en-US" dirty="0" err="1"/>
              <a:t>spark.memory.fraction</a:t>
            </a:r>
            <a:r>
              <a:rPr lang="en-US" dirty="0"/>
              <a:t> (Fraction of heap space used for execution and storage) = 0.75</a:t>
            </a:r>
          </a:p>
          <a:p>
            <a:r>
              <a:rPr lang="en-US" dirty="0" err="1"/>
              <a:t>Spark.memory.storageFraction</a:t>
            </a:r>
            <a:r>
              <a:rPr lang="en-US" dirty="0"/>
              <a:t>(Amount of storage memory immune to eviction) = 0.50</a:t>
            </a:r>
          </a:p>
          <a:p>
            <a:endParaRPr lang="en-US" dirty="0"/>
          </a:p>
        </p:txBody>
      </p:sp>
    </p:spTree>
    <p:extLst>
      <p:ext uri="{BB962C8B-B14F-4D97-AF65-F5344CB8AC3E}">
        <p14:creationId xmlns:p14="http://schemas.microsoft.com/office/powerpoint/2010/main" val="92741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851026" y="543915"/>
            <a:ext cx="5411744" cy="33876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842273" y="4081603"/>
            <a:ext cx="5420497" cy="73316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1974078" y="504668"/>
            <a:ext cx="4599201" cy="553998"/>
          </a:xfrm>
          <a:prstGeom prst="rect">
            <a:avLst/>
          </a:prstGeom>
          <a:noFill/>
        </p:spPr>
        <p:txBody>
          <a:bodyPr wrap="square" rtlCol="0">
            <a:spAutoFit/>
          </a:bodyPr>
          <a:lstStyle/>
          <a:p>
            <a:r>
              <a:rPr lang="en-US" sz="1500" dirty="0"/>
              <a:t>Heap</a:t>
            </a:r>
          </a:p>
          <a:p>
            <a:r>
              <a:rPr lang="en-US" sz="1300" i="1" dirty="0" err="1"/>
              <a:t>Spark.executor.memory</a:t>
            </a:r>
            <a:r>
              <a:rPr lang="en-US" sz="1300" i="1" dirty="0"/>
              <a:t> = 4GB = </a:t>
            </a:r>
            <a:r>
              <a:rPr lang="en-US" sz="1500" b="1" i="1" dirty="0">
                <a:solidFill>
                  <a:srgbClr val="FF0000"/>
                </a:solidFill>
              </a:rPr>
              <a:t>4096 MB</a:t>
            </a:r>
          </a:p>
        </p:txBody>
      </p:sp>
      <p:sp>
        <p:nvSpPr>
          <p:cNvPr id="68" name="TextBox 67"/>
          <p:cNvSpPr txBox="1"/>
          <p:nvPr/>
        </p:nvSpPr>
        <p:spPr>
          <a:xfrm>
            <a:off x="2091021" y="4082987"/>
            <a:ext cx="3048002" cy="754053"/>
          </a:xfrm>
          <a:prstGeom prst="rect">
            <a:avLst/>
          </a:prstGeom>
          <a:noFill/>
        </p:spPr>
        <p:txBody>
          <a:bodyPr wrap="square" rtlCol="0">
            <a:spAutoFit/>
          </a:bodyPr>
          <a:lstStyle/>
          <a:p>
            <a:r>
              <a:rPr lang="en-US" sz="1500" dirty="0"/>
              <a:t>Overhead</a:t>
            </a:r>
          </a:p>
          <a:p>
            <a:r>
              <a:rPr lang="en-US" sz="1300" i="1" dirty="0" err="1"/>
              <a:t>spark.executor.memoryOverhead</a:t>
            </a:r>
            <a:endParaRPr lang="en-US" sz="1300" i="1" dirty="0"/>
          </a:p>
          <a:p>
            <a:r>
              <a:rPr lang="en-US" sz="1300" i="1" dirty="0"/>
              <a:t>10% or a minimum 384MB = </a:t>
            </a:r>
            <a:r>
              <a:rPr lang="en-US" sz="1500" b="1" i="1" dirty="0">
                <a:solidFill>
                  <a:srgbClr val="FF0000"/>
                </a:solidFill>
              </a:rPr>
              <a:t>409.6 MB</a:t>
            </a:r>
          </a:p>
        </p:txBody>
      </p:sp>
      <p:sp>
        <p:nvSpPr>
          <p:cNvPr id="9" name="Rectangle 8"/>
          <p:cNvSpPr/>
          <p:nvPr/>
        </p:nvSpPr>
        <p:spPr>
          <a:xfrm>
            <a:off x="1974078" y="1067680"/>
            <a:ext cx="5137842" cy="1824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Brace 9"/>
          <p:cNvSpPr/>
          <p:nvPr/>
        </p:nvSpPr>
        <p:spPr>
          <a:xfrm>
            <a:off x="7373365" y="1055269"/>
            <a:ext cx="222422" cy="245614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p:cNvSpPr txBox="1"/>
          <p:nvPr/>
        </p:nvSpPr>
        <p:spPr>
          <a:xfrm rot="5400000">
            <a:off x="6727239" y="2291268"/>
            <a:ext cx="2117124" cy="323165"/>
          </a:xfrm>
          <a:prstGeom prst="rect">
            <a:avLst/>
          </a:prstGeom>
          <a:noFill/>
        </p:spPr>
        <p:txBody>
          <a:bodyPr wrap="square" rtlCol="0">
            <a:spAutoFit/>
          </a:bodyPr>
          <a:lstStyle/>
          <a:p>
            <a:r>
              <a:rPr lang="en-US" sz="1500" dirty="0"/>
              <a:t>Usable Memory</a:t>
            </a:r>
          </a:p>
        </p:txBody>
      </p:sp>
      <p:sp>
        <p:nvSpPr>
          <p:cNvPr id="74" name="Right Brace 73"/>
          <p:cNvSpPr/>
          <p:nvPr/>
        </p:nvSpPr>
        <p:spPr>
          <a:xfrm>
            <a:off x="8055816" y="1032988"/>
            <a:ext cx="222422" cy="277478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TextBox 74"/>
          <p:cNvSpPr txBox="1"/>
          <p:nvPr/>
        </p:nvSpPr>
        <p:spPr>
          <a:xfrm rot="5400000">
            <a:off x="7502318" y="2291268"/>
            <a:ext cx="2117124" cy="323165"/>
          </a:xfrm>
          <a:prstGeom prst="rect">
            <a:avLst/>
          </a:prstGeom>
          <a:noFill/>
        </p:spPr>
        <p:txBody>
          <a:bodyPr wrap="square" rtlCol="0">
            <a:spAutoFit/>
          </a:bodyPr>
          <a:lstStyle/>
          <a:p>
            <a:r>
              <a:rPr lang="en-US" sz="1500" dirty="0"/>
              <a:t>Executor Memory</a:t>
            </a:r>
          </a:p>
        </p:txBody>
      </p:sp>
      <p:cxnSp>
        <p:nvCxnSpPr>
          <p:cNvPr id="13" name="Straight Connector 12"/>
          <p:cNvCxnSpPr>
            <a:stCxn id="9" idx="0"/>
            <a:endCxn id="9" idx="2"/>
          </p:cNvCxnSpPr>
          <p:nvPr/>
        </p:nvCxnSpPr>
        <p:spPr>
          <a:xfrm>
            <a:off x="4542999" y="1067680"/>
            <a:ext cx="0" cy="1824745"/>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091021" y="1455939"/>
            <a:ext cx="2583507" cy="1354217"/>
          </a:xfrm>
          <a:prstGeom prst="rect">
            <a:avLst/>
          </a:prstGeom>
          <a:noFill/>
        </p:spPr>
        <p:txBody>
          <a:bodyPr wrap="square" rtlCol="0">
            <a:spAutoFit/>
          </a:bodyPr>
          <a:lstStyle/>
          <a:p>
            <a:r>
              <a:rPr lang="en-US" sz="1500" dirty="0"/>
              <a:t>Execution Memory</a:t>
            </a:r>
          </a:p>
          <a:p>
            <a:r>
              <a:rPr lang="en-US" sz="1100" i="1" dirty="0"/>
              <a:t>Usable Memory  *</a:t>
            </a:r>
          </a:p>
          <a:p>
            <a:r>
              <a:rPr lang="en-US" sz="1100" i="1" dirty="0" err="1"/>
              <a:t>spark.memory.fraction</a:t>
            </a:r>
            <a:r>
              <a:rPr lang="en-US" sz="1100" i="1" dirty="0"/>
              <a:t> *</a:t>
            </a:r>
          </a:p>
          <a:p>
            <a:r>
              <a:rPr lang="en-US" sz="1100" i="1" dirty="0"/>
              <a:t>(1 – </a:t>
            </a:r>
            <a:r>
              <a:rPr lang="en-US" sz="1100" i="1" dirty="0" err="1"/>
              <a:t>spark.memory.storageFraction</a:t>
            </a:r>
            <a:r>
              <a:rPr lang="en-US" sz="1500" i="1" dirty="0"/>
              <a:t>)</a:t>
            </a:r>
          </a:p>
          <a:p>
            <a:r>
              <a:rPr lang="en-US" sz="1500" i="1" dirty="0"/>
              <a:t>=3796 * 0.75 * 0.5 </a:t>
            </a:r>
          </a:p>
          <a:p>
            <a:r>
              <a:rPr lang="en-US" sz="1500" i="1" dirty="0"/>
              <a:t>= </a:t>
            </a:r>
            <a:r>
              <a:rPr lang="en-US" sz="1500" b="1" i="1" dirty="0">
                <a:solidFill>
                  <a:srgbClr val="FF0000"/>
                </a:solidFill>
              </a:rPr>
              <a:t>1423.5 MB</a:t>
            </a:r>
          </a:p>
        </p:txBody>
      </p:sp>
      <p:sp>
        <p:nvSpPr>
          <p:cNvPr id="87" name="TextBox 86"/>
          <p:cNvSpPr txBox="1"/>
          <p:nvPr/>
        </p:nvSpPr>
        <p:spPr>
          <a:xfrm>
            <a:off x="4804445" y="1543940"/>
            <a:ext cx="2331582" cy="1569660"/>
          </a:xfrm>
          <a:prstGeom prst="rect">
            <a:avLst/>
          </a:prstGeom>
          <a:noFill/>
        </p:spPr>
        <p:txBody>
          <a:bodyPr wrap="square" rtlCol="0">
            <a:spAutoFit/>
          </a:bodyPr>
          <a:lstStyle/>
          <a:p>
            <a:r>
              <a:rPr lang="en-US" sz="1500" dirty="0"/>
              <a:t>Storage Memory</a:t>
            </a:r>
          </a:p>
          <a:p>
            <a:r>
              <a:rPr lang="en-US" sz="1100" i="1" dirty="0"/>
              <a:t>Usable Memory *</a:t>
            </a:r>
          </a:p>
          <a:p>
            <a:r>
              <a:rPr lang="en-US" sz="1100" i="1" dirty="0" err="1"/>
              <a:t>spark.memory.fraction</a:t>
            </a:r>
            <a:r>
              <a:rPr lang="en-US" sz="1100" i="1" dirty="0"/>
              <a:t> *</a:t>
            </a:r>
          </a:p>
          <a:p>
            <a:r>
              <a:rPr lang="en-US" sz="1100" i="1" dirty="0" err="1"/>
              <a:t>spark.memory.storageFraction</a:t>
            </a:r>
            <a:endParaRPr lang="en-US" sz="1100" i="1" dirty="0"/>
          </a:p>
          <a:p>
            <a:r>
              <a:rPr lang="en-US" sz="1100" i="1" dirty="0"/>
              <a:t>=3796 * 0.75 * 0.5</a:t>
            </a:r>
          </a:p>
          <a:p>
            <a:r>
              <a:rPr lang="en-US" sz="1100" i="1" dirty="0"/>
              <a:t>= </a:t>
            </a:r>
            <a:r>
              <a:rPr lang="en-US" sz="1500" b="1" i="1" dirty="0">
                <a:solidFill>
                  <a:srgbClr val="FF0000"/>
                </a:solidFill>
              </a:rPr>
              <a:t>1423.5 MB</a:t>
            </a:r>
          </a:p>
          <a:p>
            <a:endParaRPr lang="en-US" sz="1100" i="1" dirty="0"/>
          </a:p>
          <a:p>
            <a:r>
              <a:rPr lang="en-US" sz="1100" i="1" dirty="0"/>
              <a:t> </a:t>
            </a:r>
            <a:endParaRPr lang="en-US" sz="1500" i="1" dirty="0"/>
          </a:p>
        </p:txBody>
      </p:sp>
      <p:sp>
        <p:nvSpPr>
          <p:cNvPr id="11" name="Rectangle 10"/>
          <p:cNvSpPr/>
          <p:nvPr/>
        </p:nvSpPr>
        <p:spPr>
          <a:xfrm>
            <a:off x="1974078" y="3513664"/>
            <a:ext cx="5137842" cy="322930"/>
          </a:xfrm>
          <a:prstGeom prst="rect">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5" name="TextBox 84"/>
          <p:cNvSpPr txBox="1"/>
          <p:nvPr/>
        </p:nvSpPr>
        <p:spPr>
          <a:xfrm>
            <a:off x="1974078" y="3541013"/>
            <a:ext cx="1732949" cy="323165"/>
          </a:xfrm>
          <a:prstGeom prst="rect">
            <a:avLst/>
          </a:prstGeom>
          <a:noFill/>
        </p:spPr>
        <p:txBody>
          <a:bodyPr wrap="square" rtlCol="0">
            <a:spAutoFit/>
          </a:bodyPr>
          <a:lstStyle/>
          <a:p>
            <a:r>
              <a:rPr lang="en-US" sz="1500" dirty="0"/>
              <a:t>Reserved Memory</a:t>
            </a:r>
            <a:endParaRPr lang="en-US" sz="1100" i="1" dirty="0"/>
          </a:p>
        </p:txBody>
      </p:sp>
      <p:sp>
        <p:nvSpPr>
          <p:cNvPr id="12" name="Rectangle 11"/>
          <p:cNvSpPr/>
          <p:nvPr/>
        </p:nvSpPr>
        <p:spPr>
          <a:xfrm>
            <a:off x="1974078" y="2889740"/>
            <a:ext cx="5137842" cy="62392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974078" y="3040120"/>
            <a:ext cx="1267838" cy="323165"/>
          </a:xfrm>
          <a:prstGeom prst="rect">
            <a:avLst/>
          </a:prstGeom>
          <a:noFill/>
        </p:spPr>
        <p:txBody>
          <a:bodyPr wrap="square" rtlCol="0">
            <a:spAutoFit/>
          </a:bodyPr>
          <a:lstStyle/>
          <a:p>
            <a:r>
              <a:rPr lang="en-US" sz="1500" dirty="0"/>
              <a:t>User Memory</a:t>
            </a:r>
            <a:endParaRPr lang="en-US" sz="1500" b="1" i="1" dirty="0">
              <a:solidFill>
                <a:srgbClr val="FF0000"/>
              </a:solidFill>
            </a:endParaRPr>
          </a:p>
        </p:txBody>
      </p:sp>
      <p:sp>
        <p:nvSpPr>
          <p:cNvPr id="43" name="TextBox 42"/>
          <p:cNvSpPr txBox="1"/>
          <p:nvPr/>
        </p:nvSpPr>
        <p:spPr>
          <a:xfrm>
            <a:off x="2032711" y="1045152"/>
            <a:ext cx="2148840" cy="292388"/>
          </a:xfrm>
          <a:prstGeom prst="rect">
            <a:avLst/>
          </a:prstGeom>
          <a:noFill/>
        </p:spPr>
        <p:txBody>
          <a:bodyPr wrap="square" rtlCol="0">
            <a:spAutoFit/>
          </a:bodyPr>
          <a:lstStyle/>
          <a:p>
            <a:r>
              <a:rPr lang="en-US" sz="1300" dirty="0"/>
              <a:t>Spark Memory</a:t>
            </a:r>
          </a:p>
        </p:txBody>
      </p:sp>
      <p:sp>
        <p:nvSpPr>
          <p:cNvPr id="24" name="Rectangle 23"/>
          <p:cNvSpPr/>
          <p:nvPr/>
        </p:nvSpPr>
        <p:spPr>
          <a:xfrm>
            <a:off x="1842274" y="4936173"/>
            <a:ext cx="5420497" cy="73316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865700" y="4941119"/>
            <a:ext cx="2677299" cy="723275"/>
          </a:xfrm>
          <a:prstGeom prst="rect">
            <a:avLst/>
          </a:prstGeom>
          <a:noFill/>
        </p:spPr>
        <p:txBody>
          <a:bodyPr wrap="square" rtlCol="0">
            <a:spAutoFit/>
          </a:bodyPr>
          <a:lstStyle/>
          <a:p>
            <a:r>
              <a:rPr lang="en-US" sz="1500" dirty="0"/>
              <a:t>Off-Heap</a:t>
            </a:r>
          </a:p>
          <a:p>
            <a:r>
              <a:rPr lang="en-US" sz="1300" i="1" dirty="0" err="1"/>
              <a:t>spark.memory.offHeap.size</a:t>
            </a:r>
            <a:endParaRPr lang="en-US" sz="1300" i="1" dirty="0"/>
          </a:p>
          <a:p>
            <a:r>
              <a:rPr lang="en-US" sz="1300" i="1" dirty="0"/>
              <a:t>It is disabled by default.</a:t>
            </a:r>
          </a:p>
        </p:txBody>
      </p:sp>
      <p:sp>
        <p:nvSpPr>
          <p:cNvPr id="26" name="TextBox 25"/>
          <p:cNvSpPr txBox="1"/>
          <p:nvPr/>
        </p:nvSpPr>
        <p:spPr>
          <a:xfrm>
            <a:off x="3109345" y="3066456"/>
            <a:ext cx="3876341" cy="492443"/>
          </a:xfrm>
          <a:prstGeom prst="rect">
            <a:avLst/>
          </a:prstGeom>
          <a:noFill/>
        </p:spPr>
        <p:txBody>
          <a:bodyPr wrap="square" rtlCol="0">
            <a:spAutoFit/>
          </a:bodyPr>
          <a:lstStyle/>
          <a:p>
            <a:r>
              <a:rPr lang="en-US" sz="1100" i="1" dirty="0">
                <a:sym typeface="Wingdings" panose="05000000000000000000" pitchFamily="2" charset="2"/>
              </a:rPr>
              <a:t>(Usable Memory * (1 - </a:t>
            </a:r>
            <a:r>
              <a:rPr lang="en-US" sz="1100" i="1" dirty="0" err="1">
                <a:sym typeface="Wingdings" panose="05000000000000000000" pitchFamily="2" charset="2"/>
              </a:rPr>
              <a:t>spark.memory.fraction</a:t>
            </a:r>
            <a:r>
              <a:rPr lang="en-US" sz="1100" i="1" dirty="0">
                <a:sym typeface="Wingdings" panose="05000000000000000000" pitchFamily="2" charset="2"/>
              </a:rPr>
              <a:t>)) = 3796 * (1-0.75)</a:t>
            </a:r>
          </a:p>
          <a:p>
            <a:r>
              <a:rPr lang="en-US" sz="1100" i="1" dirty="0">
                <a:sym typeface="Wingdings" panose="05000000000000000000" pitchFamily="2" charset="2"/>
              </a:rPr>
              <a:t>                                                    =3796 * 0.25 = </a:t>
            </a:r>
            <a:r>
              <a:rPr lang="en-US" sz="1500" b="1" i="1" dirty="0">
                <a:solidFill>
                  <a:srgbClr val="FF0000"/>
                </a:solidFill>
                <a:sym typeface="Wingdings" panose="05000000000000000000" pitchFamily="2" charset="2"/>
              </a:rPr>
              <a:t>949 MB </a:t>
            </a:r>
            <a:endParaRPr lang="en-US" sz="1500" b="1" i="1" dirty="0">
              <a:solidFill>
                <a:srgbClr val="FF0000"/>
              </a:solidFill>
            </a:endParaRPr>
          </a:p>
        </p:txBody>
      </p:sp>
      <p:sp>
        <p:nvSpPr>
          <p:cNvPr id="27" name="TextBox 26"/>
          <p:cNvSpPr txBox="1"/>
          <p:nvPr/>
        </p:nvSpPr>
        <p:spPr>
          <a:xfrm>
            <a:off x="3454570" y="3530095"/>
            <a:ext cx="3631255" cy="292388"/>
          </a:xfrm>
          <a:prstGeom prst="rect">
            <a:avLst/>
          </a:prstGeom>
          <a:noFill/>
        </p:spPr>
        <p:txBody>
          <a:bodyPr wrap="square" rtlCol="0">
            <a:spAutoFit/>
          </a:bodyPr>
          <a:lstStyle/>
          <a:p>
            <a:r>
              <a:rPr lang="en-US" sz="1300" i="1" dirty="0">
                <a:sym typeface="Wingdings" panose="05000000000000000000" pitchFamily="2" charset="2"/>
              </a:rPr>
              <a:t>(</a:t>
            </a:r>
            <a:r>
              <a:rPr lang="en-US" sz="1300" i="1" dirty="0" err="1"/>
              <a:t>reserved_system_memory_bytes</a:t>
            </a:r>
            <a:r>
              <a:rPr lang="en-US" sz="1300" i="1" dirty="0"/>
              <a:t> = </a:t>
            </a:r>
            <a:r>
              <a:rPr lang="en-US" sz="1300" b="1" i="1" dirty="0">
                <a:solidFill>
                  <a:srgbClr val="FF0000"/>
                </a:solidFill>
              </a:rPr>
              <a:t>300MB</a:t>
            </a:r>
            <a:r>
              <a:rPr lang="en-US" sz="1300" i="1" dirty="0"/>
              <a:t>)</a:t>
            </a:r>
          </a:p>
        </p:txBody>
      </p:sp>
    </p:spTree>
    <p:extLst>
      <p:ext uri="{BB962C8B-B14F-4D97-AF65-F5344CB8AC3E}">
        <p14:creationId xmlns:p14="http://schemas.microsoft.com/office/powerpoint/2010/main" val="155051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4">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9">
                                            <p:txEl>
                                              <p:pRg st="0" end="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87">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79">
                                            <p:txEl>
                                              <p:pRg st="1" end="1"/>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9">
                                            <p:txEl>
                                              <p:pRg st="2" end="2"/>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9">
                                            <p:txEl>
                                              <p:pRg st="3" end="3"/>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9">
                                            <p:txEl>
                                              <p:pRg st="4" end="4"/>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9">
                                            <p:txEl>
                                              <p:pRg st="5" end="5"/>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87">
                                            <p:txEl>
                                              <p:pRg st="1" end="1"/>
                                            </p:txEl>
                                          </p:spTgt>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7">
                                            <p:txEl>
                                              <p:pRg st="2" end="2"/>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7">
                                            <p:txEl>
                                              <p:pRg st="3" end="3"/>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7">
                                            <p:txEl>
                                              <p:pRg st="4" end="4"/>
                                            </p:txEl>
                                          </p:spTgt>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P spid="68" grpId="0"/>
      <p:bldP spid="9" grpId="0" animBg="1"/>
      <p:bldP spid="10" grpId="0" animBg="1"/>
      <p:bldP spid="73" grpId="0"/>
      <p:bldP spid="74" grpId="0" animBg="1"/>
      <p:bldP spid="75" grpId="0"/>
      <p:bldP spid="11" grpId="0" animBg="1"/>
      <p:bldP spid="12" grpId="0" animBg="1"/>
      <p:bldP spid="43" grpId="0"/>
      <p:bldP spid="24" grpId="0" animBg="1"/>
      <p:bldP spid="26"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796363" y="1859280"/>
            <a:ext cx="2684197" cy="230124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2681904" y="1540096"/>
            <a:ext cx="913113" cy="323165"/>
          </a:xfrm>
          <a:prstGeom prst="rect">
            <a:avLst/>
          </a:prstGeom>
          <a:solidFill>
            <a:schemeClr val="accent6">
              <a:lumMod val="40000"/>
              <a:lumOff val="60000"/>
            </a:schemeClr>
          </a:solidFill>
        </p:spPr>
        <p:txBody>
          <a:bodyPr wrap="square" rtlCol="0">
            <a:spAutoFit/>
          </a:bodyPr>
          <a:lstStyle/>
          <a:p>
            <a:r>
              <a:rPr lang="en-US" sz="1500" dirty="0"/>
              <a:t>Executor</a:t>
            </a:r>
          </a:p>
        </p:txBody>
      </p:sp>
      <p:sp>
        <p:nvSpPr>
          <p:cNvPr id="66" name="TextBox 65"/>
          <p:cNvSpPr txBox="1"/>
          <p:nvPr/>
        </p:nvSpPr>
        <p:spPr>
          <a:xfrm>
            <a:off x="1796363" y="1874029"/>
            <a:ext cx="2117124" cy="323165"/>
          </a:xfrm>
          <a:prstGeom prst="rect">
            <a:avLst/>
          </a:prstGeom>
          <a:noFill/>
        </p:spPr>
        <p:txBody>
          <a:bodyPr wrap="square" rtlCol="0">
            <a:spAutoFit/>
          </a:bodyPr>
          <a:lstStyle/>
          <a:p>
            <a:r>
              <a:rPr lang="en-US" sz="1500" dirty="0"/>
              <a:t>Heap</a:t>
            </a:r>
          </a:p>
        </p:txBody>
      </p:sp>
      <p:sp>
        <p:nvSpPr>
          <p:cNvPr id="9" name="Rectangle 8"/>
          <p:cNvSpPr/>
          <p:nvPr/>
        </p:nvSpPr>
        <p:spPr>
          <a:xfrm>
            <a:off x="1919415" y="2423160"/>
            <a:ext cx="2446845" cy="6982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919415" y="3742615"/>
            <a:ext cx="2446845" cy="322930"/>
          </a:xfrm>
          <a:prstGeom prst="rect">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5" name="TextBox 84"/>
          <p:cNvSpPr txBox="1"/>
          <p:nvPr/>
        </p:nvSpPr>
        <p:spPr>
          <a:xfrm>
            <a:off x="1919415" y="3769964"/>
            <a:ext cx="2446845" cy="323165"/>
          </a:xfrm>
          <a:prstGeom prst="rect">
            <a:avLst/>
          </a:prstGeom>
          <a:noFill/>
        </p:spPr>
        <p:txBody>
          <a:bodyPr wrap="square" rtlCol="0">
            <a:spAutoFit/>
          </a:bodyPr>
          <a:lstStyle/>
          <a:p>
            <a:r>
              <a:rPr lang="en-US" sz="1500" dirty="0"/>
              <a:t>Reserved Memory = </a:t>
            </a:r>
            <a:r>
              <a:rPr lang="en-US" sz="1500" b="1" dirty="0">
                <a:solidFill>
                  <a:srgbClr val="FF0000"/>
                </a:solidFill>
              </a:rPr>
              <a:t>7 %</a:t>
            </a:r>
            <a:endParaRPr lang="en-US" sz="1100" b="1" i="1" dirty="0">
              <a:solidFill>
                <a:srgbClr val="FF0000"/>
              </a:solidFill>
            </a:endParaRPr>
          </a:p>
        </p:txBody>
      </p:sp>
      <p:sp>
        <p:nvSpPr>
          <p:cNvPr id="12" name="Rectangle 11"/>
          <p:cNvSpPr/>
          <p:nvPr/>
        </p:nvSpPr>
        <p:spPr>
          <a:xfrm>
            <a:off x="1919415" y="3118691"/>
            <a:ext cx="2446845" cy="62392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919415" y="3269071"/>
            <a:ext cx="2446845" cy="323165"/>
          </a:xfrm>
          <a:prstGeom prst="rect">
            <a:avLst/>
          </a:prstGeom>
          <a:noFill/>
        </p:spPr>
        <p:txBody>
          <a:bodyPr wrap="square" rtlCol="0">
            <a:spAutoFit/>
          </a:bodyPr>
          <a:lstStyle/>
          <a:p>
            <a:r>
              <a:rPr lang="en-US" sz="1500" dirty="0"/>
              <a:t>User Memory </a:t>
            </a:r>
            <a:r>
              <a:rPr lang="en-US" sz="1500" dirty="0">
                <a:sym typeface="Wingdings" panose="05000000000000000000" pitchFamily="2" charset="2"/>
              </a:rPr>
              <a:t> </a:t>
            </a:r>
            <a:r>
              <a:rPr lang="en-US" sz="1100" i="1" dirty="0">
                <a:sym typeface="Wingdings" panose="05000000000000000000" pitchFamily="2" charset="2"/>
              </a:rPr>
              <a:t>= </a:t>
            </a:r>
            <a:r>
              <a:rPr lang="en-US" sz="1500" b="1" dirty="0">
                <a:solidFill>
                  <a:srgbClr val="FF0000"/>
                </a:solidFill>
                <a:sym typeface="Wingdings" panose="05000000000000000000" pitchFamily="2" charset="2"/>
              </a:rPr>
              <a:t>23 %</a:t>
            </a:r>
            <a:endParaRPr lang="en-US" sz="1500" b="1" dirty="0">
              <a:solidFill>
                <a:srgbClr val="FF0000"/>
              </a:solidFill>
            </a:endParaRPr>
          </a:p>
        </p:txBody>
      </p:sp>
      <p:sp>
        <p:nvSpPr>
          <p:cNvPr id="2" name="TextBox 1"/>
          <p:cNvSpPr txBox="1"/>
          <p:nvPr/>
        </p:nvSpPr>
        <p:spPr>
          <a:xfrm>
            <a:off x="1919415" y="2450824"/>
            <a:ext cx="2148840" cy="323165"/>
          </a:xfrm>
          <a:prstGeom prst="rect">
            <a:avLst/>
          </a:prstGeom>
          <a:noFill/>
        </p:spPr>
        <p:txBody>
          <a:bodyPr wrap="square" rtlCol="0">
            <a:spAutoFit/>
          </a:bodyPr>
          <a:lstStyle/>
          <a:p>
            <a:r>
              <a:rPr lang="en-US" sz="1300" dirty="0"/>
              <a:t>Spark Memory = </a:t>
            </a:r>
            <a:r>
              <a:rPr lang="en-US" sz="1500" b="1" dirty="0">
                <a:solidFill>
                  <a:srgbClr val="FF0000"/>
                </a:solidFill>
              </a:rPr>
              <a:t>70</a:t>
            </a:r>
            <a:r>
              <a:rPr lang="en-US" sz="1300" b="1" dirty="0">
                <a:solidFill>
                  <a:srgbClr val="FF0000"/>
                </a:solidFill>
              </a:rPr>
              <a:t> %</a:t>
            </a:r>
          </a:p>
        </p:txBody>
      </p:sp>
      <p:sp>
        <p:nvSpPr>
          <p:cNvPr id="5" name="Rectangle 4"/>
          <p:cNvSpPr/>
          <p:nvPr/>
        </p:nvSpPr>
        <p:spPr>
          <a:xfrm>
            <a:off x="1539240" y="1127760"/>
            <a:ext cx="3261360" cy="33604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896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6748" y="398180"/>
            <a:ext cx="11039046" cy="646331"/>
          </a:xfrm>
          <a:prstGeom prst="rect">
            <a:avLst/>
          </a:prstGeom>
        </p:spPr>
        <p:txBody>
          <a:bodyPr wrap="square">
            <a:spAutoFit/>
          </a:bodyPr>
          <a:lstStyle/>
          <a:p>
            <a:r>
              <a:rPr lang="en-US" b="1" dirty="0">
                <a:solidFill>
                  <a:srgbClr val="212121"/>
                </a:solidFill>
              </a:rPr>
              <a:t>6. Structured or Semi-structured Data: </a:t>
            </a:r>
          </a:p>
          <a:p>
            <a:r>
              <a:rPr lang="en-US" b="1" dirty="0">
                <a:solidFill>
                  <a:srgbClr val="212121"/>
                </a:solidFill>
              </a:rPr>
              <a:t>         </a:t>
            </a:r>
            <a:r>
              <a:rPr lang="en-US" dirty="0">
                <a:solidFill>
                  <a:srgbClr val="212121"/>
                </a:solidFill>
              </a:rPr>
              <a:t>Along with structured data, RDD can also be used for semi structured data like text, media streaming data etc.</a:t>
            </a:r>
          </a:p>
        </p:txBody>
      </p:sp>
    </p:spTree>
    <p:extLst>
      <p:ext uri="{BB962C8B-B14F-4D97-AF65-F5344CB8AC3E}">
        <p14:creationId xmlns:p14="http://schemas.microsoft.com/office/powerpoint/2010/main" val="65177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47" y="844393"/>
            <a:ext cx="7109323" cy="2656687"/>
          </a:xfrm>
        </p:spPr>
        <p:txBody>
          <a:bodyPr>
            <a:noAutofit/>
          </a:bodyPr>
          <a:lstStyle/>
          <a:p>
            <a:pPr lvl="1"/>
            <a:r>
              <a:rPr lang="en-US" altLang="en-US" sz="2000" dirty="0">
                <a:latin typeface="+mj-lt"/>
              </a:rPr>
              <a:t>Low Level API &amp; control of dataset</a:t>
            </a:r>
          </a:p>
          <a:p>
            <a:pPr lvl="1"/>
            <a:r>
              <a:rPr lang="en-US" altLang="en-US" sz="2000" dirty="0">
                <a:latin typeface="+mj-lt"/>
              </a:rPr>
              <a:t>Dealing with unstructured data(text or media streams)</a:t>
            </a:r>
          </a:p>
          <a:p>
            <a:pPr lvl="1"/>
            <a:r>
              <a:rPr lang="en-US" altLang="en-US" sz="2000" dirty="0">
                <a:latin typeface="+mj-lt"/>
              </a:rPr>
              <a:t>Don’t care schema or structure of data</a:t>
            </a:r>
          </a:p>
          <a:p>
            <a:pPr lvl="1"/>
            <a:r>
              <a:rPr lang="en-US" altLang="en-US" sz="2000" dirty="0">
                <a:latin typeface="+mj-lt"/>
              </a:rPr>
              <a:t>Don’t care about optimization, performance</a:t>
            </a:r>
          </a:p>
          <a:p>
            <a:pPr lvl="1"/>
            <a:endParaRPr lang="en-US" sz="20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When to Use RDDs?</a:t>
            </a:r>
          </a:p>
        </p:txBody>
      </p:sp>
    </p:spTree>
    <p:extLst>
      <p:ext uri="{BB962C8B-B14F-4D97-AF65-F5344CB8AC3E}">
        <p14:creationId xmlns:p14="http://schemas.microsoft.com/office/powerpoint/2010/main" val="274454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a:solidFill>
                  <a:schemeClr val="tx1"/>
                </a:solidFill>
              </a:rPr>
              <a:t>Problems in RDD ?</a:t>
            </a:r>
          </a:p>
        </p:txBody>
      </p:sp>
    </p:spTree>
    <p:extLst>
      <p:ext uri="{BB962C8B-B14F-4D97-AF65-F5344CB8AC3E}">
        <p14:creationId xmlns:p14="http://schemas.microsoft.com/office/powerpoint/2010/main" val="119549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00" y="746004"/>
            <a:ext cx="9421588" cy="1898342"/>
          </a:xfrm>
        </p:spPr>
        <p:txBody>
          <a:bodyPr>
            <a:noAutofit/>
          </a:bodyPr>
          <a:lstStyle/>
          <a:p>
            <a:pPr marL="0" indent="0">
              <a:buNone/>
            </a:pPr>
            <a:r>
              <a:rPr lang="en-US" sz="1500" dirty="0"/>
              <a:t>RDD is defined by five main properties:</a:t>
            </a:r>
          </a:p>
          <a:p>
            <a:pPr marL="0" indent="0">
              <a:buNone/>
            </a:pPr>
            <a:r>
              <a:rPr lang="en-US" sz="1500" dirty="0"/>
              <a:t>      1. List of Parent RDDs (Dependencies)</a:t>
            </a:r>
          </a:p>
          <a:p>
            <a:pPr marL="0" indent="0">
              <a:buNone/>
            </a:pPr>
            <a:r>
              <a:rPr lang="en-US" sz="1500" dirty="0"/>
              <a:t>      2. An array of partitions that a dataset is divided into.</a:t>
            </a:r>
          </a:p>
          <a:p>
            <a:pPr marL="0" indent="0">
              <a:buNone/>
            </a:pPr>
            <a:r>
              <a:rPr lang="en-US" sz="1500" dirty="0"/>
              <a:t>      3. A Compute function to do a computation on partitions.</a:t>
            </a:r>
          </a:p>
          <a:p>
            <a:pPr marL="0" indent="0">
              <a:buNone/>
            </a:pPr>
            <a:r>
              <a:rPr lang="en-US" sz="1500" dirty="0"/>
              <a:t>      4. Optional practitioner that defines how keys are hashed and the pairs partitioned (key value RDDs). </a:t>
            </a:r>
          </a:p>
          <a:p>
            <a:pPr marL="0" indent="0">
              <a:buNone/>
            </a:pPr>
            <a:r>
              <a:rPr lang="en-US" sz="1500" dirty="0"/>
              <a:t>      5. Optional Preferred locations – Information about the locations of the split block for an HDFS file (if on YARN). </a:t>
            </a:r>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RDD Properties</a:t>
            </a:r>
          </a:p>
        </p:txBody>
      </p:sp>
    </p:spTree>
    <p:extLst>
      <p:ext uri="{BB962C8B-B14F-4D97-AF65-F5344CB8AC3E}">
        <p14:creationId xmlns:p14="http://schemas.microsoft.com/office/powerpoint/2010/main" val="233256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3" name="TextBox 2"/>
          <p:cNvSpPr txBox="1"/>
          <p:nvPr/>
        </p:nvSpPr>
        <p:spPr>
          <a:xfrm>
            <a:off x="468159" y="312902"/>
            <a:ext cx="6566955" cy="5909310"/>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285750" indent="-285750">
              <a:buFont typeface="Arial" panose="020B0604020202020204" pitchFamily="34" charset="0"/>
              <a:buChar char="•"/>
            </a:pPr>
            <a:r>
              <a:rPr lang="en-US" b="1" i="1" dirty="0"/>
              <a:t>DataTypes</a:t>
            </a:r>
          </a:p>
          <a:p>
            <a:pPr marL="285750" indent="-285750">
              <a:buFont typeface="Arial" panose="020B0604020202020204" pitchFamily="34" charset="0"/>
              <a:buChar char="•"/>
            </a:pPr>
            <a:r>
              <a:rPr lang="en-US" b="1" i="1" dirty="0"/>
              <a:t>DataFrame Rows</a:t>
            </a:r>
          </a:p>
          <a:p>
            <a:pPr marL="285750" indent="-285750">
              <a:buFont typeface="Arial" panose="020B0604020202020204" pitchFamily="34" charset="0"/>
              <a:buChar char="•"/>
            </a:pPr>
            <a:r>
              <a:rPr lang="en-US" b="1" i="1" dirty="0"/>
              <a:t>DataFrame Columns</a:t>
            </a:r>
          </a:p>
          <a:p>
            <a:pPr marL="742950" lvl="1" indent="-285750">
              <a:buFont typeface="Wingdings" panose="05000000000000000000" pitchFamily="2" charset="2"/>
              <a:buChar char="v"/>
            </a:pPr>
            <a:r>
              <a:rPr lang="en-US" i="1" dirty="0"/>
              <a:t>Column Functions</a:t>
            </a:r>
          </a:p>
          <a:p>
            <a:pPr marL="285750" indent="-285750">
              <a:buFont typeface="Arial" panose="020B0604020202020204" pitchFamily="34" charset="0"/>
              <a:buChar char="•"/>
            </a:pPr>
            <a:r>
              <a:rPr lang="en-US" b="1" i="1" dirty="0"/>
              <a:t>DataFrame ETL</a:t>
            </a:r>
          </a:p>
          <a:p>
            <a:pPr marL="742950" lvl="1" indent="-285750">
              <a:buFont typeface="Wingdings" panose="05000000000000000000" pitchFamily="2" charset="2"/>
              <a:buChar char="v"/>
            </a:pPr>
            <a:r>
              <a:rPr lang="en-US" b="1" i="1" dirty="0"/>
              <a:t>DataFrame APIs</a:t>
            </a:r>
          </a:p>
          <a:p>
            <a:pPr marL="1200150" lvl="2" indent="-285750">
              <a:buFont typeface="Wingdings" panose="05000000000000000000" pitchFamily="2" charset="2"/>
              <a:buChar char="ü"/>
            </a:pPr>
            <a:r>
              <a:rPr lang="en-US" i="1" dirty="0"/>
              <a:t>selection</a:t>
            </a:r>
          </a:p>
          <a:p>
            <a:pPr marL="1200150" lvl="2" indent="-285750">
              <a:buFont typeface="Wingdings" panose="05000000000000000000" pitchFamily="2" charset="2"/>
              <a:buChar char="ü"/>
            </a:pPr>
            <a:r>
              <a:rPr lang="en-US" i="1" dirty="0"/>
              <a:t>filter</a:t>
            </a:r>
          </a:p>
          <a:p>
            <a:pPr marL="1200150" lvl="2" indent="-285750">
              <a:buFont typeface="Wingdings" panose="05000000000000000000" pitchFamily="2" charset="2"/>
              <a:buChar char="ü"/>
            </a:pPr>
            <a:r>
              <a:rPr lang="en-US" i="1" dirty="0"/>
              <a:t>sort</a:t>
            </a:r>
          </a:p>
          <a:p>
            <a:pPr marL="1200150" lvl="2" indent="-285750">
              <a:buFont typeface="Wingdings" panose="05000000000000000000" pitchFamily="2" charset="2"/>
              <a:buChar char="ü"/>
            </a:pPr>
            <a:r>
              <a:rPr lang="en-US" i="1" dirty="0"/>
              <a:t>set</a:t>
            </a:r>
          </a:p>
          <a:p>
            <a:pPr marL="1200150" lvl="2" indent="-285750">
              <a:buFont typeface="Wingdings" panose="05000000000000000000" pitchFamily="2" charset="2"/>
              <a:buChar char="ü"/>
            </a:pPr>
            <a:r>
              <a:rPr lang="en-US" i="1" dirty="0"/>
              <a:t>join</a:t>
            </a:r>
          </a:p>
          <a:p>
            <a:pPr marL="1200150" lvl="2" indent="-285750">
              <a:buFont typeface="Wingdings" panose="05000000000000000000" pitchFamily="2" charset="2"/>
              <a:buChar char="ü"/>
            </a:pPr>
            <a:r>
              <a:rPr lang="en-US" i="1" dirty="0"/>
              <a:t>aggregate</a:t>
            </a:r>
          </a:p>
          <a:p>
            <a:pPr marL="1200150" lvl="2" indent="-285750">
              <a:buFont typeface="Wingdings" panose="05000000000000000000" pitchFamily="2" charset="2"/>
              <a:buChar char="ü"/>
            </a:pPr>
            <a:r>
              <a:rPr lang="en-US" i="1" dirty="0" err="1"/>
              <a:t>groupBy</a:t>
            </a:r>
            <a:endParaRPr lang="en-US" i="1" dirty="0"/>
          </a:p>
          <a:p>
            <a:pPr marL="1200150" lvl="2" indent="-285750">
              <a:buFont typeface="Wingdings" panose="05000000000000000000" pitchFamily="2" charset="2"/>
              <a:buChar char="ü"/>
            </a:pPr>
            <a:r>
              <a:rPr lang="en-US" i="1" dirty="0"/>
              <a:t>window</a:t>
            </a:r>
          </a:p>
          <a:p>
            <a:pPr marL="1200150" lvl="2" indent="-285750">
              <a:buFont typeface="Wingdings" panose="05000000000000000000" pitchFamily="2" charset="2"/>
              <a:buChar char="ü"/>
            </a:pPr>
            <a:r>
              <a:rPr lang="en-US" i="1" dirty="0"/>
              <a:t>sample   </a:t>
            </a:r>
          </a:p>
          <a:p>
            <a:pPr marL="1200150" lvl="2" indent="-285750">
              <a:buFont typeface="Wingdings" panose="05000000000000000000" pitchFamily="2" charset="2"/>
              <a:buChar char="ü"/>
            </a:pPr>
            <a:r>
              <a:rPr lang="en-US" i="1" dirty="0"/>
              <a:t>Other Aggregate     </a:t>
            </a:r>
          </a:p>
          <a:p>
            <a:pPr marL="742950" lvl="1" indent="-285750">
              <a:buFont typeface="Wingdings" panose="05000000000000000000" pitchFamily="2" charset="2"/>
              <a:buChar char="v"/>
            </a:pPr>
            <a:r>
              <a:rPr lang="en-US" b="1" i="1" dirty="0"/>
              <a:t>DataFrame built-in functions</a:t>
            </a:r>
          </a:p>
          <a:p>
            <a:pPr marL="1200150" lvl="2" indent="-285750">
              <a:buFont typeface="Wingdings" panose="05000000000000000000" pitchFamily="2" charset="2"/>
              <a:buChar char="ü"/>
            </a:pPr>
            <a:r>
              <a:rPr lang="en-US" i="1" dirty="0"/>
              <a:t>new Column</a:t>
            </a:r>
          </a:p>
          <a:p>
            <a:pPr marL="1200150" lvl="2" indent="-285750">
              <a:buFont typeface="Wingdings" panose="05000000000000000000" pitchFamily="2" charset="2"/>
              <a:buChar char="ü"/>
            </a:pPr>
            <a:r>
              <a:rPr lang="en-US" i="1" dirty="0"/>
              <a:t>encryption</a:t>
            </a:r>
          </a:p>
          <a:p>
            <a:pPr marL="1200150" lvl="2" indent="-285750">
              <a:buFont typeface="Wingdings" panose="05000000000000000000" pitchFamily="2" charset="2"/>
              <a:buChar char="ü"/>
            </a:pPr>
            <a:r>
              <a:rPr lang="en-US" i="1" dirty="0"/>
              <a:t>String</a:t>
            </a:r>
          </a:p>
          <a:p>
            <a:pPr lvl="1"/>
            <a:endParaRPr lang="en-US" dirty="0"/>
          </a:p>
        </p:txBody>
      </p:sp>
    </p:spTree>
    <p:extLst>
      <p:ext uri="{BB962C8B-B14F-4D97-AF65-F5344CB8AC3E}">
        <p14:creationId xmlns:p14="http://schemas.microsoft.com/office/powerpoint/2010/main" val="11935612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00" y="746004"/>
            <a:ext cx="11051824" cy="6111996"/>
          </a:xfrm>
        </p:spPr>
        <p:txBody>
          <a:bodyPr>
            <a:noAutofit/>
          </a:bodyPr>
          <a:lstStyle/>
          <a:p>
            <a:pPr marL="0" indent="0">
              <a:buNone/>
            </a:pPr>
            <a:r>
              <a:rPr lang="en-US" altLang="en-US" sz="1500" b="1" dirty="0"/>
              <a:t>Problem#1 Can not Optimize !!!</a:t>
            </a:r>
          </a:p>
          <a:p>
            <a:pPr marL="0" indent="0">
              <a:buNone/>
            </a:pPr>
            <a:r>
              <a:rPr lang="en-US" altLang="en-US" sz="1500" b="1" dirty="0"/>
              <a:t>      </a:t>
            </a:r>
            <a:r>
              <a:rPr lang="en-US" altLang="en-US" sz="1500" dirty="0"/>
              <a:t>Compute function:                           Partition =&gt; Iterator(T)</a:t>
            </a:r>
          </a:p>
          <a:p>
            <a:pPr marL="0" indent="0">
              <a:spcBef>
                <a:spcPts val="0"/>
              </a:spcBef>
              <a:buNone/>
            </a:pPr>
            <a:endParaRPr lang="en-US" sz="1500" dirty="0"/>
          </a:p>
          <a:p>
            <a:pPr marL="0" indent="0">
              <a:spcBef>
                <a:spcPts val="0"/>
              </a:spcBef>
              <a:buNone/>
            </a:pPr>
            <a:r>
              <a:rPr lang="en-US" sz="1500" dirty="0"/>
              <a:t>                                                                    Opaque Computation </a:t>
            </a:r>
          </a:p>
          <a:p>
            <a:pPr marL="0" indent="0">
              <a:spcBef>
                <a:spcPts val="0"/>
              </a:spcBef>
              <a:buNone/>
            </a:pPr>
            <a:r>
              <a:rPr lang="en-US" sz="1500" dirty="0"/>
              <a:t>                                                                                  &amp; </a:t>
            </a:r>
          </a:p>
          <a:p>
            <a:pPr marL="0" indent="0">
              <a:spcBef>
                <a:spcPts val="0"/>
              </a:spcBef>
              <a:buNone/>
            </a:pPr>
            <a:r>
              <a:rPr lang="en-US" sz="1500" dirty="0"/>
              <a:t>                                                                          Opaque data</a:t>
            </a:r>
          </a:p>
          <a:p>
            <a:pPr marL="0" indent="0">
              <a:buNone/>
            </a:pPr>
            <a:r>
              <a:rPr lang="en-US" altLang="en-US" sz="1500" dirty="0">
                <a:solidFill>
                  <a:schemeClr val="bg1"/>
                </a:solidFill>
              </a:rPr>
              <a:t>      Compute function is used to do computations  on partitions.             </a:t>
            </a:r>
          </a:p>
          <a:p>
            <a:pPr lvl="1">
              <a:buFont typeface="Wingdings" panose="05000000000000000000" pitchFamily="2" charset="2"/>
              <a:buChar char="ü"/>
            </a:pPr>
            <a:r>
              <a:rPr lang="en-US" altLang="en-US" sz="1500" dirty="0">
                <a:solidFill>
                  <a:schemeClr val="bg1"/>
                </a:solidFill>
              </a:rPr>
              <a:t>Map from each partition to an Iterator of data that is stored within the RDD.</a:t>
            </a:r>
          </a:p>
          <a:p>
            <a:pPr lvl="1">
              <a:buFont typeface="Wingdings" panose="05000000000000000000" pitchFamily="2" charset="2"/>
              <a:buChar char="ü"/>
            </a:pPr>
            <a:r>
              <a:rPr lang="en-US" altLang="en-US" sz="1500" dirty="0">
                <a:solidFill>
                  <a:schemeClr val="bg1"/>
                </a:solidFill>
              </a:rPr>
              <a:t>Given a particular partition, it is going to create an iterator and it will execute that particular code on that partition, distribute across the cluster and merge the results back and that’s the fundamental programming model of an RDD.</a:t>
            </a:r>
          </a:p>
          <a:p>
            <a:pPr lvl="1">
              <a:buFont typeface="Wingdings" panose="05000000000000000000" pitchFamily="2" charset="2"/>
              <a:buChar char="ü"/>
            </a:pPr>
            <a:r>
              <a:rPr lang="en-US" sz="1500" dirty="0">
                <a:solidFill>
                  <a:schemeClr val="bg1"/>
                </a:solidFill>
              </a:rPr>
              <a:t>RDD does not know what is the function doing or anything about the data. It just serialize this part of code, send it over to executor and let it execute.</a:t>
            </a:r>
          </a:p>
          <a:p>
            <a:pPr marL="457200" lvl="1" indent="0">
              <a:buNone/>
            </a:pPr>
            <a:r>
              <a:rPr lang="en-US" sz="1500" dirty="0">
                <a:solidFill>
                  <a:schemeClr val="bg1"/>
                </a:solidFill>
              </a:rPr>
              <a:t>     For example if you are trying to join or filter or project, spark can not automatically optimize it.</a:t>
            </a:r>
          </a:p>
          <a:p>
            <a:pPr lvl="1">
              <a:buFont typeface="Wingdings" panose="05000000000000000000" pitchFamily="2" charset="2"/>
              <a:buChar char="ü"/>
            </a:pPr>
            <a:r>
              <a:rPr lang="en-US" sz="1500" dirty="0">
                <a:solidFill>
                  <a:schemeClr val="bg1"/>
                </a:solidFill>
              </a:rPr>
              <a:t>Also the data that is stored in the RDD is also opaque to spark and so spark can not do any pruning of data if the query does not need it.</a:t>
            </a:r>
          </a:p>
          <a:p>
            <a:pPr marL="0" indent="0">
              <a:buNone/>
            </a:pPr>
            <a:r>
              <a:rPr lang="en-US" sz="1500" dirty="0"/>
              <a:t>    </a:t>
            </a:r>
            <a:br>
              <a:rPr lang="en-US" sz="1500" dirty="0"/>
            </a:br>
            <a:br>
              <a:rPr lang="en-US" sz="1500" dirty="0"/>
            </a:br>
            <a:br>
              <a:rPr lang="en-US" sz="1500" dirty="0"/>
            </a:br>
            <a:endParaRPr lang="en-US" sz="15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Main Problems in RDD ?</a:t>
            </a:r>
          </a:p>
        </p:txBody>
      </p:sp>
      <p:grpSp>
        <p:nvGrpSpPr>
          <p:cNvPr id="13" name="Group 12"/>
          <p:cNvGrpSpPr/>
          <p:nvPr/>
        </p:nvGrpSpPr>
        <p:grpSpPr>
          <a:xfrm>
            <a:off x="3319847" y="1318054"/>
            <a:ext cx="1260389" cy="172994"/>
            <a:chOff x="955589" y="2858530"/>
            <a:chExt cx="1260389" cy="172994"/>
          </a:xfrm>
        </p:grpSpPr>
        <p:cxnSp>
          <p:nvCxnSpPr>
            <p:cNvPr id="7" name="Straight Connector 6"/>
            <p:cNvCxnSpPr/>
            <p:nvPr/>
          </p:nvCxnSpPr>
          <p:spPr>
            <a:xfrm>
              <a:off x="955589" y="3031524"/>
              <a:ext cx="12603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55589" y="2858530"/>
              <a:ext cx="0" cy="17299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215978" y="2858530"/>
              <a:ext cx="0" cy="172994"/>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94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00" y="746004"/>
            <a:ext cx="11051824" cy="6111996"/>
          </a:xfrm>
        </p:spPr>
        <p:txBody>
          <a:bodyPr>
            <a:noAutofit/>
          </a:bodyPr>
          <a:lstStyle/>
          <a:p>
            <a:pPr marL="0" indent="0">
              <a:buNone/>
            </a:pPr>
            <a:r>
              <a:rPr lang="en-US" altLang="en-US" sz="1500" b="1" dirty="0"/>
              <a:t>Problem#2 (</a:t>
            </a:r>
            <a:r>
              <a:rPr lang="en-US" sz="1500" b="1" dirty="0"/>
              <a:t>Pretty verbose to work with)</a:t>
            </a:r>
          </a:p>
          <a:p>
            <a:pPr marL="0" indent="0">
              <a:buNone/>
            </a:pPr>
            <a:endParaRPr lang="en-US" sz="1500" b="1" dirty="0"/>
          </a:p>
          <a:p>
            <a:pPr marL="0" indent="0">
              <a:spcBef>
                <a:spcPts val="0"/>
              </a:spcBef>
              <a:buNone/>
            </a:pPr>
            <a:r>
              <a:rPr lang="en-US" sz="1500" dirty="0"/>
              <a:t>       </a:t>
            </a:r>
            <a:r>
              <a:rPr lang="en-US" sz="1500" dirty="0" err="1"/>
              <a:t>emp.map</a:t>
            </a:r>
            <a:r>
              <a:rPr lang="en-US" sz="1500" dirty="0"/>
              <a:t>(lambda x: (</a:t>
            </a:r>
            <a:r>
              <a:rPr lang="en-US" sz="1500" dirty="0" err="1"/>
              <a:t>x.deptid</a:t>
            </a:r>
            <a:r>
              <a:rPr lang="en-US" sz="1500" dirty="0"/>
              <a:t>, (</a:t>
            </a:r>
            <a:r>
              <a:rPr lang="en-US" sz="1500" dirty="0" err="1"/>
              <a:t>x.age</a:t>
            </a:r>
            <a:r>
              <a:rPr lang="en-US" sz="1500" dirty="0"/>
              <a:t>, 1))) \</a:t>
            </a:r>
          </a:p>
          <a:p>
            <a:pPr marL="0" indent="0">
              <a:spcBef>
                <a:spcPts val="0"/>
              </a:spcBef>
              <a:buNone/>
            </a:pPr>
            <a:r>
              <a:rPr lang="en-US" sz="1500" dirty="0"/>
              <a:t>              .reduceByKey(lambda </a:t>
            </a:r>
            <a:r>
              <a:rPr lang="en-US" sz="1500" dirty="0" err="1"/>
              <a:t>x,y</a:t>
            </a:r>
            <a:r>
              <a:rPr lang="en-US" sz="1500" dirty="0"/>
              <a:t>: (x(0) + y(0), x(1) + y(1))) \</a:t>
            </a:r>
          </a:p>
          <a:p>
            <a:pPr marL="0" indent="0">
              <a:spcBef>
                <a:spcPts val="0"/>
              </a:spcBef>
              <a:buNone/>
            </a:pPr>
            <a:r>
              <a:rPr lang="en-US" sz="1500" dirty="0"/>
              <a:t>              . Map(lambda x: (x(0), x(1)(0) / x(1)(1))) \</a:t>
            </a:r>
          </a:p>
          <a:p>
            <a:pPr marL="0" indent="0">
              <a:spcBef>
                <a:spcPts val="0"/>
              </a:spcBef>
              <a:buNone/>
            </a:pPr>
            <a:r>
              <a:rPr lang="en-US" sz="1500" dirty="0"/>
              <a:t>              .collect()</a:t>
            </a:r>
          </a:p>
          <a:p>
            <a:pPr marL="0" indent="0">
              <a:spcBef>
                <a:spcPts val="0"/>
              </a:spcBef>
              <a:buNone/>
            </a:pPr>
            <a:endParaRPr lang="en-US" sz="1500" dirty="0"/>
          </a:p>
          <a:p>
            <a:pPr marL="0" indent="0">
              <a:spcBef>
                <a:spcPts val="0"/>
              </a:spcBef>
              <a:buNone/>
            </a:pPr>
            <a:r>
              <a:rPr lang="en-US" sz="1500" dirty="0"/>
              <a:t>        SELECT </a:t>
            </a:r>
            <a:r>
              <a:rPr lang="en-US" sz="1500" dirty="0" err="1"/>
              <a:t>deptid</a:t>
            </a:r>
            <a:r>
              <a:rPr lang="en-US" sz="1500" dirty="0"/>
              <a:t>, AVG(age) FROM </a:t>
            </a:r>
            <a:r>
              <a:rPr lang="en-US" sz="1500" dirty="0" err="1"/>
              <a:t>emp</a:t>
            </a:r>
            <a:r>
              <a:rPr lang="en-US" sz="1500" dirty="0"/>
              <a:t> GROUP BY </a:t>
            </a:r>
            <a:r>
              <a:rPr lang="en-US" sz="1500" dirty="0" err="1"/>
              <a:t>deptid</a:t>
            </a:r>
            <a:endParaRPr lang="en-US" sz="1500" dirty="0"/>
          </a:p>
          <a:p>
            <a:pPr marL="0" indent="0">
              <a:buNone/>
            </a:pPr>
            <a:r>
              <a:rPr lang="en-US" sz="1500" dirty="0"/>
              <a:t>    </a:t>
            </a:r>
            <a:br>
              <a:rPr lang="en-US" sz="1500" dirty="0"/>
            </a:br>
            <a:br>
              <a:rPr lang="en-US" sz="1500" dirty="0"/>
            </a:br>
            <a:br>
              <a:rPr lang="en-US" sz="1500" dirty="0"/>
            </a:br>
            <a:endParaRPr lang="en-US" sz="15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Main Problems in RDD ?</a:t>
            </a:r>
          </a:p>
        </p:txBody>
      </p:sp>
    </p:spTree>
    <p:extLst>
      <p:ext uri="{BB962C8B-B14F-4D97-AF65-F5344CB8AC3E}">
        <p14:creationId xmlns:p14="http://schemas.microsoft.com/office/powerpoint/2010/main" val="237856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a:solidFill>
                  <a:schemeClr val="tx1"/>
                </a:solidFill>
              </a:rPr>
              <a:t>Create RDD</a:t>
            </a:r>
          </a:p>
        </p:txBody>
      </p:sp>
    </p:spTree>
    <p:extLst>
      <p:ext uri="{BB962C8B-B14F-4D97-AF65-F5344CB8AC3E}">
        <p14:creationId xmlns:p14="http://schemas.microsoft.com/office/powerpoint/2010/main" val="3788598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8678" y="179949"/>
            <a:ext cx="6585579" cy="6216732"/>
          </a:xfrm>
        </p:spPr>
        <p:txBody>
          <a:bodyPr>
            <a:noAutofit/>
          </a:bodyPr>
          <a:lstStyle/>
          <a:p>
            <a:pPr marL="0" indent="0">
              <a:buNone/>
            </a:pPr>
            <a:r>
              <a:rPr kumimoji="0" lang="en-US" altLang="en-US" sz="1900" i="0" u="none" strike="noStrike" cap="none" normalizeH="0" baseline="0" dirty="0">
                <a:ln>
                  <a:noFill/>
                </a:ln>
                <a:effectLst/>
                <a:latin typeface="+mj-lt"/>
              </a:rPr>
              <a:t>Ways to create RDD</a:t>
            </a:r>
            <a:r>
              <a:rPr kumimoji="0" lang="en-US" altLang="en-US" sz="1900" i="0" u="none" strike="noStrike" cap="none" normalizeH="0" dirty="0">
                <a:ln>
                  <a:noFill/>
                </a:ln>
                <a:effectLst/>
                <a:latin typeface="+mj-lt"/>
              </a:rPr>
              <a:t> :</a:t>
            </a:r>
            <a:endParaRPr kumimoji="0" lang="en-US" altLang="en-US" sz="1900" i="0" u="none" strike="noStrike" cap="none" normalizeH="0" baseline="0" dirty="0">
              <a:ln>
                <a:noFill/>
              </a:ln>
              <a:effectLst/>
              <a:latin typeface="+mj-lt"/>
            </a:endParaRPr>
          </a:p>
          <a:p>
            <a:pPr lvl="1">
              <a:buFont typeface="Wingdings" panose="05000000000000000000" pitchFamily="2" charset="2"/>
              <a:buChar char="ü"/>
            </a:pPr>
            <a:r>
              <a:rPr kumimoji="0" lang="en-US" altLang="en-US" sz="1900" i="0" u="none" strike="noStrike" cap="none" normalizeH="0" baseline="0" dirty="0">
                <a:ln>
                  <a:noFill/>
                </a:ln>
                <a:effectLst/>
                <a:latin typeface="+mj-lt"/>
              </a:rPr>
              <a:t>External Data (HDFS, local</a:t>
            </a:r>
            <a:r>
              <a:rPr kumimoji="0" lang="en-US" altLang="en-US" sz="1900" i="0" u="none" strike="noStrike" cap="none" normalizeH="0" dirty="0">
                <a:ln>
                  <a:noFill/>
                </a:ln>
                <a:effectLst/>
                <a:latin typeface="+mj-lt"/>
              </a:rPr>
              <a:t> etc</a:t>
            </a:r>
            <a:r>
              <a:rPr kumimoji="0" lang="en-US" altLang="en-US" sz="1900" i="0" u="none" strike="noStrike" cap="none" normalizeH="0" baseline="0" dirty="0">
                <a:ln>
                  <a:noFill/>
                </a:ln>
                <a:effectLst/>
                <a:latin typeface="+mj-lt"/>
              </a:rPr>
              <a:t>)</a:t>
            </a:r>
          </a:p>
          <a:p>
            <a:pPr lvl="1">
              <a:buFont typeface="Wingdings" panose="05000000000000000000" pitchFamily="2" charset="2"/>
              <a:buChar char="ü"/>
            </a:pPr>
            <a:r>
              <a:rPr lang="en-US" altLang="en-US" sz="1900" dirty="0">
                <a:latin typeface="+mj-lt"/>
              </a:rPr>
              <a:t>Local Data</a:t>
            </a:r>
            <a:endParaRPr kumimoji="0" lang="en-US" altLang="en-US" sz="1900" i="0" u="none" strike="noStrike" cap="none" normalizeH="0" baseline="0" dirty="0">
              <a:ln>
                <a:noFill/>
              </a:ln>
              <a:effectLst/>
              <a:latin typeface="+mj-lt"/>
            </a:endParaRPr>
          </a:p>
          <a:p>
            <a:pPr lvl="1">
              <a:buFont typeface="Wingdings" panose="05000000000000000000" pitchFamily="2" charset="2"/>
              <a:buChar char="ü"/>
            </a:pPr>
            <a:r>
              <a:rPr lang="en-US" sz="1900" dirty="0">
                <a:latin typeface="+mj-lt"/>
              </a:rPr>
              <a:t>Python List/Parallelized Collections</a:t>
            </a:r>
          </a:p>
          <a:p>
            <a:pPr lvl="1">
              <a:buFont typeface="Wingdings" panose="05000000000000000000" pitchFamily="2" charset="2"/>
              <a:buChar char="ü"/>
            </a:pPr>
            <a:r>
              <a:rPr lang="en-US" sz="1900" dirty="0">
                <a:latin typeface="+mj-lt"/>
              </a:rPr>
              <a:t>Other RDDs</a:t>
            </a:r>
          </a:p>
          <a:p>
            <a:pPr lvl="1">
              <a:buFont typeface="Wingdings" panose="05000000000000000000" pitchFamily="2" charset="2"/>
              <a:buChar char="ü"/>
            </a:pPr>
            <a:r>
              <a:rPr lang="en-US" sz="1900" dirty="0">
                <a:latin typeface="+mj-lt"/>
              </a:rPr>
              <a:t>Existing DataFrame</a:t>
            </a:r>
            <a:endParaRPr lang="en-US" sz="1900" dirty="0"/>
          </a:p>
        </p:txBody>
      </p:sp>
    </p:spTree>
    <p:extLst>
      <p:ext uri="{BB962C8B-B14F-4D97-AF65-F5344CB8AC3E}">
        <p14:creationId xmlns:p14="http://schemas.microsoft.com/office/powerpoint/2010/main" val="37926696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726" y="361182"/>
            <a:ext cx="10358133" cy="6216732"/>
          </a:xfrm>
        </p:spPr>
        <p:txBody>
          <a:bodyPr>
            <a:noAutofit/>
          </a:bodyPr>
          <a:lstStyle/>
          <a:p>
            <a:pPr marL="0" indent="0">
              <a:buNone/>
            </a:pPr>
            <a:r>
              <a:rPr lang="en-US" sz="1700" b="1" dirty="0"/>
              <a:t>Create RDD using </a:t>
            </a:r>
            <a:r>
              <a:rPr lang="en-US" sz="1700" b="1" dirty="0" err="1"/>
              <a:t>textFile</a:t>
            </a:r>
            <a:r>
              <a:rPr lang="en-US" sz="1700" b="1" dirty="0"/>
              <a:t>:</a:t>
            </a:r>
          </a:p>
          <a:p>
            <a:pPr marL="0" indent="0">
              <a:buNone/>
            </a:pPr>
            <a:r>
              <a:rPr lang="en-US" sz="1600" dirty="0"/>
              <a:t>   Using Spark Context Object sc.</a:t>
            </a:r>
          </a:p>
          <a:p>
            <a:pPr marL="0" indent="0">
              <a:buNone/>
            </a:pPr>
            <a:r>
              <a:rPr lang="en-US" sz="1600" dirty="0"/>
              <a:t>    </a:t>
            </a:r>
            <a:r>
              <a:rPr lang="en-US" sz="1600" dirty="0" err="1"/>
              <a:t>ordRDD</a:t>
            </a:r>
            <a:r>
              <a:rPr lang="en-US" sz="1600" dirty="0"/>
              <a:t> = </a:t>
            </a:r>
            <a:r>
              <a:rPr lang="en-US" sz="1600" dirty="0" err="1"/>
              <a:t>sc.textFile</a:t>
            </a:r>
            <a:r>
              <a:rPr lang="en-US" sz="1600" dirty="0"/>
              <a:t>('practice/</a:t>
            </a:r>
            <a:r>
              <a:rPr lang="en-US" sz="1600" dirty="0" err="1"/>
              <a:t>retail_db</a:t>
            </a:r>
            <a:r>
              <a:rPr lang="en-US" sz="1600" dirty="0"/>
              <a:t>/orders',8)</a:t>
            </a:r>
          </a:p>
          <a:p>
            <a:pPr lvl="1"/>
            <a:r>
              <a:rPr lang="en-US" sz="1600" dirty="0"/>
              <a:t>By default </a:t>
            </a:r>
            <a:r>
              <a:rPr lang="en-US" sz="1600" dirty="0" err="1"/>
              <a:t>minPartitions</a:t>
            </a:r>
            <a:r>
              <a:rPr lang="en-US" sz="1600" dirty="0"/>
              <a:t> is the file block numbers in HDFS. We can give a different number.</a:t>
            </a:r>
          </a:p>
          <a:p>
            <a:pPr lvl="1"/>
            <a:r>
              <a:rPr lang="en-US" sz="1600" dirty="0"/>
              <a:t>But if you use a number less that number of blocks, that will not be used and number of blocks tasks will be executed.</a:t>
            </a:r>
          </a:p>
          <a:p>
            <a:pPr marL="457200" lvl="1" indent="0">
              <a:buNone/>
            </a:pPr>
            <a:endParaRPr lang="en-US" sz="1600" dirty="0"/>
          </a:p>
          <a:p>
            <a:pPr marL="0" indent="0">
              <a:buNone/>
            </a:pPr>
            <a:r>
              <a:rPr lang="en-US" sz="1700" b="1" dirty="0"/>
              <a:t>Create RDD using </a:t>
            </a:r>
            <a:r>
              <a:rPr lang="en-US" sz="1800" b="1" dirty="0" err="1"/>
              <a:t>wholeTextFiles</a:t>
            </a:r>
            <a:r>
              <a:rPr lang="en-US" sz="1700" b="1" dirty="0"/>
              <a:t>: </a:t>
            </a:r>
          </a:p>
          <a:p>
            <a:pPr marL="0" indent="0">
              <a:buNone/>
            </a:pPr>
            <a:r>
              <a:rPr lang="en-US" sz="1700" b="1" dirty="0"/>
              <a:t>    </a:t>
            </a:r>
            <a:r>
              <a:rPr lang="en-US" sz="1700" dirty="0"/>
              <a:t>Read entire file as a single record into RDD.</a:t>
            </a:r>
          </a:p>
          <a:p>
            <a:pPr marL="0" indent="0">
              <a:buNone/>
            </a:pPr>
            <a:r>
              <a:rPr lang="en-US" sz="1800" dirty="0"/>
              <a:t>    </a:t>
            </a:r>
            <a:r>
              <a:rPr lang="en-US" sz="1800" dirty="0" err="1"/>
              <a:t>ordRDD</a:t>
            </a:r>
            <a:r>
              <a:rPr lang="en-US" sz="1800" dirty="0"/>
              <a:t> = </a:t>
            </a:r>
            <a:r>
              <a:rPr lang="en-US" sz="1800" dirty="0" err="1"/>
              <a:t>sc.wholeTextFiles</a:t>
            </a:r>
            <a:r>
              <a:rPr lang="en-US" sz="1800" dirty="0"/>
              <a:t>('practice/</a:t>
            </a:r>
            <a:r>
              <a:rPr lang="en-US" sz="1800" dirty="0" err="1"/>
              <a:t>retail_db</a:t>
            </a:r>
            <a:r>
              <a:rPr lang="en-US" sz="1800" dirty="0"/>
              <a:t>/orders',8)</a:t>
            </a:r>
          </a:p>
          <a:p>
            <a:pPr marL="0" indent="0">
              <a:buNone/>
            </a:pPr>
            <a:endParaRPr lang="en-US" sz="1800" dirty="0"/>
          </a:p>
          <a:p>
            <a:pPr marL="0" indent="0">
              <a:buNone/>
            </a:pPr>
            <a:r>
              <a:rPr lang="en-US" sz="1600" b="1" dirty="0"/>
              <a:t>Create Empty RDD:</a:t>
            </a:r>
          </a:p>
          <a:p>
            <a:pPr marL="0" indent="0">
              <a:buNone/>
            </a:pPr>
            <a:r>
              <a:rPr lang="en-US" sz="1600" dirty="0"/>
              <a:t>   Create empty RDD with no partition.</a:t>
            </a:r>
          </a:p>
          <a:p>
            <a:pPr marL="0" indent="0">
              <a:buNone/>
            </a:pPr>
            <a:r>
              <a:rPr lang="en-US" sz="1600" dirty="0"/>
              <a:t>   </a:t>
            </a:r>
            <a:r>
              <a:rPr lang="en-US" sz="1600" dirty="0" err="1"/>
              <a:t>rdd</a:t>
            </a:r>
            <a:r>
              <a:rPr lang="en-US" sz="1600" dirty="0"/>
              <a:t> = </a:t>
            </a:r>
            <a:r>
              <a:rPr lang="en-US" sz="1600" dirty="0" err="1"/>
              <a:t>spark.sparkContext.emptyRDD</a:t>
            </a:r>
            <a:r>
              <a:rPr lang="en-US" sz="1600" dirty="0"/>
              <a:t>()</a:t>
            </a:r>
          </a:p>
          <a:p>
            <a:pPr marL="0" indent="0">
              <a:buNone/>
            </a:pPr>
            <a:endParaRPr lang="en-US" sz="1700" dirty="0"/>
          </a:p>
          <a:p>
            <a:pPr marL="0" indent="0">
              <a:buNone/>
            </a:pPr>
            <a:endParaRPr lang="en-US" sz="1700" dirty="0"/>
          </a:p>
          <a:p>
            <a:pPr marL="0" indent="0">
              <a:buNone/>
            </a:pPr>
            <a:br>
              <a:rPr lang="en-US" sz="1700" dirty="0"/>
            </a:br>
            <a:br>
              <a:rPr lang="en-US" sz="1700" dirty="0"/>
            </a:br>
            <a:br>
              <a:rPr lang="en-US" sz="1700" dirty="0"/>
            </a:br>
            <a:endParaRPr lang="en-US" sz="1700" dirty="0"/>
          </a:p>
        </p:txBody>
      </p:sp>
    </p:spTree>
    <p:extLst>
      <p:ext uri="{BB962C8B-B14F-4D97-AF65-F5344CB8AC3E}">
        <p14:creationId xmlns:p14="http://schemas.microsoft.com/office/powerpoint/2010/main" val="2966895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726" y="361182"/>
            <a:ext cx="10358133" cy="6216732"/>
          </a:xfrm>
        </p:spPr>
        <p:txBody>
          <a:bodyPr>
            <a:noAutofit/>
          </a:bodyPr>
          <a:lstStyle/>
          <a:p>
            <a:pPr marL="0" indent="0">
              <a:buNone/>
            </a:pPr>
            <a:r>
              <a:rPr lang="en-US" sz="1700" b="1" dirty="0"/>
              <a:t>Python List:</a:t>
            </a:r>
          </a:p>
          <a:p>
            <a:pPr marL="0" indent="0">
              <a:buNone/>
            </a:pPr>
            <a:r>
              <a:rPr lang="en-US" sz="1700" dirty="0" err="1"/>
              <a:t>lst</a:t>
            </a:r>
            <a:r>
              <a:rPr lang="en-US" sz="1700" dirty="0"/>
              <a:t> = open('/staging/test/sample.txt').read().</a:t>
            </a:r>
            <a:r>
              <a:rPr lang="en-US" sz="1700" dirty="0" err="1"/>
              <a:t>splitlines</a:t>
            </a:r>
            <a:r>
              <a:rPr lang="en-US" sz="1700" dirty="0"/>
              <a:t>()</a:t>
            </a:r>
          </a:p>
          <a:p>
            <a:pPr marL="0" indent="0">
              <a:buNone/>
            </a:pPr>
            <a:r>
              <a:rPr lang="en-US" sz="1700" dirty="0" err="1"/>
              <a:t>rdd</a:t>
            </a:r>
            <a:r>
              <a:rPr lang="en-US" sz="1700" dirty="0"/>
              <a:t> = </a:t>
            </a:r>
            <a:r>
              <a:rPr lang="en-US" sz="1700" dirty="0" err="1"/>
              <a:t>sc.parallelize</a:t>
            </a:r>
            <a:r>
              <a:rPr lang="en-US" sz="1700" dirty="0"/>
              <a:t>(</a:t>
            </a:r>
            <a:r>
              <a:rPr lang="en-US" sz="1700" dirty="0" err="1"/>
              <a:t>lst</a:t>
            </a:r>
            <a:r>
              <a:rPr lang="en-US" sz="1700" dirty="0"/>
              <a:t>)</a:t>
            </a:r>
          </a:p>
          <a:p>
            <a:pPr marL="0" indent="0">
              <a:buNone/>
            </a:pPr>
            <a:endParaRPr lang="en-US" sz="1700" dirty="0"/>
          </a:p>
          <a:p>
            <a:pPr marL="0" indent="0">
              <a:buNone/>
            </a:pPr>
            <a:r>
              <a:rPr lang="en-US" sz="1800" b="1" dirty="0"/>
              <a:t>Other RDDs</a:t>
            </a:r>
          </a:p>
          <a:p>
            <a:pPr marL="0" indent="0">
              <a:buNone/>
            </a:pPr>
            <a:r>
              <a:rPr lang="en-US" sz="1700" dirty="0"/>
              <a:t>rdd1 = </a:t>
            </a:r>
            <a:r>
              <a:rPr lang="en-US" sz="1700" dirty="0" err="1"/>
              <a:t>rdd</a:t>
            </a:r>
            <a:endParaRPr lang="en-US" sz="1700" dirty="0"/>
          </a:p>
          <a:p>
            <a:pPr marL="0" indent="0">
              <a:buNone/>
            </a:pPr>
            <a:r>
              <a:rPr lang="en-US" sz="1700" dirty="0"/>
              <a:t>Rdd1.rdd.map(lambda x: x(1))</a:t>
            </a:r>
          </a:p>
          <a:p>
            <a:pPr marL="0" indent="0">
              <a:buNone/>
            </a:pPr>
            <a:endParaRPr lang="en-US" sz="1700" dirty="0"/>
          </a:p>
          <a:p>
            <a:pPr marL="0" indent="0">
              <a:buNone/>
            </a:pPr>
            <a:r>
              <a:rPr lang="en-US" sz="1700" b="1" dirty="0"/>
              <a:t>Existing DataFrame</a:t>
            </a:r>
          </a:p>
          <a:p>
            <a:pPr marL="0" indent="0">
              <a:buNone/>
            </a:pPr>
            <a:r>
              <a:rPr lang="en-US" sz="1700" dirty="0" err="1"/>
              <a:t>df</a:t>
            </a:r>
            <a:r>
              <a:rPr lang="en-US" sz="1700" dirty="0"/>
              <a:t>=</a:t>
            </a:r>
            <a:r>
              <a:rPr lang="en-US" sz="1700" dirty="0" err="1"/>
              <a:t>spark.createDataFrame</a:t>
            </a:r>
            <a:r>
              <a:rPr lang="en-US" sz="1700" dirty="0"/>
              <a:t>(data=(('robert',35),('Mike',45)),schema=('</a:t>
            </a:r>
            <a:r>
              <a:rPr lang="en-US" sz="1700" dirty="0" err="1"/>
              <a:t>name','age</a:t>
            </a:r>
            <a:r>
              <a:rPr lang="en-US" sz="1700" dirty="0"/>
              <a:t>'))</a:t>
            </a:r>
          </a:p>
          <a:p>
            <a:pPr marL="0" indent="0">
              <a:buNone/>
            </a:pPr>
            <a:r>
              <a:rPr lang="en-US" sz="1700" dirty="0" err="1"/>
              <a:t>new_rdd</a:t>
            </a:r>
            <a:r>
              <a:rPr lang="en-US" sz="1700" dirty="0"/>
              <a:t>= </a:t>
            </a:r>
            <a:r>
              <a:rPr lang="en-US" sz="1700" dirty="0" err="1"/>
              <a:t>df.rdd</a:t>
            </a:r>
            <a:endParaRPr lang="en-US" sz="1700" dirty="0"/>
          </a:p>
          <a:p>
            <a:pPr marL="0" indent="0">
              <a:buNone/>
            </a:pPr>
            <a:endParaRPr lang="en-US" sz="1700" dirty="0"/>
          </a:p>
          <a:p>
            <a:pPr marL="0" indent="0">
              <a:buNone/>
            </a:pPr>
            <a:r>
              <a:rPr lang="en-US" sz="1700" b="1" dirty="0"/>
              <a:t>Create RDD from Local File:</a:t>
            </a:r>
          </a:p>
          <a:p>
            <a:pPr marL="0" indent="0">
              <a:buNone/>
            </a:pPr>
            <a:r>
              <a:rPr lang="en-US" sz="1700" dirty="0" err="1"/>
              <a:t>rdd</a:t>
            </a:r>
            <a:r>
              <a:rPr lang="en-US" sz="1700" dirty="0"/>
              <a:t> = </a:t>
            </a:r>
            <a:r>
              <a:rPr lang="en-US" sz="1700" dirty="0" err="1"/>
              <a:t>sc.textFile</a:t>
            </a:r>
            <a:r>
              <a:rPr lang="en-US" sz="1700" dirty="0"/>
              <a:t>("file://&lt;</a:t>
            </a:r>
            <a:r>
              <a:rPr lang="en-US" sz="1700" dirty="0" err="1"/>
              <a:t>local_path</a:t>
            </a:r>
            <a:r>
              <a:rPr lang="en-US" sz="1700" dirty="0"/>
              <a:t>&gt;")</a:t>
            </a:r>
          </a:p>
          <a:p>
            <a:pPr marL="0" indent="0">
              <a:buNone/>
            </a:pPr>
            <a:r>
              <a:rPr lang="en-US" sz="1700" dirty="0"/>
              <a:t> Ex - Local Path: /staging/test</a:t>
            </a:r>
          </a:p>
          <a:p>
            <a:pPr marL="0" indent="0">
              <a:buNone/>
            </a:pPr>
            <a:endParaRPr lang="en-US" sz="1700" dirty="0"/>
          </a:p>
          <a:p>
            <a:pPr marL="0" indent="0">
              <a:buNone/>
            </a:pPr>
            <a:endParaRPr lang="en-US" sz="1700" dirty="0"/>
          </a:p>
          <a:p>
            <a:pPr marL="0" indent="0">
              <a:buNone/>
            </a:pPr>
            <a:endParaRPr lang="en-US" sz="1700" dirty="0"/>
          </a:p>
          <a:p>
            <a:pPr marL="0" indent="0">
              <a:buNone/>
            </a:pPr>
            <a:br>
              <a:rPr lang="en-US" sz="1700" dirty="0"/>
            </a:br>
            <a:br>
              <a:rPr lang="en-US" sz="1700" dirty="0"/>
            </a:br>
            <a:br>
              <a:rPr lang="en-US" sz="1700" dirty="0"/>
            </a:br>
            <a:endParaRPr lang="en-US" sz="1700" dirty="0"/>
          </a:p>
        </p:txBody>
      </p:sp>
    </p:spTree>
    <p:extLst>
      <p:ext uri="{BB962C8B-B14F-4D97-AF65-F5344CB8AC3E}">
        <p14:creationId xmlns:p14="http://schemas.microsoft.com/office/powerpoint/2010/main" val="18292311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a:solidFill>
                  <a:schemeClr val="tx1"/>
                </a:solidFill>
              </a:rPr>
              <a:t>RDD Operations</a:t>
            </a:r>
          </a:p>
        </p:txBody>
      </p:sp>
    </p:spTree>
    <p:extLst>
      <p:ext uri="{BB962C8B-B14F-4D97-AF65-F5344CB8AC3E}">
        <p14:creationId xmlns:p14="http://schemas.microsoft.com/office/powerpoint/2010/main" val="4565686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1894702" y="172995"/>
            <a:ext cx="7035113" cy="6376087"/>
            <a:chOff x="1227438" y="148281"/>
            <a:chExt cx="7035113" cy="6376087"/>
          </a:xfrm>
        </p:grpSpPr>
        <p:sp>
          <p:nvSpPr>
            <p:cNvPr id="45" name="Rectangle 44"/>
            <p:cNvSpPr/>
            <p:nvPr/>
          </p:nvSpPr>
          <p:spPr>
            <a:xfrm>
              <a:off x="1227438" y="148281"/>
              <a:ext cx="7035113" cy="637608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 name="Rounded Rectangle 4"/>
            <p:cNvSpPr/>
            <p:nvPr/>
          </p:nvSpPr>
          <p:spPr>
            <a:xfrm>
              <a:off x="3752602" y="356260"/>
              <a:ext cx="2101933" cy="712519"/>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RDD</a:t>
              </a:r>
            </a:p>
          </p:txBody>
        </p:sp>
        <p:cxnSp>
          <p:nvCxnSpPr>
            <p:cNvPr id="7" name="Straight Arrow Connector 6"/>
            <p:cNvCxnSpPr>
              <a:stCxn id="5" idx="2"/>
            </p:cNvCxnSpPr>
            <p:nvPr/>
          </p:nvCxnSpPr>
          <p:spPr>
            <a:xfrm>
              <a:off x="4803569" y="1068779"/>
              <a:ext cx="5937" cy="475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752603" y="15437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05003" y="16961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057403" y="18485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09803" y="20009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62203" y="21533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RDD operating in Parallel</a:t>
              </a:r>
            </a:p>
          </p:txBody>
        </p:sp>
        <p:sp>
          <p:nvSpPr>
            <p:cNvPr id="13" name="Rounded Rectangle 12"/>
            <p:cNvSpPr/>
            <p:nvPr/>
          </p:nvSpPr>
          <p:spPr>
            <a:xfrm>
              <a:off x="3752600" y="3177637"/>
              <a:ext cx="2101933" cy="712519"/>
            </a:xfrm>
            <a:prstGeom prst="roundRect">
              <a:avLst/>
            </a:prstGeom>
            <a:solidFill>
              <a:schemeClr val="accent6">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Transformations</a:t>
              </a:r>
            </a:p>
          </p:txBody>
        </p:sp>
        <p:sp>
          <p:nvSpPr>
            <p:cNvPr id="14" name="Flowchart: Decision 13"/>
            <p:cNvSpPr/>
            <p:nvPr/>
          </p:nvSpPr>
          <p:spPr>
            <a:xfrm>
              <a:off x="3730829" y="4375065"/>
              <a:ext cx="2101933" cy="795647"/>
            </a:xfrm>
            <a:prstGeom prst="flowChartDecis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Actions</a:t>
              </a:r>
            </a:p>
          </p:txBody>
        </p:sp>
        <p:sp>
          <p:nvSpPr>
            <p:cNvPr id="15" name="Rounded Rectangle 14"/>
            <p:cNvSpPr/>
            <p:nvPr/>
          </p:nvSpPr>
          <p:spPr>
            <a:xfrm>
              <a:off x="3730828" y="5409211"/>
              <a:ext cx="2101933" cy="712519"/>
            </a:xfrm>
            <a:prstGeom prst="round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cxnSp>
          <p:nvCxnSpPr>
            <p:cNvPr id="16" name="Straight Arrow Connector 15"/>
            <p:cNvCxnSpPr>
              <a:endCxn id="13" idx="0"/>
            </p:cNvCxnSpPr>
            <p:nvPr/>
          </p:nvCxnSpPr>
          <p:spPr>
            <a:xfrm>
              <a:off x="4803566" y="2662424"/>
              <a:ext cx="1" cy="5152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775857" y="3890155"/>
              <a:ext cx="5937" cy="475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a:endCxn id="15" idx="0"/>
            </p:cNvCxnSpPr>
            <p:nvPr/>
          </p:nvCxnSpPr>
          <p:spPr>
            <a:xfrm flipH="1">
              <a:off x="4781795" y="5170712"/>
              <a:ext cx="1" cy="2384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191265" y="3509183"/>
              <a:ext cx="1561335" cy="316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rot="5400000" flipH="1" flipV="1">
              <a:off x="2104543" y="1885836"/>
              <a:ext cx="1734783" cy="1561338"/>
            </a:xfrm>
            <a:prstGeom prst="bentConnector3">
              <a:avLst>
                <a:gd name="adj1" fmla="val 9986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26163" y="1529194"/>
              <a:ext cx="642771" cy="776538"/>
            </a:xfrm>
            <a:prstGeom prst="straightConnector1">
              <a:avLst/>
            </a:prstGeom>
            <a:ln w="28575">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2930447">
              <a:off x="6165557" y="1735165"/>
              <a:ext cx="922638" cy="292388"/>
            </a:xfrm>
            <a:prstGeom prst="rect">
              <a:avLst/>
            </a:prstGeom>
            <a:noFill/>
            <a:ln>
              <a:noFill/>
            </a:ln>
          </p:spPr>
          <p:txBody>
            <a:bodyPr wrap="square" rtlCol="0">
              <a:spAutoFit/>
            </a:bodyPr>
            <a:lstStyle/>
            <a:p>
              <a:r>
                <a:rPr lang="en-US" sz="1300" dirty="0"/>
                <a:t>Lineage</a:t>
              </a:r>
            </a:p>
          </p:txBody>
        </p:sp>
      </p:grpSp>
    </p:spTree>
    <p:extLst>
      <p:ext uri="{BB962C8B-B14F-4D97-AF65-F5344CB8AC3E}">
        <p14:creationId xmlns:p14="http://schemas.microsoft.com/office/powerpoint/2010/main" val="1259589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568" y="205946"/>
            <a:ext cx="9045146" cy="646331"/>
          </a:xfrm>
          <a:prstGeom prst="rect">
            <a:avLst/>
          </a:prstGeom>
          <a:noFill/>
        </p:spPr>
        <p:txBody>
          <a:bodyPr wrap="square" rtlCol="0">
            <a:spAutoFit/>
          </a:bodyPr>
          <a:lstStyle/>
          <a:p>
            <a:r>
              <a:rPr lang="en-US" dirty="0">
                <a:hlinkClick r:id="rId2"/>
              </a:rPr>
              <a:t>https://spark.apache.org/docs/latest/rdd-programming-guide.html</a:t>
            </a:r>
            <a:endParaRPr lang="en-US" dirty="0"/>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39807356"/>
              </p:ext>
            </p:extLst>
          </p:nvPr>
        </p:nvGraphicFramePr>
        <p:xfrm>
          <a:off x="532713" y="1053985"/>
          <a:ext cx="8438292" cy="2117583"/>
        </p:xfrm>
        <a:graphic>
          <a:graphicData uri="http://schemas.openxmlformats.org/drawingml/2006/table">
            <a:tbl>
              <a:tblPr firstRow="1" bandRow="1">
                <a:tableStyleId>{21E4AEA4-8DFA-4A89-87EB-49C32662AFE0}</a:tableStyleId>
              </a:tblPr>
              <a:tblGrid>
                <a:gridCol w="1386703">
                  <a:extLst>
                    <a:ext uri="{9D8B030D-6E8A-4147-A177-3AD203B41FA5}">
                      <a16:colId xmlns:a16="http://schemas.microsoft.com/office/drawing/2014/main" val="20000"/>
                    </a:ext>
                  </a:extLst>
                </a:gridCol>
                <a:gridCol w="856735">
                  <a:extLst>
                    <a:ext uri="{9D8B030D-6E8A-4147-A177-3AD203B41FA5}">
                      <a16:colId xmlns:a16="http://schemas.microsoft.com/office/drawing/2014/main" val="20001"/>
                    </a:ext>
                  </a:extLst>
                </a:gridCol>
                <a:gridCol w="1260390">
                  <a:extLst>
                    <a:ext uri="{9D8B030D-6E8A-4147-A177-3AD203B41FA5}">
                      <a16:colId xmlns:a16="http://schemas.microsoft.com/office/drawing/2014/main" val="20002"/>
                    </a:ext>
                  </a:extLst>
                </a:gridCol>
                <a:gridCol w="947351">
                  <a:extLst>
                    <a:ext uri="{9D8B030D-6E8A-4147-A177-3AD203B41FA5}">
                      <a16:colId xmlns:a16="http://schemas.microsoft.com/office/drawing/2014/main" val="20003"/>
                    </a:ext>
                  </a:extLst>
                </a:gridCol>
                <a:gridCol w="988540">
                  <a:extLst>
                    <a:ext uri="{9D8B030D-6E8A-4147-A177-3AD203B41FA5}">
                      <a16:colId xmlns:a16="http://schemas.microsoft.com/office/drawing/2014/main" val="20004"/>
                    </a:ext>
                  </a:extLst>
                </a:gridCol>
                <a:gridCol w="972065">
                  <a:extLst>
                    <a:ext uri="{9D8B030D-6E8A-4147-A177-3AD203B41FA5}">
                      <a16:colId xmlns:a16="http://schemas.microsoft.com/office/drawing/2014/main" val="20005"/>
                    </a:ext>
                  </a:extLst>
                </a:gridCol>
                <a:gridCol w="551935">
                  <a:extLst>
                    <a:ext uri="{9D8B030D-6E8A-4147-A177-3AD203B41FA5}">
                      <a16:colId xmlns:a16="http://schemas.microsoft.com/office/drawing/2014/main" val="20006"/>
                    </a:ext>
                  </a:extLst>
                </a:gridCol>
                <a:gridCol w="1474573">
                  <a:extLst>
                    <a:ext uri="{9D8B030D-6E8A-4147-A177-3AD203B41FA5}">
                      <a16:colId xmlns:a16="http://schemas.microsoft.com/office/drawing/2014/main" val="20007"/>
                    </a:ext>
                  </a:extLst>
                </a:gridCol>
              </a:tblGrid>
              <a:tr h="370840">
                <a:tc>
                  <a:txBody>
                    <a:bodyPr/>
                    <a:lstStyle/>
                    <a:p>
                      <a:r>
                        <a:rPr lang="en-US" sz="1500" dirty="0"/>
                        <a:t>Row Level</a:t>
                      </a:r>
                    </a:p>
                  </a:txBody>
                  <a:tcPr/>
                </a:tc>
                <a:tc>
                  <a:txBody>
                    <a:bodyPr/>
                    <a:lstStyle/>
                    <a:p>
                      <a:r>
                        <a:rPr lang="en-US" sz="1500" dirty="0"/>
                        <a:t>Joining</a:t>
                      </a:r>
                    </a:p>
                  </a:txBody>
                  <a:tcPr/>
                </a:tc>
                <a:tc>
                  <a:txBody>
                    <a:bodyPr/>
                    <a:lstStyle/>
                    <a:p>
                      <a:r>
                        <a:rPr lang="en-US" sz="1500" dirty="0"/>
                        <a:t>Key </a:t>
                      </a:r>
                      <a:r>
                        <a:rPr lang="en-US" sz="1500" dirty="0" err="1"/>
                        <a:t>Agg</a:t>
                      </a:r>
                      <a:endParaRPr lang="en-US" sz="1500" dirty="0"/>
                    </a:p>
                  </a:txBody>
                  <a:tcPr/>
                </a:tc>
                <a:tc>
                  <a:txBody>
                    <a:bodyPr/>
                    <a:lstStyle/>
                    <a:p>
                      <a:r>
                        <a:rPr lang="en-US" sz="1500" dirty="0"/>
                        <a:t>Sorting</a:t>
                      </a:r>
                    </a:p>
                  </a:txBody>
                  <a:tcPr/>
                </a:tc>
                <a:tc>
                  <a:txBody>
                    <a:bodyPr/>
                    <a:lstStyle/>
                    <a:p>
                      <a:r>
                        <a:rPr lang="en-US" sz="1500" dirty="0"/>
                        <a:t>Set</a:t>
                      </a:r>
                    </a:p>
                  </a:txBody>
                  <a:tcPr/>
                </a:tc>
                <a:tc>
                  <a:txBody>
                    <a:bodyPr/>
                    <a:lstStyle/>
                    <a:p>
                      <a:r>
                        <a:rPr lang="en-US" sz="1500" dirty="0"/>
                        <a:t>Sampling</a:t>
                      </a:r>
                    </a:p>
                  </a:txBody>
                  <a:tcPr/>
                </a:tc>
                <a:tc>
                  <a:txBody>
                    <a:bodyPr/>
                    <a:lstStyle/>
                    <a:p>
                      <a:r>
                        <a:rPr lang="en-US" sz="1500" dirty="0"/>
                        <a:t>Pipe</a:t>
                      </a:r>
                    </a:p>
                  </a:txBody>
                  <a:tcPr/>
                </a:tc>
                <a:tc>
                  <a:txBody>
                    <a:bodyPr/>
                    <a:lstStyle/>
                    <a:p>
                      <a:r>
                        <a:rPr lang="en-US" sz="1500" dirty="0"/>
                        <a:t>Partitions</a:t>
                      </a:r>
                    </a:p>
                  </a:txBody>
                  <a:tcPr/>
                </a:tc>
                <a:extLst>
                  <a:ext uri="{0D108BD9-81ED-4DB2-BD59-A6C34878D82A}">
                    <a16:rowId xmlns:a16="http://schemas.microsoft.com/office/drawing/2014/main" val="10000"/>
                  </a:ext>
                </a:extLst>
              </a:tr>
              <a:tr h="400543">
                <a:tc>
                  <a:txBody>
                    <a:bodyPr/>
                    <a:lstStyle/>
                    <a:p>
                      <a:r>
                        <a:rPr lang="en-US" sz="1300" dirty="0"/>
                        <a:t>map</a:t>
                      </a:r>
                    </a:p>
                  </a:txBody>
                  <a:tcPr/>
                </a:tc>
                <a:tc>
                  <a:txBody>
                    <a:bodyPr/>
                    <a:lstStyle/>
                    <a:p>
                      <a:r>
                        <a:rPr lang="en-US" sz="1300" dirty="0"/>
                        <a:t>join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reduceByKey</a:t>
                      </a:r>
                      <a:endParaRPr lang="en-US" sz="1300" b="0" dirty="0"/>
                    </a:p>
                  </a:txBody>
                  <a:tcPr/>
                </a:tc>
                <a:tc>
                  <a:txBody>
                    <a:bodyPr/>
                    <a:lstStyle/>
                    <a:p>
                      <a:r>
                        <a:rPr lang="en-US" sz="1300" dirty="0"/>
                        <a:t>sortByKey</a:t>
                      </a:r>
                    </a:p>
                  </a:txBody>
                  <a:tcPr/>
                </a:tc>
                <a:tc>
                  <a:txBody>
                    <a:bodyPr/>
                    <a:lstStyle/>
                    <a:p>
                      <a:r>
                        <a:rPr lang="en-US" sz="1300" dirty="0"/>
                        <a:t>union</a:t>
                      </a:r>
                    </a:p>
                  </a:txBody>
                  <a:tcPr/>
                </a:tc>
                <a:tc>
                  <a:txBody>
                    <a:bodyPr/>
                    <a:lstStyle/>
                    <a:p>
                      <a:r>
                        <a:rPr lang="en-US" sz="1300" dirty="0"/>
                        <a:t>sample</a:t>
                      </a:r>
                    </a:p>
                  </a:txBody>
                  <a:tcPr/>
                </a:tc>
                <a:tc>
                  <a:txBody>
                    <a:bodyPr/>
                    <a:lstStyle/>
                    <a:p>
                      <a:r>
                        <a:rPr lang="en-US" sz="1300" dirty="0"/>
                        <a:t>pipe</a:t>
                      </a:r>
                    </a:p>
                  </a:txBody>
                  <a:tcPr/>
                </a:tc>
                <a:tc>
                  <a:txBody>
                    <a:bodyPr/>
                    <a:lstStyle/>
                    <a:p>
                      <a:r>
                        <a:rPr lang="en-US" sz="1300" dirty="0"/>
                        <a:t>Coalesce</a:t>
                      </a:r>
                    </a:p>
                  </a:txBody>
                  <a:tcPr/>
                </a:tc>
                <a:extLst>
                  <a:ext uri="{0D108BD9-81ED-4DB2-BD59-A6C34878D82A}">
                    <a16:rowId xmlns:a16="http://schemas.microsoft.com/office/drawing/2014/main" val="10001"/>
                  </a:ext>
                </a:extLst>
              </a:tr>
              <a:tr h="370840">
                <a:tc>
                  <a:txBody>
                    <a:bodyPr/>
                    <a:lstStyle/>
                    <a:p>
                      <a:r>
                        <a:rPr lang="en-US" sz="1300" dirty="0"/>
                        <a:t>flatMap</a:t>
                      </a:r>
                    </a:p>
                  </a:txBody>
                  <a:tcPr/>
                </a:tc>
                <a:tc>
                  <a:txBody>
                    <a:bodyPr/>
                    <a:lstStyle/>
                    <a:p>
                      <a:r>
                        <a:rPr lang="en-US" sz="1300" dirty="0"/>
                        <a:t>cogroup</a:t>
                      </a:r>
                    </a:p>
                  </a:txBody>
                  <a:tcPr/>
                </a:tc>
                <a:tc>
                  <a:txBody>
                    <a:bodyPr/>
                    <a:lstStyle/>
                    <a:p>
                      <a:r>
                        <a:rPr lang="en-US" sz="1300" dirty="0" err="1"/>
                        <a:t>aggregateByKey</a:t>
                      </a:r>
                      <a:endParaRPr lang="en-US" sz="1300" b="0" dirty="0"/>
                    </a:p>
                  </a:txBody>
                  <a:tcPr/>
                </a:tc>
                <a:tc>
                  <a:txBody>
                    <a:bodyPr/>
                    <a:lstStyle/>
                    <a:p>
                      <a:endParaRPr lang="en-US" sz="1300"/>
                    </a:p>
                  </a:txBody>
                  <a:tcPr/>
                </a:tc>
                <a:tc>
                  <a:txBody>
                    <a:bodyPr/>
                    <a:lstStyle/>
                    <a:p>
                      <a:r>
                        <a:rPr lang="en-US" sz="1300" dirty="0"/>
                        <a:t>intersection</a:t>
                      </a:r>
                    </a:p>
                  </a:txBody>
                  <a:tcPr/>
                </a:tc>
                <a:tc>
                  <a:txBody>
                    <a:bodyPr/>
                    <a:lstStyle/>
                    <a:p>
                      <a:endParaRPr lang="en-US" sz="1300"/>
                    </a:p>
                  </a:txBody>
                  <a:tcPr/>
                </a:tc>
                <a:tc>
                  <a:txBody>
                    <a:bodyPr/>
                    <a:lstStyle/>
                    <a:p>
                      <a:endParaRPr lang="en-US" sz="1300"/>
                    </a:p>
                  </a:txBody>
                  <a:tcPr/>
                </a:tc>
                <a:tc>
                  <a:txBody>
                    <a:bodyPr/>
                    <a:lstStyle/>
                    <a:p>
                      <a:r>
                        <a:rPr lang="en-US" sz="1300" dirty="0"/>
                        <a:t>Repartition</a:t>
                      </a:r>
                    </a:p>
                  </a:txBody>
                  <a:tcPr/>
                </a:tc>
                <a:extLst>
                  <a:ext uri="{0D108BD9-81ED-4DB2-BD59-A6C34878D82A}">
                    <a16:rowId xmlns:a16="http://schemas.microsoft.com/office/drawing/2014/main" val="10002"/>
                  </a:ext>
                </a:extLst>
              </a:tr>
              <a:tr h="370840">
                <a:tc>
                  <a:txBody>
                    <a:bodyPr/>
                    <a:lstStyle/>
                    <a:p>
                      <a:r>
                        <a:rPr lang="en-US" sz="1300" dirty="0"/>
                        <a:t>filter</a:t>
                      </a:r>
                    </a:p>
                  </a:txBody>
                  <a:tcPr/>
                </a:tc>
                <a:tc>
                  <a:txBody>
                    <a:bodyPr/>
                    <a:lstStyle/>
                    <a:p>
                      <a:r>
                        <a:rPr lang="en-US" sz="1300" dirty="0" err="1"/>
                        <a:t>cartesian</a:t>
                      </a:r>
                      <a:endParaRPr lang="en-US" sz="1300" dirty="0"/>
                    </a:p>
                  </a:txBody>
                  <a:tcPr/>
                </a:tc>
                <a:tc>
                  <a:txBody>
                    <a:bodyPr/>
                    <a:lstStyle/>
                    <a:p>
                      <a:r>
                        <a:rPr lang="en-US" sz="1300" dirty="0"/>
                        <a:t>groupByKey</a:t>
                      </a:r>
                      <a:endParaRPr lang="en-US" sz="1300" b="0" dirty="0"/>
                    </a:p>
                  </a:txBody>
                  <a:tcPr/>
                </a:tc>
                <a:tc>
                  <a:txBody>
                    <a:bodyPr/>
                    <a:lstStyle/>
                    <a:p>
                      <a:endParaRPr lang="en-US" sz="1300" dirty="0"/>
                    </a:p>
                  </a:txBody>
                  <a:tcPr/>
                </a:tc>
                <a:tc>
                  <a:txBody>
                    <a:bodyPr/>
                    <a:lstStyle/>
                    <a:p>
                      <a:r>
                        <a:rPr lang="en-US" sz="1300" dirty="0"/>
                        <a:t>distinct</a:t>
                      </a:r>
                    </a:p>
                  </a:txBody>
                  <a:tcPr/>
                </a:tc>
                <a:tc>
                  <a:txBody>
                    <a:bodyPr/>
                    <a:lstStyle/>
                    <a:p>
                      <a:endParaRPr lang="en-US" sz="1300"/>
                    </a:p>
                  </a:txBody>
                  <a:tcPr/>
                </a:tc>
                <a:tc>
                  <a:txBody>
                    <a:bodyPr/>
                    <a:lstStyle/>
                    <a:p>
                      <a:endParaRPr lang="en-US" sz="1300"/>
                    </a:p>
                  </a:txBody>
                  <a:tcPr/>
                </a:tc>
                <a:tc>
                  <a:txBody>
                    <a:bodyPr/>
                    <a:lstStyle/>
                    <a:p>
                      <a:r>
                        <a:rPr lang="en-US" sz="1300" kern="1200" dirty="0" err="1"/>
                        <a:t>repartitionAndSortWithinPartitions</a:t>
                      </a:r>
                      <a:endParaRPr lang="en-US" sz="1300" kern="1200" dirty="0">
                        <a:solidFill>
                          <a:schemeClr val="dk1"/>
                        </a:solidFill>
                        <a:latin typeface="+mn-lt"/>
                        <a:ea typeface="+mn-ea"/>
                        <a:cs typeface="+mn-cs"/>
                      </a:endParaRPr>
                    </a:p>
                  </a:txBody>
                  <a:tcPr/>
                </a:tc>
                <a:extLst>
                  <a:ext uri="{0D108BD9-81ED-4DB2-BD59-A6C34878D82A}">
                    <a16:rowId xmlns:a16="http://schemas.microsoft.com/office/drawing/2014/main" val="10003"/>
                  </a:ext>
                </a:extLst>
              </a:tr>
              <a:tr h="334640">
                <a:tc>
                  <a:txBody>
                    <a:bodyPr/>
                    <a:lstStyle/>
                    <a:p>
                      <a:r>
                        <a:rPr lang="en-US" sz="1300" i="1" dirty="0" err="1"/>
                        <a:t>mapValues</a:t>
                      </a:r>
                      <a:endParaRPr lang="en-US" sz="1300" i="1" dirty="0"/>
                    </a:p>
                  </a:txBody>
                  <a:tcPr/>
                </a:tc>
                <a:tc>
                  <a:txBody>
                    <a:bodyPr/>
                    <a:lstStyle/>
                    <a:p>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countByKey</a:t>
                      </a:r>
                      <a:endParaRPr lang="en-US" sz="1300" dirty="0"/>
                    </a:p>
                    <a:p>
                      <a:endParaRPr lang="en-US" sz="1300" b="0" dirty="0"/>
                    </a:p>
                  </a:txBody>
                  <a:tcPr/>
                </a:tc>
                <a:tc>
                  <a:txBody>
                    <a:bodyPr/>
                    <a:lstStyle/>
                    <a:p>
                      <a:endParaRPr lang="en-US" sz="1300" dirty="0"/>
                    </a:p>
                  </a:txBody>
                  <a:tcPr/>
                </a:tc>
                <a:tc>
                  <a:txBody>
                    <a:bodyPr/>
                    <a:lstStyle/>
                    <a:p>
                      <a:r>
                        <a:rPr lang="en-US" sz="1300" dirty="0" err="1"/>
                        <a:t>substract</a:t>
                      </a:r>
                      <a:endParaRPr lang="en-US" sz="1300" dirty="0"/>
                    </a:p>
                  </a:txBody>
                  <a:tcPr/>
                </a:tc>
                <a:tc>
                  <a:txBody>
                    <a:bodyPr/>
                    <a:lstStyle/>
                    <a:p>
                      <a:endParaRPr lang="en-US" sz="1300" dirty="0"/>
                    </a:p>
                  </a:txBody>
                  <a:tcPr/>
                </a:tc>
                <a:tc>
                  <a:txBody>
                    <a:bodyPr/>
                    <a:lstStyle/>
                    <a:p>
                      <a:endParaRPr lang="en-US" sz="1300" dirty="0"/>
                    </a:p>
                  </a:txBody>
                  <a:tcPr/>
                </a:tc>
                <a:tc>
                  <a:txBody>
                    <a:bodyPr/>
                    <a:lstStyle/>
                    <a:p>
                      <a:endParaRPr lang="en-US" sz="1300" dirty="0"/>
                    </a:p>
                  </a:txBody>
                  <a:tcPr/>
                </a:tc>
                <a:extLst>
                  <a:ext uri="{0D108BD9-81ED-4DB2-BD59-A6C34878D82A}">
                    <a16:rowId xmlns:a16="http://schemas.microsoft.com/office/drawing/2014/main" val="10004"/>
                  </a:ext>
                </a:extLst>
              </a:tr>
            </a:tbl>
          </a:graphicData>
        </a:graphic>
      </p:graphicFrame>
      <p:sp>
        <p:nvSpPr>
          <p:cNvPr id="4" name="Rectangle 3"/>
          <p:cNvSpPr/>
          <p:nvPr/>
        </p:nvSpPr>
        <p:spPr>
          <a:xfrm>
            <a:off x="532713" y="716692"/>
            <a:ext cx="1848022" cy="337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a:solidFill>
                  <a:schemeClr val="tx1"/>
                </a:solidFill>
              </a:rPr>
              <a:t>Transformations</a:t>
            </a:r>
          </a:p>
        </p:txBody>
      </p:sp>
      <p:sp>
        <p:nvSpPr>
          <p:cNvPr id="24" name="Rectangle 23"/>
          <p:cNvSpPr/>
          <p:nvPr/>
        </p:nvSpPr>
        <p:spPr>
          <a:xfrm>
            <a:off x="532713" y="3506298"/>
            <a:ext cx="900671" cy="337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a:solidFill>
                  <a:schemeClr val="tx1"/>
                </a:solidFill>
              </a:rPr>
              <a:t>Actions</a:t>
            </a:r>
          </a:p>
        </p:txBody>
      </p:sp>
      <p:graphicFrame>
        <p:nvGraphicFramePr>
          <p:cNvPr id="25" name="Table 24"/>
          <p:cNvGraphicFramePr>
            <a:graphicFrameLocks noGrp="1"/>
          </p:cNvGraphicFramePr>
          <p:nvPr>
            <p:extLst>
              <p:ext uri="{D42A27DB-BD31-4B8C-83A1-F6EECF244321}">
                <p14:modId xmlns:p14="http://schemas.microsoft.com/office/powerpoint/2010/main" val="2459656805"/>
              </p:ext>
            </p:extLst>
          </p:nvPr>
        </p:nvGraphicFramePr>
        <p:xfrm>
          <a:off x="532713" y="3843591"/>
          <a:ext cx="4484130" cy="1925504"/>
        </p:xfrm>
        <a:graphic>
          <a:graphicData uri="http://schemas.openxmlformats.org/drawingml/2006/table">
            <a:tbl>
              <a:tblPr firstRow="1" bandRow="1">
                <a:tableStyleId>{21E4AEA4-8DFA-4A89-87EB-49C32662AFE0}</a:tableStyleId>
              </a:tblPr>
              <a:tblGrid>
                <a:gridCol w="1065428">
                  <a:extLst>
                    <a:ext uri="{9D8B030D-6E8A-4147-A177-3AD203B41FA5}">
                      <a16:colId xmlns:a16="http://schemas.microsoft.com/office/drawing/2014/main" val="20000"/>
                    </a:ext>
                  </a:extLst>
                </a:gridCol>
                <a:gridCol w="1013254">
                  <a:extLst>
                    <a:ext uri="{9D8B030D-6E8A-4147-A177-3AD203B41FA5}">
                      <a16:colId xmlns:a16="http://schemas.microsoft.com/office/drawing/2014/main" val="20001"/>
                    </a:ext>
                  </a:extLst>
                </a:gridCol>
                <a:gridCol w="1548713">
                  <a:extLst>
                    <a:ext uri="{9D8B030D-6E8A-4147-A177-3AD203B41FA5}">
                      <a16:colId xmlns:a16="http://schemas.microsoft.com/office/drawing/2014/main" val="20002"/>
                    </a:ext>
                  </a:extLst>
                </a:gridCol>
                <a:gridCol w="856735">
                  <a:extLst>
                    <a:ext uri="{9D8B030D-6E8A-4147-A177-3AD203B41FA5}">
                      <a16:colId xmlns:a16="http://schemas.microsoft.com/office/drawing/2014/main" val="20003"/>
                    </a:ext>
                  </a:extLst>
                </a:gridCol>
              </a:tblGrid>
              <a:tr h="370840">
                <a:tc>
                  <a:txBody>
                    <a:bodyPr/>
                    <a:lstStyle/>
                    <a:p>
                      <a:r>
                        <a:rPr lang="en-US" sz="1500" dirty="0"/>
                        <a:t>Display</a:t>
                      </a:r>
                    </a:p>
                  </a:txBody>
                  <a:tcPr/>
                </a:tc>
                <a:tc>
                  <a:txBody>
                    <a:bodyPr/>
                    <a:lstStyle/>
                    <a:p>
                      <a:r>
                        <a:rPr lang="en-US" sz="1500" dirty="0"/>
                        <a:t>Total </a:t>
                      </a:r>
                      <a:r>
                        <a:rPr lang="en-US" sz="1500" dirty="0" err="1"/>
                        <a:t>Agg</a:t>
                      </a:r>
                      <a:endParaRPr lang="en-US" sz="1500" dirty="0"/>
                    </a:p>
                  </a:txBody>
                  <a:tcPr/>
                </a:tc>
                <a:tc>
                  <a:txBody>
                    <a:bodyPr/>
                    <a:lstStyle/>
                    <a:p>
                      <a:r>
                        <a:rPr lang="en-US" sz="1500" dirty="0"/>
                        <a:t>File Extraction</a:t>
                      </a:r>
                    </a:p>
                  </a:txBody>
                  <a:tcPr/>
                </a:tc>
                <a:tc>
                  <a:txBody>
                    <a:bodyPr/>
                    <a:lstStyle/>
                    <a:p>
                      <a:r>
                        <a:rPr lang="en-US" sz="1500" dirty="0" err="1"/>
                        <a:t>foreach</a:t>
                      </a:r>
                      <a:endParaRPr lang="en-US" sz="1500" dirty="0"/>
                    </a:p>
                  </a:txBody>
                  <a:tcPr/>
                </a:tc>
                <a:extLst>
                  <a:ext uri="{0D108BD9-81ED-4DB2-BD59-A6C34878D82A}">
                    <a16:rowId xmlns:a16="http://schemas.microsoft.com/office/drawing/2014/main" val="10000"/>
                  </a:ext>
                </a:extLst>
              </a:tr>
              <a:tr h="291666">
                <a:tc>
                  <a:txBody>
                    <a:bodyPr/>
                    <a:lstStyle/>
                    <a:p>
                      <a:r>
                        <a:rPr lang="en-US" sz="1300" dirty="0"/>
                        <a:t>take</a:t>
                      </a:r>
                    </a:p>
                  </a:txBody>
                  <a:tcPr/>
                </a:tc>
                <a:tc>
                  <a:txBody>
                    <a:bodyPr/>
                    <a:lstStyle/>
                    <a:p>
                      <a:r>
                        <a:rPr lang="en-US" sz="1300" dirty="0"/>
                        <a:t>reduce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saveAsTextFile</a:t>
                      </a:r>
                      <a:endParaRPr lang="en-US" sz="1300" b="0" dirty="0"/>
                    </a:p>
                  </a:txBody>
                  <a:tcPr/>
                </a:tc>
                <a:tc>
                  <a:txBody>
                    <a:bodyPr/>
                    <a:lstStyle/>
                    <a:p>
                      <a:r>
                        <a:rPr lang="en-US" sz="1300" dirty="0" err="1"/>
                        <a:t>foreach</a:t>
                      </a:r>
                      <a:endParaRPr lang="en-US" sz="1300" dirty="0"/>
                    </a:p>
                  </a:txBody>
                  <a:tcPr/>
                </a:tc>
                <a:extLst>
                  <a:ext uri="{0D108BD9-81ED-4DB2-BD59-A6C34878D82A}">
                    <a16:rowId xmlns:a16="http://schemas.microsoft.com/office/drawing/2014/main" val="10001"/>
                  </a:ext>
                </a:extLst>
              </a:tr>
              <a:tr h="313038">
                <a:tc>
                  <a:txBody>
                    <a:bodyPr/>
                    <a:lstStyle/>
                    <a:p>
                      <a:r>
                        <a:rPr lang="en-US" sz="1300" dirty="0" err="1"/>
                        <a:t>takeSample</a:t>
                      </a:r>
                      <a:endParaRPr lang="en-US" sz="1300" dirty="0"/>
                    </a:p>
                  </a:txBody>
                  <a:tcPr/>
                </a:tc>
                <a:tc>
                  <a:txBody>
                    <a:bodyPr/>
                    <a:lstStyle/>
                    <a:p>
                      <a:r>
                        <a:rPr lang="en-US" sz="1300" dirty="0"/>
                        <a:t>count</a:t>
                      </a:r>
                    </a:p>
                  </a:txBody>
                  <a:tcPr/>
                </a:tc>
                <a:tc>
                  <a:txBody>
                    <a:bodyPr/>
                    <a:lstStyle/>
                    <a:p>
                      <a:r>
                        <a:rPr lang="en-US" sz="1300" dirty="0" err="1"/>
                        <a:t>saveAsSequenceFile</a:t>
                      </a:r>
                      <a:endParaRPr lang="en-US" sz="1300" b="0" dirty="0"/>
                    </a:p>
                  </a:txBody>
                  <a:tcPr/>
                </a:tc>
                <a:tc>
                  <a:txBody>
                    <a:bodyPr/>
                    <a:lstStyle/>
                    <a:p>
                      <a:endParaRPr lang="en-US" sz="1300"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takeOrdered</a:t>
                      </a:r>
                      <a:endParaRPr lang="en-US" sz="1300" dirty="0"/>
                    </a:p>
                  </a:txBody>
                  <a:tcPr/>
                </a:tc>
                <a:tc>
                  <a:txBody>
                    <a:bodyPr/>
                    <a:lstStyle/>
                    <a:p>
                      <a:endParaRPr lang="en-US" sz="1300"/>
                    </a:p>
                  </a:txBody>
                  <a:tcPr/>
                </a:tc>
                <a:tc>
                  <a:txBody>
                    <a:bodyPr/>
                    <a:lstStyle/>
                    <a:p>
                      <a:r>
                        <a:rPr lang="en-US" sz="1300" dirty="0" err="1"/>
                        <a:t>saveAsObjectFile</a:t>
                      </a:r>
                      <a:endParaRPr lang="en-US" sz="1300" b="0" dirty="0"/>
                    </a:p>
                  </a:txBody>
                  <a:tcPr/>
                </a:tc>
                <a:tc>
                  <a:txBody>
                    <a:bodyPr/>
                    <a:lstStyle/>
                    <a:p>
                      <a:endParaRPr lang="en-US" sz="1300"/>
                    </a:p>
                  </a:txBody>
                  <a:tcPr/>
                </a:tc>
                <a:extLst>
                  <a:ext uri="{0D108BD9-81ED-4DB2-BD59-A6C34878D82A}">
                    <a16:rowId xmlns:a16="http://schemas.microsoft.com/office/drawing/2014/main" val="10003"/>
                  </a:ext>
                </a:extLst>
              </a:tr>
              <a:tr h="277496">
                <a:tc>
                  <a:txBody>
                    <a:bodyPr/>
                    <a:lstStyle/>
                    <a:p>
                      <a:r>
                        <a:rPr lang="en-US" sz="1300" dirty="0"/>
                        <a:t>first</a:t>
                      </a:r>
                      <a:endParaRPr lang="en-US" sz="1300" i="0" dirty="0"/>
                    </a:p>
                  </a:txBody>
                  <a:tcPr/>
                </a:tc>
                <a:tc>
                  <a:txBody>
                    <a:bodyPr/>
                    <a:lstStyle/>
                    <a:p>
                      <a:endParaRPr lang="en-US" sz="1300"/>
                    </a:p>
                  </a:txBody>
                  <a:tcPr/>
                </a:tc>
                <a:tc>
                  <a:txBody>
                    <a:bodyPr/>
                    <a:lstStyle/>
                    <a:p>
                      <a:endParaRPr lang="en-US" sz="1300" b="0" dirty="0"/>
                    </a:p>
                  </a:txBody>
                  <a:tcPr/>
                </a:tc>
                <a:tc>
                  <a:txBody>
                    <a:bodyPr/>
                    <a:lstStyle/>
                    <a:p>
                      <a:endParaRPr lang="en-US" sz="1300" dirty="0"/>
                    </a:p>
                  </a:txBody>
                  <a:tcPr/>
                </a:tc>
                <a:extLst>
                  <a:ext uri="{0D108BD9-81ED-4DB2-BD59-A6C34878D82A}">
                    <a16:rowId xmlns:a16="http://schemas.microsoft.com/office/drawing/2014/main" val="10004"/>
                  </a:ext>
                </a:extLst>
              </a:tr>
              <a:tr h="277496">
                <a:tc>
                  <a:txBody>
                    <a:bodyPr/>
                    <a:lstStyle/>
                    <a:p>
                      <a:r>
                        <a:rPr lang="en-US" sz="1300" dirty="0"/>
                        <a:t>collect</a:t>
                      </a:r>
                      <a:endParaRPr lang="en-US" sz="1300" i="0" dirty="0"/>
                    </a:p>
                  </a:txBody>
                  <a:tcPr/>
                </a:tc>
                <a:tc>
                  <a:txBody>
                    <a:bodyPr/>
                    <a:lstStyle/>
                    <a:p>
                      <a:endParaRPr lang="en-US" sz="1300"/>
                    </a:p>
                  </a:txBody>
                  <a:tcPr/>
                </a:tc>
                <a:tc>
                  <a:txBody>
                    <a:bodyPr/>
                    <a:lstStyle/>
                    <a:p>
                      <a:endParaRPr lang="en-US" sz="1300" b="0" dirty="0"/>
                    </a:p>
                  </a:txBody>
                  <a:tcPr/>
                </a:tc>
                <a:tc>
                  <a:txBody>
                    <a:bodyPr/>
                    <a:lstStyle/>
                    <a:p>
                      <a:endParaRPr lang="en-US" sz="13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40168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Low Level Transformations</a:t>
            </a:r>
          </a:p>
          <a:p>
            <a:pPr algn="ctr"/>
            <a:r>
              <a:rPr lang="en-US" sz="3100" dirty="0">
                <a:solidFill>
                  <a:schemeClr val="tx1"/>
                </a:solidFill>
              </a:rPr>
              <a:t>(map, flatMap, filter)</a:t>
            </a:r>
          </a:p>
        </p:txBody>
      </p:sp>
    </p:spTree>
    <p:extLst>
      <p:ext uri="{BB962C8B-B14F-4D97-AF65-F5344CB8AC3E}">
        <p14:creationId xmlns:p14="http://schemas.microsoft.com/office/powerpoint/2010/main" val="1261524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3" name="TextBox 2"/>
          <p:cNvSpPr txBox="1"/>
          <p:nvPr/>
        </p:nvSpPr>
        <p:spPr>
          <a:xfrm>
            <a:off x="319968" y="176790"/>
            <a:ext cx="5455577" cy="6463308"/>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1200150" lvl="2" indent="-285750">
              <a:buFont typeface="Wingdings" panose="05000000000000000000" pitchFamily="2" charset="2"/>
              <a:buChar char="ü"/>
            </a:pPr>
            <a:r>
              <a:rPr lang="en-US" i="1" dirty="0" err="1"/>
              <a:t>Regexp</a:t>
            </a:r>
            <a:endParaRPr lang="en-US" i="1" dirty="0"/>
          </a:p>
          <a:p>
            <a:pPr marL="1200150" lvl="2" indent="-285750">
              <a:buFont typeface="Wingdings" panose="05000000000000000000" pitchFamily="2" charset="2"/>
              <a:buChar char="ü"/>
            </a:pPr>
            <a:r>
              <a:rPr lang="en-US" i="1" dirty="0"/>
              <a:t>Date</a:t>
            </a:r>
          </a:p>
          <a:p>
            <a:pPr marL="1200150" lvl="2" indent="-285750">
              <a:buFont typeface="Wingdings" panose="05000000000000000000" pitchFamily="2" charset="2"/>
              <a:buChar char="ü"/>
            </a:pPr>
            <a:r>
              <a:rPr lang="en-US" i="1" dirty="0"/>
              <a:t>null</a:t>
            </a:r>
          </a:p>
          <a:p>
            <a:pPr marL="1200150" lvl="2" indent="-285750">
              <a:buFont typeface="Wingdings" panose="05000000000000000000" pitchFamily="2" charset="2"/>
              <a:buChar char="ü"/>
            </a:pPr>
            <a:r>
              <a:rPr lang="en-US" i="1" dirty="0"/>
              <a:t>Collection</a:t>
            </a:r>
          </a:p>
          <a:p>
            <a:pPr marL="1200150" lvl="2" indent="-285750">
              <a:buFont typeface="Wingdings" panose="05000000000000000000" pitchFamily="2" charset="2"/>
              <a:buChar char="ü"/>
            </a:pPr>
            <a:r>
              <a:rPr lang="en-US" i="1" dirty="0" err="1"/>
              <a:t>na</a:t>
            </a:r>
            <a:endParaRPr lang="en-US" i="1" dirty="0"/>
          </a:p>
          <a:p>
            <a:pPr marL="1200150" lvl="2" indent="-285750">
              <a:buFont typeface="Wingdings" panose="05000000000000000000" pitchFamily="2" charset="2"/>
              <a:buChar char="ü"/>
            </a:pPr>
            <a:r>
              <a:rPr lang="en-US" i="1" dirty="0"/>
              <a:t>math and statistics</a:t>
            </a:r>
          </a:p>
          <a:p>
            <a:pPr marL="1200150" lvl="2" indent="-285750">
              <a:buFont typeface="Wingdings" panose="05000000000000000000" pitchFamily="2" charset="2"/>
              <a:buChar char="ü"/>
            </a:pPr>
            <a:r>
              <a:rPr lang="en-US" i="1" dirty="0"/>
              <a:t>explode and flatten</a:t>
            </a:r>
          </a:p>
          <a:p>
            <a:pPr marL="1200150" lvl="2" indent="-285750">
              <a:buFont typeface="Wingdings" panose="05000000000000000000" pitchFamily="2" charset="2"/>
              <a:buChar char="ü"/>
            </a:pPr>
            <a:r>
              <a:rPr lang="en-US" i="1" dirty="0"/>
              <a:t>Formatting</a:t>
            </a:r>
          </a:p>
          <a:p>
            <a:pPr marL="1200150" lvl="2" indent="-285750">
              <a:buFont typeface="Wingdings" panose="05000000000000000000" pitchFamily="2" charset="2"/>
              <a:buChar char="ü"/>
            </a:pPr>
            <a:r>
              <a:rPr lang="en-US" i="1" dirty="0" err="1"/>
              <a:t>json</a:t>
            </a:r>
            <a:endParaRPr lang="en-US" i="1" dirty="0"/>
          </a:p>
          <a:p>
            <a:pPr marL="742950" lvl="1" indent="-285750">
              <a:buFont typeface="Wingdings" panose="05000000000000000000" pitchFamily="2" charset="2"/>
              <a:buChar char="v"/>
            </a:pPr>
            <a:r>
              <a:rPr lang="en-US" b="1" i="1" dirty="0"/>
              <a:t>Partition</a:t>
            </a:r>
          </a:p>
          <a:p>
            <a:pPr marL="1200150" lvl="2" indent="-285750">
              <a:buFont typeface="Wingdings" panose="05000000000000000000" pitchFamily="2" charset="2"/>
              <a:buChar char="ü"/>
            </a:pPr>
            <a:r>
              <a:rPr lang="en-US" i="1" dirty="0"/>
              <a:t>What is partition</a:t>
            </a:r>
          </a:p>
          <a:p>
            <a:pPr marL="1200150" lvl="2" indent="-285750">
              <a:buFont typeface="Wingdings" panose="05000000000000000000" pitchFamily="2" charset="2"/>
              <a:buChar char="ü"/>
            </a:pPr>
            <a:r>
              <a:rPr lang="en-US" i="1" dirty="0"/>
              <a:t>Repartition</a:t>
            </a:r>
          </a:p>
          <a:p>
            <a:pPr marL="1200150" lvl="2" indent="-285750">
              <a:buFont typeface="Wingdings" panose="05000000000000000000" pitchFamily="2" charset="2"/>
              <a:buChar char="ü"/>
            </a:pPr>
            <a:r>
              <a:rPr lang="en-US" i="1" dirty="0"/>
              <a:t>Coalesce</a:t>
            </a:r>
          </a:p>
          <a:p>
            <a:pPr marL="1200150" lvl="2" indent="-285750">
              <a:buFont typeface="Wingdings" panose="05000000000000000000" pitchFamily="2" charset="2"/>
              <a:buChar char="ü"/>
            </a:pPr>
            <a:r>
              <a:rPr lang="en-US" i="1" dirty="0"/>
              <a:t>Repartition vs Coalesce </a:t>
            </a:r>
          </a:p>
          <a:p>
            <a:pPr marL="742950" lvl="1" indent="-285750">
              <a:buFont typeface="Wingdings" panose="05000000000000000000" pitchFamily="2" charset="2"/>
              <a:buChar char="v"/>
            </a:pPr>
            <a:r>
              <a:rPr lang="en-US" b="1" i="1" dirty="0"/>
              <a:t>Extraction</a:t>
            </a:r>
          </a:p>
          <a:p>
            <a:pPr marL="1200150" lvl="2" indent="-285750">
              <a:buFont typeface="Wingdings" panose="05000000000000000000" pitchFamily="2" charset="2"/>
              <a:buChar char="ü"/>
            </a:pPr>
            <a:r>
              <a:rPr lang="en-US" i="1" dirty="0"/>
              <a:t>csv</a:t>
            </a:r>
          </a:p>
          <a:p>
            <a:pPr marL="1200150" lvl="2" indent="-285750">
              <a:buFont typeface="Wingdings" panose="05000000000000000000" pitchFamily="2" charset="2"/>
              <a:buChar char="ü"/>
            </a:pPr>
            <a:r>
              <a:rPr lang="en-US" i="1" dirty="0"/>
              <a:t>text</a:t>
            </a:r>
          </a:p>
          <a:p>
            <a:pPr marL="1200150" lvl="2" indent="-285750">
              <a:buFont typeface="Wingdings" panose="05000000000000000000" pitchFamily="2" charset="2"/>
              <a:buChar char="ü"/>
            </a:pPr>
            <a:r>
              <a:rPr lang="en-US" i="1" dirty="0"/>
              <a:t>Parquet</a:t>
            </a:r>
          </a:p>
          <a:p>
            <a:pPr marL="1200150" lvl="2" indent="-285750">
              <a:buFont typeface="Wingdings" panose="05000000000000000000" pitchFamily="2" charset="2"/>
              <a:buChar char="ü"/>
            </a:pPr>
            <a:r>
              <a:rPr lang="en-US" i="1" dirty="0"/>
              <a:t>Orc</a:t>
            </a:r>
          </a:p>
          <a:p>
            <a:pPr marL="1200150" lvl="2" indent="-285750">
              <a:buFont typeface="Wingdings" panose="05000000000000000000" pitchFamily="2" charset="2"/>
              <a:buChar char="ü"/>
            </a:pPr>
            <a:r>
              <a:rPr lang="en-US" i="1" dirty="0" err="1"/>
              <a:t>Json</a:t>
            </a:r>
            <a:endParaRPr lang="en-US" i="1" dirty="0"/>
          </a:p>
          <a:p>
            <a:pPr marL="1200150" lvl="2" indent="-285750">
              <a:buFont typeface="Wingdings" panose="05000000000000000000" pitchFamily="2" charset="2"/>
              <a:buChar char="ü"/>
            </a:pPr>
            <a:r>
              <a:rPr lang="en-US" i="1" dirty="0" err="1"/>
              <a:t>avro</a:t>
            </a:r>
            <a:endParaRPr lang="en-US" i="1" dirty="0"/>
          </a:p>
          <a:p>
            <a:pPr marL="1200150" lvl="2" indent="-285750">
              <a:buFont typeface="Wingdings" panose="05000000000000000000" pitchFamily="2" charset="2"/>
              <a:buChar char="ü"/>
            </a:pPr>
            <a:r>
              <a:rPr lang="en-US" i="1" dirty="0"/>
              <a:t>Hive</a:t>
            </a:r>
          </a:p>
          <a:p>
            <a:pPr marL="1200150" lvl="2" indent="-285750">
              <a:buFont typeface="Wingdings" panose="05000000000000000000" pitchFamily="2" charset="2"/>
              <a:buChar char="ü"/>
            </a:pPr>
            <a:r>
              <a:rPr lang="en-US" i="1" dirty="0" err="1"/>
              <a:t>jdbc</a:t>
            </a:r>
            <a:endParaRPr lang="en-US" i="1" dirty="0"/>
          </a:p>
        </p:txBody>
      </p:sp>
    </p:spTree>
    <p:extLst>
      <p:ext uri="{BB962C8B-B14F-4D97-AF65-F5344CB8AC3E}">
        <p14:creationId xmlns:p14="http://schemas.microsoft.com/office/powerpoint/2010/main" val="3202425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897" y="436606"/>
            <a:ext cx="11155879" cy="7148558"/>
          </a:xfrm>
        </p:spPr>
        <p:txBody>
          <a:bodyPr>
            <a:noAutofit/>
          </a:bodyPr>
          <a:lstStyle/>
          <a:p>
            <a:pPr marL="0" indent="0">
              <a:buNone/>
            </a:pPr>
            <a:r>
              <a:rPr lang="en-US" sz="1700" b="1" dirty="0"/>
              <a:t>map :  map(f, </a:t>
            </a:r>
            <a:r>
              <a:rPr lang="en-US" sz="1700" b="1" dirty="0" err="1"/>
              <a:t>preservesPartitioning</a:t>
            </a:r>
            <a:r>
              <a:rPr lang="en-US" sz="1700" b="1" dirty="0"/>
              <a:t>=False) </a:t>
            </a:r>
          </a:p>
          <a:p>
            <a:pPr lvl="1">
              <a:buFont typeface="Wingdings" panose="05000000000000000000" pitchFamily="2" charset="2"/>
              <a:buChar char="§"/>
            </a:pPr>
            <a:r>
              <a:rPr lang="en-US" sz="1700" dirty="0"/>
              <a:t>Perform row level transformations where one record transforms into another record.</a:t>
            </a:r>
          </a:p>
          <a:p>
            <a:pPr lvl="1">
              <a:buFont typeface="Wingdings" panose="05000000000000000000" pitchFamily="2" charset="2"/>
              <a:buChar char="§"/>
            </a:pPr>
            <a:r>
              <a:rPr lang="en-US" sz="1700" dirty="0"/>
              <a:t>Number of records in input is equal to output.</a:t>
            </a:r>
          </a:p>
          <a:p>
            <a:pPr lvl="1">
              <a:buFont typeface="Wingdings" panose="05000000000000000000" pitchFamily="2" charset="2"/>
              <a:buChar char="§"/>
            </a:pPr>
            <a:r>
              <a:rPr lang="en-US" sz="1700" dirty="0"/>
              <a:t>Return a new RDD by applying a function to each element of this RDD.</a:t>
            </a:r>
          </a:p>
          <a:p>
            <a:pPr lvl="1">
              <a:buFont typeface="Wingdings" panose="05000000000000000000" pitchFamily="2" charset="2"/>
              <a:buChar char="§"/>
            </a:pPr>
            <a:r>
              <a:rPr lang="en-US" sz="1700" dirty="0"/>
              <a:t>When we apply a map function to an RDD, a pipelineRDD is formed, a subclass of RDD. It has all the APIs defined in the RDD.</a:t>
            </a:r>
          </a:p>
          <a:p>
            <a:pPr marL="457200" lvl="1" indent="0">
              <a:buNone/>
            </a:pPr>
            <a:endParaRPr lang="en-US" sz="1700" dirty="0"/>
          </a:p>
          <a:p>
            <a:pPr marL="457200" lvl="1" indent="0">
              <a:buNone/>
            </a:pPr>
            <a:r>
              <a:rPr lang="en-US" sz="1700" dirty="0" err="1"/>
              <a:t>ord</a:t>
            </a:r>
            <a:r>
              <a:rPr lang="en-US" sz="1700" dirty="0"/>
              <a:t> = </a:t>
            </a:r>
            <a:r>
              <a:rPr lang="en-US" sz="1700" dirty="0" err="1"/>
              <a:t>sc.textFile</a:t>
            </a:r>
            <a:r>
              <a:rPr lang="en-US" sz="1700" dirty="0"/>
              <a:t>('practice/</a:t>
            </a:r>
            <a:r>
              <a:rPr lang="en-US" sz="1700" dirty="0" err="1"/>
              <a:t>retail_db</a:t>
            </a:r>
            <a:r>
              <a:rPr lang="en-US" sz="1700" dirty="0"/>
              <a:t>/orders')</a:t>
            </a:r>
          </a:p>
          <a:p>
            <a:pPr marL="457200" lvl="1" indent="0">
              <a:buNone/>
            </a:pPr>
            <a:r>
              <a:rPr lang="en-US" sz="1700" dirty="0" err="1"/>
              <a:t>ordItems</a:t>
            </a:r>
            <a:r>
              <a:rPr lang="en-US" sz="1700" dirty="0"/>
              <a:t> = </a:t>
            </a:r>
            <a:r>
              <a:rPr lang="en-US" sz="1700" dirty="0" err="1"/>
              <a:t>sc.textFile</a:t>
            </a:r>
            <a:r>
              <a:rPr lang="en-US" sz="1700" dirty="0"/>
              <a:t>('practice/</a:t>
            </a:r>
            <a:r>
              <a:rPr lang="en-US" sz="1700" dirty="0" err="1"/>
              <a:t>retail_db</a:t>
            </a:r>
            <a:r>
              <a:rPr lang="en-US" sz="1700" dirty="0"/>
              <a:t>/</a:t>
            </a:r>
            <a:r>
              <a:rPr lang="en-US" sz="1700" dirty="0" err="1"/>
              <a:t>order_items</a:t>
            </a:r>
            <a:r>
              <a:rPr lang="en-US" sz="1700" dirty="0"/>
              <a:t>')</a:t>
            </a:r>
          </a:p>
          <a:p>
            <a:pPr marL="457200" lvl="1" indent="0">
              <a:buNone/>
            </a:pPr>
            <a:endParaRPr lang="en-US" sz="1700" dirty="0"/>
          </a:p>
          <a:p>
            <a:pPr marL="457200" lvl="1" indent="0">
              <a:buNone/>
            </a:pPr>
            <a:endParaRPr lang="en-US" sz="1700" dirty="0"/>
          </a:p>
          <a:p>
            <a:pPr marL="457200" lvl="1" indent="0">
              <a:buNone/>
            </a:pPr>
            <a:endParaRPr lang="en-US" sz="1700" dirty="0"/>
          </a:p>
        </p:txBody>
      </p:sp>
    </p:spTree>
    <p:extLst>
      <p:ext uri="{BB962C8B-B14F-4D97-AF65-F5344CB8AC3E}">
        <p14:creationId xmlns:p14="http://schemas.microsoft.com/office/powerpoint/2010/main" val="149122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155879" cy="7148558"/>
          </a:xfrm>
        </p:spPr>
        <p:txBody>
          <a:bodyPr>
            <a:noAutofit/>
          </a:bodyPr>
          <a:lstStyle/>
          <a:p>
            <a:pPr marL="457200" lvl="1" indent="0">
              <a:buNone/>
            </a:pPr>
            <a:r>
              <a:rPr lang="en-US" sz="1700" b="1" i="1" dirty="0">
                <a:solidFill>
                  <a:schemeClr val="accent6">
                    <a:lumMod val="50000"/>
                  </a:schemeClr>
                </a:solidFill>
              </a:rPr>
              <a:t>### PS: Project all the </a:t>
            </a:r>
            <a:r>
              <a:rPr lang="en-US" sz="1700" b="1" i="1" dirty="0" err="1">
                <a:solidFill>
                  <a:schemeClr val="accent6">
                    <a:lumMod val="50000"/>
                  </a:schemeClr>
                </a:solidFill>
              </a:rPr>
              <a:t>Order_ids</a:t>
            </a:r>
            <a:r>
              <a:rPr lang="en-US" sz="1700" b="1" i="1" dirty="0">
                <a:solidFill>
                  <a:schemeClr val="accent6">
                    <a:lumMod val="50000"/>
                  </a:schemeClr>
                </a:solidFill>
              </a:rPr>
              <a:t>.</a:t>
            </a:r>
          </a:p>
          <a:p>
            <a:pPr marL="457200" lvl="1" indent="0">
              <a:buNone/>
            </a:pPr>
            <a:r>
              <a:rPr lang="en-US" sz="1700" dirty="0"/>
              <a:t>  </a:t>
            </a:r>
            <a:r>
              <a:rPr lang="en-US" sz="1700" dirty="0" err="1"/>
              <a:t>ordMap</a:t>
            </a:r>
            <a:r>
              <a:rPr lang="en-US" sz="1700" dirty="0"/>
              <a:t> = </a:t>
            </a:r>
            <a:r>
              <a:rPr lang="en-US" sz="1700" dirty="0" err="1"/>
              <a:t>ord.map</a:t>
            </a:r>
            <a:r>
              <a:rPr lang="en-US" sz="1700" dirty="0"/>
              <a:t>(lambda x : </a:t>
            </a:r>
            <a:r>
              <a:rPr lang="en-US" sz="1700" dirty="0" err="1"/>
              <a:t>x.split</a:t>
            </a:r>
            <a:r>
              <a:rPr lang="en-US" sz="1700" dirty="0"/>
              <a:t>(',')(0))</a:t>
            </a:r>
          </a:p>
          <a:p>
            <a:pPr marL="457200" lvl="1" indent="0">
              <a:buNone/>
            </a:pPr>
            <a:r>
              <a:rPr lang="en-US" sz="1700" dirty="0"/>
              <a:t>  for I in </a:t>
            </a:r>
            <a:r>
              <a:rPr lang="en-US" sz="1700" dirty="0" err="1"/>
              <a:t>ordMap.take</a:t>
            </a:r>
            <a:r>
              <a:rPr lang="en-US" sz="1700" dirty="0"/>
              <a:t>(5) : print(i)</a:t>
            </a:r>
          </a:p>
          <a:p>
            <a:pPr marL="457200" lvl="1" indent="0">
              <a:buNone/>
            </a:pPr>
            <a:r>
              <a:rPr lang="en-US" sz="1700" dirty="0"/>
              <a:t> </a:t>
            </a:r>
          </a:p>
          <a:p>
            <a:pPr marL="457200" lvl="1" indent="0">
              <a:buNone/>
            </a:pPr>
            <a:r>
              <a:rPr lang="en-US" sz="1700" b="1" i="1" dirty="0">
                <a:solidFill>
                  <a:schemeClr val="accent6">
                    <a:lumMod val="50000"/>
                  </a:schemeClr>
                </a:solidFill>
              </a:rPr>
              <a:t>### PS: Project all the Orders and their status.</a:t>
            </a:r>
          </a:p>
          <a:p>
            <a:pPr marL="457200" lvl="1" indent="0">
              <a:buNone/>
            </a:pPr>
            <a:r>
              <a:rPr lang="en-US" sz="1700" dirty="0"/>
              <a:t>  </a:t>
            </a:r>
            <a:r>
              <a:rPr lang="en-US" sz="1700" dirty="0" err="1"/>
              <a:t>ord.map</a:t>
            </a:r>
            <a:r>
              <a:rPr lang="en-US" sz="1700" dirty="0"/>
              <a:t>(lambda x : (</a:t>
            </a:r>
            <a:r>
              <a:rPr lang="en-US" sz="1700" dirty="0" err="1"/>
              <a:t>x.split</a:t>
            </a:r>
            <a:r>
              <a:rPr lang="en-US" sz="1700" dirty="0"/>
              <a:t>(',')(0),</a:t>
            </a:r>
            <a:r>
              <a:rPr lang="en-US" sz="1700" dirty="0" err="1"/>
              <a:t>x.split</a:t>
            </a:r>
            <a:r>
              <a:rPr lang="en-US" sz="1700" dirty="0"/>
              <a:t>(',')(1))).take(5)</a:t>
            </a:r>
          </a:p>
          <a:p>
            <a:pPr marL="457200" lvl="1" indent="0">
              <a:buNone/>
            </a:pPr>
            <a:endParaRPr lang="en-US" sz="1700" dirty="0"/>
          </a:p>
          <a:p>
            <a:pPr marL="457200" lvl="1" indent="0">
              <a:buNone/>
            </a:pPr>
            <a:r>
              <a:rPr lang="en-US" sz="1700" b="1" i="1" dirty="0">
                <a:solidFill>
                  <a:schemeClr val="accent6">
                    <a:lumMod val="50000"/>
                  </a:schemeClr>
                </a:solidFill>
              </a:rPr>
              <a:t>### PS: Combine Order id and status with ‘#’</a:t>
            </a:r>
          </a:p>
          <a:p>
            <a:pPr marL="457200" lvl="1" indent="0">
              <a:buNone/>
            </a:pPr>
            <a:r>
              <a:rPr lang="en-US" sz="1700" dirty="0"/>
              <a:t>   </a:t>
            </a:r>
            <a:r>
              <a:rPr lang="en-US" sz="1700" dirty="0" err="1"/>
              <a:t>ord.map</a:t>
            </a:r>
            <a:r>
              <a:rPr lang="en-US" sz="1700" dirty="0"/>
              <a:t>(lambda x : </a:t>
            </a:r>
            <a:r>
              <a:rPr lang="en-US" sz="1700" dirty="0" err="1"/>
              <a:t>x.split</a:t>
            </a:r>
            <a:r>
              <a:rPr lang="en-US" sz="1700" dirty="0"/>
              <a:t>(',')(0) + '#' + </a:t>
            </a:r>
            <a:r>
              <a:rPr lang="en-US" sz="1700" dirty="0" err="1"/>
              <a:t>x.split</a:t>
            </a:r>
            <a:r>
              <a:rPr lang="en-US" sz="1700" dirty="0"/>
              <a:t>(',')(3)).take(5)</a:t>
            </a:r>
          </a:p>
          <a:p>
            <a:pPr marL="457200" lvl="1" indent="0">
              <a:buNone/>
            </a:pPr>
            <a:endParaRPr lang="en-US" sz="1700" dirty="0"/>
          </a:p>
          <a:p>
            <a:pPr marL="457200" lvl="1" indent="0">
              <a:buNone/>
            </a:pPr>
            <a:r>
              <a:rPr lang="en-US" sz="1700" b="1" i="1" dirty="0">
                <a:solidFill>
                  <a:schemeClr val="accent6">
                    <a:lumMod val="50000"/>
                  </a:schemeClr>
                </a:solidFill>
              </a:rPr>
              <a:t>### PS: Convert the Order date into YYYY/MM/DD Format.</a:t>
            </a:r>
          </a:p>
          <a:p>
            <a:pPr marL="457200" lvl="1" indent="0">
              <a:buNone/>
            </a:pPr>
            <a:r>
              <a:rPr lang="en-US" sz="1700" dirty="0"/>
              <a:t>   </a:t>
            </a:r>
            <a:r>
              <a:rPr lang="en-US" sz="1700" dirty="0" err="1"/>
              <a:t>ord.map</a:t>
            </a:r>
            <a:r>
              <a:rPr lang="en-US" sz="1700" dirty="0"/>
              <a:t>(lambda x : </a:t>
            </a:r>
            <a:r>
              <a:rPr lang="en-US" sz="1700" dirty="0" err="1"/>
              <a:t>x.split</a:t>
            </a:r>
            <a:r>
              <a:rPr lang="en-US" sz="1700" dirty="0"/>
              <a:t>(',')(1).split(' ')(0).replace('-','/')).first()</a:t>
            </a:r>
          </a:p>
          <a:p>
            <a:pPr marL="457200" lvl="1" indent="0">
              <a:buNone/>
            </a:pPr>
            <a:endParaRPr lang="en-US" sz="1700" dirty="0"/>
          </a:p>
          <a:p>
            <a:pPr marL="457200" lvl="1" indent="0">
              <a:buNone/>
            </a:pPr>
            <a:r>
              <a:rPr lang="en-US" sz="1700" b="1" i="1" dirty="0">
                <a:solidFill>
                  <a:schemeClr val="accent6">
                    <a:lumMod val="50000"/>
                  </a:schemeClr>
                </a:solidFill>
              </a:rPr>
              <a:t>### PS: Create key-value pairs with key as Order id and values as whole records.</a:t>
            </a:r>
          </a:p>
          <a:p>
            <a:pPr marL="457200" lvl="1" indent="0">
              <a:buNone/>
            </a:pPr>
            <a:r>
              <a:rPr lang="en-US" sz="1700" dirty="0"/>
              <a:t>   </a:t>
            </a:r>
            <a:r>
              <a:rPr lang="en-US" sz="1700" dirty="0" err="1"/>
              <a:t>ordMap</a:t>
            </a:r>
            <a:r>
              <a:rPr lang="en-US" sz="1700" dirty="0"/>
              <a:t> = </a:t>
            </a:r>
            <a:r>
              <a:rPr lang="en-US" sz="1700" dirty="0" err="1"/>
              <a:t>ord.map</a:t>
            </a:r>
            <a:r>
              <a:rPr lang="en-US" sz="1700" dirty="0"/>
              <a:t>(lambda x : (</a:t>
            </a:r>
            <a:r>
              <a:rPr lang="en-US" sz="1700" dirty="0" err="1"/>
              <a:t>x.split</a:t>
            </a:r>
            <a:r>
              <a:rPr lang="en-US" sz="1700" dirty="0"/>
              <a:t>(',')(0),x))</a:t>
            </a:r>
          </a:p>
          <a:p>
            <a:pPr marL="457200" lvl="1" indent="0">
              <a:buNone/>
            </a:pPr>
            <a:endParaRPr lang="en-US" sz="1700" dirty="0"/>
          </a:p>
          <a:p>
            <a:pPr marL="457200" lvl="1" indent="0">
              <a:buNone/>
            </a:pPr>
            <a:r>
              <a:rPr lang="en-US" sz="1700" b="1" i="1" dirty="0">
                <a:solidFill>
                  <a:schemeClr val="accent6">
                    <a:lumMod val="50000"/>
                  </a:schemeClr>
                </a:solidFill>
              </a:rPr>
              <a:t>### PS: Project all the </a:t>
            </a:r>
            <a:r>
              <a:rPr lang="en-US" sz="1700" b="1" i="1" dirty="0" err="1">
                <a:solidFill>
                  <a:schemeClr val="accent6">
                    <a:lumMod val="50000"/>
                  </a:schemeClr>
                </a:solidFill>
              </a:rPr>
              <a:t>Order_item_ids</a:t>
            </a:r>
            <a:r>
              <a:rPr lang="en-US" sz="1700" b="1" i="1" dirty="0">
                <a:solidFill>
                  <a:schemeClr val="accent6">
                    <a:lumMod val="50000"/>
                  </a:schemeClr>
                </a:solidFill>
              </a:rPr>
              <a:t> and their subtotal.</a:t>
            </a:r>
          </a:p>
          <a:p>
            <a:pPr marL="457200" lvl="1" indent="0">
              <a:buNone/>
            </a:pPr>
            <a:r>
              <a:rPr lang="en-US" sz="1700" dirty="0"/>
              <a:t>   </a:t>
            </a:r>
            <a:r>
              <a:rPr lang="en-US" sz="1700" dirty="0" err="1"/>
              <a:t>ordItemsMap</a:t>
            </a:r>
            <a:r>
              <a:rPr lang="en-US" sz="1700" dirty="0"/>
              <a:t> = </a:t>
            </a:r>
            <a:r>
              <a:rPr lang="en-US" sz="1700" dirty="0" err="1"/>
              <a:t>ordItems.map</a:t>
            </a:r>
            <a:r>
              <a:rPr lang="en-US" sz="1700" dirty="0"/>
              <a:t>(lambda x : (</a:t>
            </a:r>
            <a:r>
              <a:rPr lang="en-US" sz="1700" dirty="0" err="1"/>
              <a:t>x.split</a:t>
            </a:r>
            <a:r>
              <a:rPr lang="en-US" sz="1700" dirty="0"/>
              <a:t>(',')(0),</a:t>
            </a:r>
            <a:r>
              <a:rPr lang="en-US" sz="1700" dirty="0" err="1"/>
              <a:t>x.split</a:t>
            </a:r>
            <a:r>
              <a:rPr lang="en-US" sz="1700" dirty="0"/>
              <a:t>(',')(4)))</a:t>
            </a:r>
          </a:p>
          <a:p>
            <a:pPr marL="457200" lvl="1" indent="0">
              <a:buNone/>
            </a:pPr>
            <a:endParaRPr lang="en-US" sz="1700" dirty="0"/>
          </a:p>
          <a:p>
            <a:pPr marL="457200" lvl="1" indent="0">
              <a:buNone/>
            </a:pPr>
            <a:r>
              <a:rPr lang="en-US" sz="1700" b="1" i="1" dirty="0">
                <a:solidFill>
                  <a:schemeClr val="accent6">
                    <a:lumMod val="50000"/>
                  </a:schemeClr>
                </a:solidFill>
              </a:rPr>
              <a:t>### PS: Applied user defined function to convert status into lowercase.</a:t>
            </a:r>
          </a:p>
          <a:p>
            <a:pPr marL="457200" lvl="1" indent="0">
              <a:buNone/>
            </a:pPr>
            <a:r>
              <a:rPr lang="en-US" sz="1700" dirty="0"/>
              <a:t> </a:t>
            </a:r>
            <a:r>
              <a:rPr lang="en-US" sz="1700" dirty="0" err="1"/>
              <a:t>def</a:t>
            </a:r>
            <a:r>
              <a:rPr lang="en-US" sz="1700" dirty="0"/>
              <a:t> </a:t>
            </a:r>
            <a:r>
              <a:rPr lang="en-US" sz="1700" dirty="0" err="1"/>
              <a:t>lowerCase</a:t>
            </a:r>
            <a:r>
              <a:rPr lang="en-US" sz="1700" dirty="0"/>
              <a:t>(</a:t>
            </a:r>
            <a:r>
              <a:rPr lang="en-US" sz="1700" dirty="0" err="1"/>
              <a:t>str</a:t>
            </a:r>
            <a:r>
              <a:rPr lang="en-US" sz="1700" dirty="0"/>
              <a:t>):</a:t>
            </a:r>
          </a:p>
          <a:p>
            <a:pPr marL="457200" lvl="1" indent="0">
              <a:buNone/>
            </a:pPr>
            <a:r>
              <a:rPr lang="en-US" sz="1700" dirty="0"/>
              <a:t>     return </a:t>
            </a:r>
            <a:r>
              <a:rPr lang="en-US" sz="1700" dirty="0" err="1"/>
              <a:t>str.lower</a:t>
            </a:r>
            <a:r>
              <a:rPr lang="en-US" sz="1700" dirty="0"/>
              <a:t>()   </a:t>
            </a:r>
          </a:p>
          <a:p>
            <a:pPr marL="457200" lvl="1" indent="0">
              <a:buNone/>
            </a:pPr>
            <a:r>
              <a:rPr lang="en-US" sz="1700" dirty="0"/>
              <a:t> </a:t>
            </a:r>
            <a:r>
              <a:rPr lang="en-US" sz="1700" dirty="0" err="1"/>
              <a:t>ord.map</a:t>
            </a:r>
            <a:r>
              <a:rPr lang="en-US" sz="1700" dirty="0"/>
              <a:t>(lambda x : </a:t>
            </a:r>
            <a:r>
              <a:rPr lang="en-US" sz="1700" dirty="0" err="1"/>
              <a:t>lowerCase</a:t>
            </a:r>
            <a:r>
              <a:rPr lang="en-US" sz="1700" dirty="0"/>
              <a:t>(</a:t>
            </a:r>
            <a:r>
              <a:rPr lang="en-US" sz="1700" dirty="0" err="1"/>
              <a:t>x.split</a:t>
            </a:r>
            <a:r>
              <a:rPr lang="en-US" sz="1700" dirty="0"/>
              <a:t>(',')(3))).first()</a:t>
            </a:r>
          </a:p>
          <a:p>
            <a:pPr marL="457200" lvl="1" indent="0">
              <a:buNone/>
            </a:pPr>
            <a:endParaRPr lang="en-US" sz="1700" dirty="0"/>
          </a:p>
        </p:txBody>
      </p:sp>
    </p:spTree>
    <p:extLst>
      <p:ext uri="{BB962C8B-B14F-4D97-AF65-F5344CB8AC3E}">
        <p14:creationId xmlns:p14="http://schemas.microsoft.com/office/powerpoint/2010/main" val="26741861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590317" cy="6858000"/>
          </a:xfrm>
        </p:spPr>
        <p:txBody>
          <a:bodyPr>
            <a:noAutofit/>
          </a:bodyPr>
          <a:lstStyle/>
          <a:p>
            <a:pPr marL="0" indent="0">
              <a:buNone/>
            </a:pPr>
            <a:endParaRPr lang="en-US" sz="1900" b="1" dirty="0"/>
          </a:p>
          <a:p>
            <a:pPr marL="0" indent="0">
              <a:buNone/>
            </a:pPr>
            <a:r>
              <a:rPr lang="en-US" sz="1700" b="1" dirty="0"/>
              <a:t>flatMap :  flatMap(f, </a:t>
            </a:r>
            <a:r>
              <a:rPr lang="en-US" sz="1700" b="1" dirty="0" err="1"/>
              <a:t>preservesPartitioning</a:t>
            </a:r>
            <a:r>
              <a:rPr lang="en-US" sz="1700" b="1" dirty="0"/>
              <a:t>=False)</a:t>
            </a:r>
          </a:p>
          <a:p>
            <a:pPr lvl="1">
              <a:buFont typeface="Wingdings" panose="05000000000000000000" pitchFamily="2" charset="2"/>
              <a:buChar char="§"/>
            </a:pPr>
            <a:r>
              <a:rPr lang="en-US" sz="1700" dirty="0"/>
              <a:t>Return a new RDD by first applying a function to all elements of this RDD, and then flattening the results.</a:t>
            </a:r>
          </a:p>
          <a:p>
            <a:pPr lvl="1">
              <a:buFont typeface="Wingdings" panose="05000000000000000000" pitchFamily="2" charset="2"/>
              <a:buChar char="§"/>
            </a:pPr>
            <a:r>
              <a:rPr lang="en-US" sz="1700" dirty="0"/>
              <a:t>Similar to map, but each input item can be mapped to 0 or more output items (so </a:t>
            </a:r>
            <a:r>
              <a:rPr lang="en-US" sz="1700" i="1" dirty="0" err="1"/>
              <a:t>func</a:t>
            </a:r>
            <a:r>
              <a:rPr lang="en-US" sz="1700" dirty="0"/>
              <a:t> should return a </a:t>
            </a:r>
            <a:r>
              <a:rPr lang="en-US" sz="1700" dirty="0" err="1"/>
              <a:t>Seq</a:t>
            </a:r>
            <a:r>
              <a:rPr lang="en-US" sz="1700" dirty="0"/>
              <a:t> rather than a single item). Number of records in input is less than or equal to output.</a:t>
            </a:r>
          </a:p>
          <a:p>
            <a:pPr marL="457200" lvl="1" indent="0">
              <a:buNone/>
            </a:pPr>
            <a:endParaRPr lang="en-US" sz="1700" dirty="0"/>
          </a:p>
          <a:p>
            <a:pPr marL="457200" lvl="1" indent="0">
              <a:buNone/>
            </a:pPr>
            <a:r>
              <a:rPr lang="en-US" sz="1700" b="1" i="1" dirty="0">
                <a:solidFill>
                  <a:schemeClr val="accent6">
                    <a:lumMod val="50000"/>
                  </a:schemeClr>
                </a:solidFill>
              </a:rPr>
              <a:t>### PS : Word count in orders file.</a:t>
            </a:r>
          </a:p>
          <a:p>
            <a:pPr marL="457200" lvl="1" indent="0">
              <a:buNone/>
            </a:pPr>
            <a:r>
              <a:rPr lang="en-US" sz="1700" dirty="0" err="1"/>
              <a:t>ord</a:t>
            </a:r>
            <a:r>
              <a:rPr lang="en-US" sz="1700" dirty="0"/>
              <a:t> = </a:t>
            </a:r>
            <a:r>
              <a:rPr lang="en-US" sz="1700" dirty="0" err="1"/>
              <a:t>sc.textFile</a:t>
            </a:r>
            <a:r>
              <a:rPr lang="en-US" sz="1700" dirty="0"/>
              <a:t>('practice/</a:t>
            </a:r>
            <a:r>
              <a:rPr lang="en-US" sz="1700" dirty="0" err="1"/>
              <a:t>retail_db</a:t>
            </a:r>
            <a:r>
              <a:rPr lang="en-US" sz="1700" dirty="0"/>
              <a:t>/orders')</a:t>
            </a:r>
          </a:p>
          <a:p>
            <a:pPr marL="457200" lvl="1" indent="0">
              <a:buNone/>
            </a:pPr>
            <a:r>
              <a:rPr lang="en-US" sz="1700" dirty="0" err="1"/>
              <a:t>wordCount</a:t>
            </a:r>
            <a:r>
              <a:rPr lang="en-US" sz="1700" dirty="0"/>
              <a:t> = </a:t>
            </a:r>
            <a:r>
              <a:rPr lang="en-US" sz="1700" dirty="0" err="1"/>
              <a:t>ord.flatMap</a:t>
            </a:r>
            <a:r>
              <a:rPr lang="en-US" sz="1700" dirty="0"/>
              <a:t>(lambda x : </a:t>
            </a:r>
            <a:r>
              <a:rPr lang="en-US" sz="1700" dirty="0" err="1"/>
              <a:t>x.split</a:t>
            </a:r>
            <a:r>
              <a:rPr lang="en-US" sz="1700" dirty="0"/>
              <a:t>(',')).map(lambda w : (w,1)).reduceByKey(lambda </a:t>
            </a:r>
            <a:r>
              <a:rPr lang="en-US" sz="1700" dirty="0" err="1"/>
              <a:t>x,y</a:t>
            </a:r>
            <a:r>
              <a:rPr lang="en-US" sz="1700" dirty="0"/>
              <a:t> : </a:t>
            </a:r>
            <a:r>
              <a:rPr lang="en-US" sz="1700" dirty="0" err="1"/>
              <a:t>x+y</a:t>
            </a:r>
            <a:r>
              <a:rPr lang="en-US" sz="1700" dirty="0"/>
              <a:t>)</a:t>
            </a:r>
            <a:endParaRPr lang="en-US" sz="1700" b="1" dirty="0"/>
          </a:p>
        </p:txBody>
      </p:sp>
    </p:spTree>
    <p:extLst>
      <p:ext uri="{BB962C8B-B14F-4D97-AF65-F5344CB8AC3E}">
        <p14:creationId xmlns:p14="http://schemas.microsoft.com/office/powerpoint/2010/main" val="380918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5632"/>
            <a:ext cx="11294076" cy="2185060"/>
          </a:xfrm>
        </p:spPr>
        <p:txBody>
          <a:bodyPr>
            <a:noAutofit/>
          </a:bodyPr>
          <a:lstStyle/>
          <a:p>
            <a:pPr marL="0" indent="0">
              <a:buNone/>
            </a:pPr>
            <a:r>
              <a:rPr lang="en-US" sz="1700" b="1" dirty="0"/>
              <a:t>filter: filter(f)</a:t>
            </a:r>
          </a:p>
          <a:p>
            <a:pPr marL="0" indent="0">
              <a:buNone/>
            </a:pPr>
            <a:r>
              <a:rPr lang="en-US" sz="1700" dirty="0"/>
              <a:t>Return a new dataset formed by selecting those elements of the source on which </a:t>
            </a:r>
            <a:r>
              <a:rPr lang="en-US" sz="1700" i="1" dirty="0" err="1"/>
              <a:t>func</a:t>
            </a:r>
            <a:r>
              <a:rPr lang="en-US" sz="1700" dirty="0"/>
              <a:t> returns true.</a:t>
            </a:r>
          </a:p>
          <a:p>
            <a:pPr marL="457200" lvl="1" indent="0">
              <a:buNone/>
            </a:pPr>
            <a:endParaRPr lang="en-US" sz="1700" dirty="0"/>
          </a:p>
          <a:p>
            <a:pPr marL="457200" lvl="1" indent="0">
              <a:buNone/>
            </a:pPr>
            <a:r>
              <a:rPr lang="en-US" sz="1700" b="1" i="1" dirty="0">
                <a:solidFill>
                  <a:schemeClr val="accent6">
                    <a:lumMod val="50000"/>
                  </a:schemeClr>
                </a:solidFill>
              </a:rPr>
              <a:t>PS: Print all the orders which are closed or Complete and ordered in the year 2013.</a:t>
            </a:r>
          </a:p>
          <a:p>
            <a:pPr marL="457200" lvl="1" indent="0">
              <a:buNone/>
            </a:pPr>
            <a:r>
              <a:rPr lang="en-US" sz="1700" dirty="0" err="1"/>
              <a:t>ord</a:t>
            </a:r>
            <a:r>
              <a:rPr lang="en-US" sz="1700" dirty="0"/>
              <a:t> = </a:t>
            </a:r>
            <a:r>
              <a:rPr lang="en-US" sz="1700" dirty="0" err="1"/>
              <a:t>sc.textFile</a:t>
            </a:r>
            <a:r>
              <a:rPr lang="en-US" sz="1700" dirty="0"/>
              <a:t>('practice/</a:t>
            </a:r>
            <a:r>
              <a:rPr lang="en-US" sz="1700" dirty="0" err="1"/>
              <a:t>retail_db</a:t>
            </a:r>
            <a:r>
              <a:rPr lang="en-US" sz="1700" dirty="0"/>
              <a:t>/orders')</a:t>
            </a:r>
          </a:p>
          <a:p>
            <a:pPr marL="457200" lvl="1" indent="0">
              <a:buNone/>
            </a:pPr>
            <a:r>
              <a:rPr lang="en-US" sz="1700" dirty="0" err="1"/>
              <a:t>filteredOrd</a:t>
            </a:r>
            <a:r>
              <a:rPr lang="en-US" sz="1700" dirty="0"/>
              <a:t> = </a:t>
            </a:r>
            <a:r>
              <a:rPr lang="en-US" sz="1700" dirty="0" err="1"/>
              <a:t>ord.filter</a:t>
            </a:r>
            <a:r>
              <a:rPr lang="en-US" sz="1700" dirty="0"/>
              <a:t>(lambda x : (</a:t>
            </a:r>
            <a:r>
              <a:rPr lang="en-US" sz="1700" dirty="0" err="1"/>
              <a:t>x.split</a:t>
            </a:r>
            <a:r>
              <a:rPr lang="en-US" sz="1700" dirty="0"/>
              <a:t>(',')(3) in ("CLOSED","COMPLETE"))  and (</a:t>
            </a:r>
            <a:r>
              <a:rPr lang="en-US" sz="1700" dirty="0" err="1"/>
              <a:t>x.split</a:t>
            </a:r>
            <a:r>
              <a:rPr lang="en-US" sz="1700" dirty="0"/>
              <a:t>(',')(1).split('-')(0) == '2014'))</a:t>
            </a:r>
          </a:p>
        </p:txBody>
      </p:sp>
    </p:spTree>
    <p:extLst>
      <p:ext uri="{BB962C8B-B14F-4D97-AF65-F5344CB8AC3E}">
        <p14:creationId xmlns:p14="http://schemas.microsoft.com/office/powerpoint/2010/main" val="292481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5631"/>
            <a:ext cx="11294076" cy="2987125"/>
          </a:xfrm>
        </p:spPr>
        <p:txBody>
          <a:bodyPr>
            <a:noAutofit/>
          </a:bodyPr>
          <a:lstStyle/>
          <a:p>
            <a:pPr marL="0" indent="0">
              <a:buNone/>
            </a:pPr>
            <a:r>
              <a:rPr lang="en-US" sz="1700" b="1" dirty="0" err="1"/>
              <a:t>mapValues</a:t>
            </a:r>
            <a:r>
              <a:rPr lang="en-US" sz="1700" b="1" dirty="0"/>
              <a:t>: </a:t>
            </a:r>
            <a:r>
              <a:rPr lang="en-US" sz="1700" b="1" dirty="0" err="1"/>
              <a:t>mapValues</a:t>
            </a:r>
            <a:r>
              <a:rPr lang="en-US" sz="1700" b="1" dirty="0"/>
              <a:t>(f)</a:t>
            </a:r>
          </a:p>
          <a:p>
            <a:r>
              <a:rPr lang="en-US" sz="1700" dirty="0"/>
              <a:t>Only applicable to pair RDDs RDD((A,B)).</a:t>
            </a:r>
          </a:p>
          <a:p>
            <a:r>
              <a:rPr lang="en-US" sz="1700" dirty="0"/>
              <a:t>Do not change the key. Apply the function ‘f’ to all values of the same key.</a:t>
            </a:r>
          </a:p>
          <a:p>
            <a:r>
              <a:rPr lang="en-US" sz="1700" dirty="0"/>
              <a:t>The difference with map is map operates on the entire record.</a:t>
            </a:r>
          </a:p>
          <a:p>
            <a:pPr marL="457200" lvl="1" indent="0">
              <a:buNone/>
            </a:pPr>
            <a:endParaRPr lang="en-US" sz="1700" dirty="0"/>
          </a:p>
          <a:p>
            <a:pPr marL="457200" lvl="1" indent="0">
              <a:buNone/>
            </a:pPr>
            <a:r>
              <a:rPr lang="en-US" sz="1700" dirty="0"/>
              <a:t>Ex - </a:t>
            </a:r>
            <a:r>
              <a:rPr lang="en-US" sz="1700" dirty="0" err="1"/>
              <a:t>rdd</a:t>
            </a:r>
            <a:r>
              <a:rPr lang="en-US" sz="1700" dirty="0"/>
              <a:t> = </a:t>
            </a:r>
            <a:r>
              <a:rPr lang="en-US" sz="1700" dirty="0" err="1"/>
              <a:t>sc.parallelize</a:t>
            </a:r>
            <a:r>
              <a:rPr lang="en-US" sz="1700" dirty="0"/>
              <a:t>((("a", (1,2,3)), ("b", (3,4,5)),("a", (1,2,3,4,5))))</a:t>
            </a:r>
          </a:p>
          <a:p>
            <a:pPr marL="457200" lvl="1" indent="0">
              <a:buNone/>
            </a:pPr>
            <a:r>
              <a:rPr lang="en-US" sz="1800" dirty="0" err="1"/>
              <a:t>def</a:t>
            </a:r>
            <a:r>
              <a:rPr lang="en-US" sz="1800" dirty="0"/>
              <a:t> f(x): return </a:t>
            </a:r>
            <a:r>
              <a:rPr lang="en-US" sz="1800" dirty="0" err="1"/>
              <a:t>len</a:t>
            </a:r>
            <a:r>
              <a:rPr lang="en-US" sz="1800" dirty="0"/>
              <a:t>(x)</a:t>
            </a:r>
            <a:endParaRPr lang="en-US" sz="1700" dirty="0"/>
          </a:p>
          <a:p>
            <a:pPr marL="457200" lvl="1" indent="0">
              <a:buNone/>
            </a:pPr>
            <a:r>
              <a:rPr lang="en-US" sz="1700" dirty="0" err="1"/>
              <a:t>rdd.mapValues</a:t>
            </a:r>
            <a:r>
              <a:rPr lang="en-US" sz="1700" dirty="0"/>
              <a:t>(f).collect()</a:t>
            </a:r>
          </a:p>
        </p:txBody>
      </p:sp>
    </p:spTree>
    <p:extLst>
      <p:ext uri="{BB962C8B-B14F-4D97-AF65-F5344CB8AC3E}">
        <p14:creationId xmlns:p14="http://schemas.microsoft.com/office/powerpoint/2010/main" val="353420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Join Transformations</a:t>
            </a:r>
          </a:p>
        </p:txBody>
      </p:sp>
    </p:spTree>
    <p:extLst>
      <p:ext uri="{BB962C8B-B14F-4D97-AF65-F5344CB8AC3E}">
        <p14:creationId xmlns:p14="http://schemas.microsoft.com/office/powerpoint/2010/main" val="40992937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878" y="225631"/>
            <a:ext cx="11155879" cy="6483927"/>
          </a:xfrm>
        </p:spPr>
        <p:txBody>
          <a:bodyPr>
            <a:noAutofit/>
          </a:bodyPr>
          <a:lstStyle/>
          <a:p>
            <a:pPr marL="0" indent="0">
              <a:buNone/>
            </a:pPr>
            <a:r>
              <a:rPr lang="en-US" sz="1500" b="1" dirty="0"/>
              <a:t>Joining datasets </a:t>
            </a:r>
          </a:p>
          <a:p>
            <a:pPr lvl="1">
              <a:buFont typeface="Wingdings" panose="05000000000000000000" pitchFamily="2" charset="2"/>
              <a:buChar char="§"/>
            </a:pPr>
            <a:r>
              <a:rPr lang="en-US" sz="1500" dirty="0"/>
              <a:t>Join</a:t>
            </a:r>
          </a:p>
          <a:p>
            <a:pPr lvl="1">
              <a:buFont typeface="Wingdings" panose="05000000000000000000" pitchFamily="2" charset="2"/>
              <a:buChar char="§"/>
            </a:pPr>
            <a:r>
              <a:rPr lang="en-US" sz="1500" dirty="0"/>
              <a:t>leftOuterJoin</a:t>
            </a:r>
          </a:p>
          <a:p>
            <a:pPr lvl="1">
              <a:buFont typeface="Wingdings" panose="05000000000000000000" pitchFamily="2" charset="2"/>
              <a:buChar char="§"/>
            </a:pPr>
            <a:r>
              <a:rPr lang="en-US" sz="1500" dirty="0"/>
              <a:t>rightOuterJoin</a:t>
            </a:r>
          </a:p>
          <a:p>
            <a:pPr lvl="1">
              <a:buFont typeface="Wingdings" panose="05000000000000000000" pitchFamily="2" charset="2"/>
              <a:buChar char="§"/>
            </a:pPr>
            <a:r>
              <a:rPr lang="en-US" sz="1500" dirty="0" err="1"/>
              <a:t>fullOuterJoin</a:t>
            </a:r>
            <a:endParaRPr lang="en-US" sz="1500" dirty="0"/>
          </a:p>
          <a:p>
            <a:pPr marL="0" indent="0">
              <a:buNone/>
            </a:pPr>
            <a:r>
              <a:rPr lang="en-US" sz="1500" b="1" dirty="0"/>
              <a:t>Join:  join(other, </a:t>
            </a:r>
            <a:r>
              <a:rPr lang="en-US" sz="1500" b="1" dirty="0" err="1"/>
              <a:t>numPartitions</a:t>
            </a:r>
            <a:r>
              <a:rPr lang="en-US" sz="1500" b="1" dirty="0"/>
              <a:t>=None)</a:t>
            </a:r>
          </a:p>
          <a:p>
            <a:pPr marL="457200" lvl="1" indent="0">
              <a:buNone/>
            </a:pPr>
            <a:r>
              <a:rPr lang="en-US" sz="1500" dirty="0"/>
              <a:t>When called on datasets of type (K, V) and (K, W), returns a dataset of (K, (V, W)) pairs with all pairs of elements for each key.</a:t>
            </a:r>
          </a:p>
          <a:p>
            <a:pPr marL="457200" lvl="1" indent="0">
              <a:buNone/>
            </a:pPr>
            <a:endParaRPr lang="en-US" sz="1500" dirty="0"/>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p>
          <a:p>
            <a:pPr marL="457200" lvl="1" indent="0">
              <a:buNone/>
            </a:pPr>
            <a:endParaRPr lang="en-US" sz="1500" b="1" dirty="0"/>
          </a:p>
          <a:p>
            <a:pPr marL="457200" lvl="1" indent="0">
              <a:buNone/>
            </a:pPr>
            <a:endParaRPr lang="en-US" sz="1500" b="1" dirty="0"/>
          </a:p>
          <a:p>
            <a:pPr marL="457200" lvl="1" indent="0">
              <a:buNone/>
            </a:pPr>
            <a:endParaRPr lang="en-US" sz="1500" b="1" dirty="0"/>
          </a:p>
        </p:txBody>
      </p:sp>
      <p:pic>
        <p:nvPicPr>
          <p:cNvPr id="12" name="Picture 11"/>
          <p:cNvPicPr>
            <a:picLocks noChangeAspect="1"/>
          </p:cNvPicPr>
          <p:nvPr/>
        </p:nvPicPr>
        <p:blipFill>
          <a:blip r:embed="rId2"/>
          <a:stretch>
            <a:fillRect/>
          </a:stretch>
        </p:blipFill>
        <p:spPr>
          <a:xfrm>
            <a:off x="2891352" y="4625675"/>
            <a:ext cx="1647825" cy="555925"/>
          </a:xfrm>
          <a:prstGeom prst="rect">
            <a:avLst/>
          </a:prstGeom>
        </p:spPr>
      </p:pic>
      <p:pic>
        <p:nvPicPr>
          <p:cNvPr id="14" name="Picture 13"/>
          <p:cNvPicPr>
            <a:picLocks noChangeAspect="1"/>
          </p:cNvPicPr>
          <p:nvPr/>
        </p:nvPicPr>
        <p:blipFill>
          <a:blip r:embed="rId2"/>
          <a:stretch>
            <a:fillRect/>
          </a:stretch>
        </p:blipFill>
        <p:spPr>
          <a:xfrm>
            <a:off x="1490791" y="6369328"/>
            <a:ext cx="1647825" cy="555925"/>
          </a:xfrm>
          <a:prstGeom prst="rect">
            <a:avLst/>
          </a:prstGeom>
        </p:spPr>
      </p:pic>
      <p:pic>
        <p:nvPicPr>
          <p:cNvPr id="24" name="Picture 23"/>
          <p:cNvPicPr>
            <a:picLocks noChangeAspect="1"/>
          </p:cNvPicPr>
          <p:nvPr/>
        </p:nvPicPr>
        <p:blipFill>
          <a:blip r:embed="rId3"/>
          <a:stretch>
            <a:fillRect/>
          </a:stretch>
        </p:blipFill>
        <p:spPr>
          <a:xfrm>
            <a:off x="1995004" y="2284019"/>
            <a:ext cx="2552700" cy="2228850"/>
          </a:xfrm>
          <a:prstGeom prst="rect">
            <a:avLst/>
          </a:prstGeom>
        </p:spPr>
      </p:pic>
      <p:pic>
        <p:nvPicPr>
          <p:cNvPr id="25" name="Picture 24"/>
          <p:cNvPicPr>
            <a:picLocks noChangeAspect="1"/>
          </p:cNvPicPr>
          <p:nvPr/>
        </p:nvPicPr>
        <p:blipFill>
          <a:blip r:embed="rId4"/>
          <a:stretch>
            <a:fillRect/>
          </a:stretch>
        </p:blipFill>
        <p:spPr>
          <a:xfrm>
            <a:off x="5900256" y="4487354"/>
            <a:ext cx="2505075" cy="2257425"/>
          </a:xfrm>
          <a:prstGeom prst="rect">
            <a:avLst/>
          </a:prstGeom>
        </p:spPr>
      </p:pic>
      <p:pic>
        <p:nvPicPr>
          <p:cNvPr id="26" name="Picture 25"/>
          <p:cNvPicPr>
            <a:picLocks noChangeAspect="1"/>
          </p:cNvPicPr>
          <p:nvPr/>
        </p:nvPicPr>
        <p:blipFill rotWithShape="1">
          <a:blip r:embed="rId5"/>
          <a:srcRect b="12018"/>
          <a:stretch/>
        </p:blipFill>
        <p:spPr>
          <a:xfrm>
            <a:off x="6065786" y="2346719"/>
            <a:ext cx="2533650" cy="2103450"/>
          </a:xfrm>
          <a:prstGeom prst="rect">
            <a:avLst/>
          </a:prstGeom>
        </p:spPr>
      </p:pic>
      <p:grpSp>
        <p:nvGrpSpPr>
          <p:cNvPr id="32" name="Group 31"/>
          <p:cNvGrpSpPr/>
          <p:nvPr/>
        </p:nvGrpSpPr>
        <p:grpSpPr>
          <a:xfrm>
            <a:off x="2123662" y="4410653"/>
            <a:ext cx="2476500" cy="2514600"/>
            <a:chOff x="2123662" y="4410653"/>
            <a:chExt cx="2476500" cy="2514600"/>
          </a:xfrm>
        </p:grpSpPr>
        <p:pic>
          <p:nvPicPr>
            <p:cNvPr id="27" name="Picture 26"/>
            <p:cNvPicPr>
              <a:picLocks noChangeAspect="1"/>
            </p:cNvPicPr>
            <p:nvPr/>
          </p:nvPicPr>
          <p:blipFill>
            <a:blip r:embed="rId6"/>
            <a:stretch>
              <a:fillRect/>
            </a:stretch>
          </p:blipFill>
          <p:spPr>
            <a:xfrm>
              <a:off x="2123662" y="4410653"/>
              <a:ext cx="2476500" cy="2514600"/>
            </a:xfrm>
            <a:prstGeom prst="rect">
              <a:avLst/>
            </a:prstGeom>
          </p:spPr>
        </p:pic>
        <p:sp>
          <p:nvSpPr>
            <p:cNvPr id="31" name="Rectangle 30"/>
            <p:cNvSpPr/>
            <p:nvPr/>
          </p:nvSpPr>
          <p:spPr>
            <a:xfrm>
              <a:off x="3682314" y="5824151"/>
              <a:ext cx="576648" cy="271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RDD2</a:t>
              </a:r>
            </a:p>
          </p:txBody>
        </p:sp>
      </p:grpSp>
    </p:spTree>
    <p:extLst>
      <p:ext uri="{BB962C8B-B14F-4D97-AF65-F5344CB8AC3E}">
        <p14:creationId xmlns:p14="http://schemas.microsoft.com/office/powerpoint/2010/main" val="16062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878" y="225631"/>
            <a:ext cx="11155879" cy="6483927"/>
          </a:xfrm>
        </p:spPr>
        <p:txBody>
          <a:bodyPr>
            <a:noAutofit/>
          </a:bodyPr>
          <a:lstStyle/>
          <a:p>
            <a:pPr marL="457200" lvl="1" indent="0">
              <a:buNone/>
            </a:pPr>
            <a:r>
              <a:rPr lang="en-US" sz="1600" dirty="0" err="1"/>
              <a:t>ord</a:t>
            </a:r>
            <a:r>
              <a:rPr lang="en-US" sz="1600" dirty="0"/>
              <a:t> = </a:t>
            </a:r>
            <a:r>
              <a:rPr lang="en-US" sz="1600" dirty="0" err="1"/>
              <a:t>sc.textFile</a:t>
            </a:r>
            <a:r>
              <a:rPr lang="en-US" sz="1600" dirty="0"/>
              <a:t>('practice/</a:t>
            </a:r>
            <a:r>
              <a:rPr lang="en-US" sz="1600" dirty="0" err="1"/>
              <a:t>retail_db</a:t>
            </a:r>
            <a:r>
              <a:rPr lang="en-US" sz="1600" dirty="0"/>
              <a:t>/orders')</a:t>
            </a:r>
          </a:p>
          <a:p>
            <a:pPr marL="457200" lvl="1" indent="0">
              <a:buNone/>
            </a:pPr>
            <a:r>
              <a:rPr lang="en-US" sz="1600" dirty="0" err="1"/>
              <a:t>ordItems</a:t>
            </a:r>
            <a:r>
              <a:rPr lang="en-US" sz="1600" dirty="0"/>
              <a:t> = </a:t>
            </a:r>
            <a:r>
              <a:rPr lang="en-US" sz="1600" dirty="0" err="1"/>
              <a:t>sc.textFile</a:t>
            </a:r>
            <a:r>
              <a:rPr lang="en-US" sz="1600" dirty="0"/>
              <a:t>('practice/</a:t>
            </a:r>
            <a:r>
              <a:rPr lang="en-US" sz="1600" dirty="0" err="1"/>
              <a:t>retail_db</a:t>
            </a:r>
            <a:r>
              <a:rPr lang="en-US" sz="1600" dirty="0"/>
              <a:t>/</a:t>
            </a:r>
            <a:r>
              <a:rPr lang="en-US" sz="1600" dirty="0" err="1"/>
              <a:t>order_items</a:t>
            </a:r>
            <a:r>
              <a:rPr lang="en-US" sz="1600" dirty="0"/>
              <a:t>')</a:t>
            </a:r>
          </a:p>
          <a:p>
            <a:pPr marL="457200" lvl="1" indent="0">
              <a:buNone/>
            </a:pPr>
            <a:endParaRPr lang="en-US" sz="1500" dirty="0">
              <a:solidFill>
                <a:srgbClr val="24292E"/>
              </a:solidFill>
            </a:endParaRPr>
          </a:p>
          <a:p>
            <a:pPr marL="457200" lvl="1" indent="0">
              <a:buNone/>
            </a:pPr>
            <a:r>
              <a:rPr lang="en-US" sz="1500" b="1" i="1" dirty="0">
                <a:solidFill>
                  <a:schemeClr val="accent6">
                    <a:lumMod val="75000"/>
                  </a:schemeClr>
                </a:solidFill>
              </a:rPr>
              <a:t>PS: Find the subtotal for each ORDER_CUSTOMER_ID.</a:t>
            </a:r>
          </a:p>
          <a:p>
            <a:pPr marL="457200" lvl="1" indent="0">
              <a:buNone/>
            </a:pPr>
            <a:endParaRPr lang="en-US" sz="1500" dirty="0">
              <a:solidFill>
                <a:srgbClr val="24292E"/>
              </a:solidFill>
            </a:endParaRPr>
          </a:p>
          <a:p>
            <a:pPr marL="457200" lvl="1" indent="0">
              <a:buNone/>
            </a:pPr>
            <a:r>
              <a:rPr lang="en-US" sz="1500" dirty="0" err="1">
                <a:solidFill>
                  <a:srgbClr val="24292E"/>
                </a:solidFill>
              </a:rPr>
              <a:t>ordMap</a:t>
            </a:r>
            <a:r>
              <a:rPr lang="en-US" sz="1500" dirty="0">
                <a:solidFill>
                  <a:srgbClr val="24292E"/>
                </a:solidFill>
              </a:rPr>
              <a:t>=</a:t>
            </a:r>
            <a:r>
              <a:rPr lang="en-US" sz="1500" dirty="0" err="1">
                <a:solidFill>
                  <a:srgbClr val="24292E"/>
                </a:solidFill>
              </a:rPr>
              <a:t>ord.map</a:t>
            </a:r>
            <a:r>
              <a:rPr lang="en-US" sz="1500" dirty="0">
                <a:solidFill>
                  <a:srgbClr val="24292E"/>
                </a:solidFill>
              </a:rPr>
              <a:t>(lambda x : (</a:t>
            </a:r>
            <a:r>
              <a:rPr lang="en-US" sz="1500" dirty="0" err="1">
                <a:solidFill>
                  <a:srgbClr val="24292E"/>
                </a:solidFill>
              </a:rPr>
              <a:t>x.split</a:t>
            </a:r>
            <a:r>
              <a:rPr lang="en-US" sz="1500" dirty="0">
                <a:solidFill>
                  <a:srgbClr val="24292E"/>
                </a:solidFill>
              </a:rPr>
              <a:t>(',')(0),</a:t>
            </a:r>
            <a:r>
              <a:rPr lang="en-US" sz="1500" dirty="0" err="1">
                <a:solidFill>
                  <a:srgbClr val="24292E"/>
                </a:solidFill>
              </a:rPr>
              <a:t>x.split</a:t>
            </a:r>
            <a:r>
              <a:rPr lang="en-US" sz="1500" dirty="0">
                <a:solidFill>
                  <a:srgbClr val="24292E"/>
                </a:solidFill>
              </a:rPr>
              <a:t>(',')(2)))</a:t>
            </a:r>
          </a:p>
          <a:p>
            <a:pPr marL="457200" lvl="1" indent="0">
              <a:buNone/>
            </a:pPr>
            <a:r>
              <a:rPr lang="en-US" sz="1500" dirty="0" err="1">
                <a:solidFill>
                  <a:srgbClr val="24292E"/>
                </a:solidFill>
              </a:rPr>
              <a:t>ordItemsMap</a:t>
            </a:r>
            <a:r>
              <a:rPr lang="en-US" sz="1500" dirty="0">
                <a:solidFill>
                  <a:srgbClr val="24292E"/>
                </a:solidFill>
              </a:rPr>
              <a:t>=</a:t>
            </a:r>
            <a:r>
              <a:rPr lang="en-US" sz="1500" dirty="0" err="1">
                <a:solidFill>
                  <a:srgbClr val="24292E"/>
                </a:solidFill>
              </a:rPr>
              <a:t>ordItems.map</a:t>
            </a:r>
            <a:r>
              <a:rPr lang="en-US" sz="1500" dirty="0">
                <a:solidFill>
                  <a:srgbClr val="24292E"/>
                </a:solidFill>
              </a:rPr>
              <a:t>(lambda x : (</a:t>
            </a:r>
            <a:r>
              <a:rPr lang="en-US" sz="1500" dirty="0" err="1">
                <a:solidFill>
                  <a:srgbClr val="24292E"/>
                </a:solidFill>
              </a:rPr>
              <a:t>x.split</a:t>
            </a:r>
            <a:r>
              <a:rPr lang="en-US" sz="1500" dirty="0">
                <a:solidFill>
                  <a:srgbClr val="24292E"/>
                </a:solidFill>
              </a:rPr>
              <a:t>(',')(1),</a:t>
            </a:r>
            <a:r>
              <a:rPr lang="en-US" sz="1500" dirty="0" err="1">
                <a:solidFill>
                  <a:srgbClr val="24292E"/>
                </a:solidFill>
              </a:rPr>
              <a:t>x.split</a:t>
            </a:r>
            <a:r>
              <a:rPr lang="en-US" sz="1500" dirty="0">
                <a:solidFill>
                  <a:srgbClr val="24292E"/>
                </a:solidFill>
              </a:rPr>
              <a:t>(',')(4)))</a:t>
            </a:r>
          </a:p>
          <a:p>
            <a:pPr marL="457200" lvl="1" indent="0">
              <a:buNone/>
            </a:pPr>
            <a:r>
              <a:rPr lang="en-US" sz="1500" dirty="0" err="1">
                <a:solidFill>
                  <a:srgbClr val="24292E"/>
                </a:solidFill>
              </a:rPr>
              <a:t>findSubtotalForCust</a:t>
            </a:r>
            <a:r>
              <a:rPr lang="en-US" sz="1500" dirty="0">
                <a:solidFill>
                  <a:srgbClr val="24292E"/>
                </a:solidFill>
              </a:rPr>
              <a:t> = </a:t>
            </a:r>
            <a:r>
              <a:rPr lang="en-US" sz="1500" dirty="0" err="1">
                <a:solidFill>
                  <a:srgbClr val="24292E"/>
                </a:solidFill>
              </a:rPr>
              <a:t>ordMap.join</a:t>
            </a:r>
            <a:r>
              <a:rPr lang="en-US" sz="1500" dirty="0">
                <a:solidFill>
                  <a:srgbClr val="24292E"/>
                </a:solidFill>
              </a:rPr>
              <a:t>(</a:t>
            </a:r>
            <a:r>
              <a:rPr lang="en-US" sz="1500" dirty="0" err="1">
                <a:solidFill>
                  <a:srgbClr val="24292E"/>
                </a:solidFill>
              </a:rPr>
              <a:t>ordItemsMap</a:t>
            </a:r>
            <a:r>
              <a:rPr lang="en-US" sz="1500" dirty="0">
                <a:solidFill>
                  <a:srgbClr val="24292E"/>
                </a:solidFill>
              </a:rPr>
              <a:t>)</a:t>
            </a:r>
          </a:p>
          <a:p>
            <a:pPr marL="457200" lvl="1" indent="0">
              <a:buNone/>
            </a:pPr>
            <a:r>
              <a:rPr lang="en-US" sz="1500" dirty="0" err="1">
                <a:solidFill>
                  <a:srgbClr val="24292E"/>
                </a:solidFill>
              </a:rPr>
              <a:t>findSubtotalForCust.map</a:t>
            </a:r>
            <a:r>
              <a:rPr lang="en-US" sz="1500" dirty="0">
                <a:solidFill>
                  <a:srgbClr val="24292E"/>
                </a:solidFill>
              </a:rPr>
              <a:t>(lambda x : x(1)(0)+','+x(1)(1)).first()</a:t>
            </a:r>
          </a:p>
          <a:p>
            <a:pPr marL="457200" lvl="1" indent="0">
              <a:buNone/>
            </a:pPr>
            <a:r>
              <a:rPr lang="en-US" sz="1500" dirty="0" err="1">
                <a:solidFill>
                  <a:srgbClr val="24292E"/>
                </a:solidFill>
              </a:rPr>
              <a:t>findSubtotalForCust.map</a:t>
            </a:r>
            <a:r>
              <a:rPr lang="en-US" sz="1500" dirty="0">
                <a:solidFill>
                  <a:srgbClr val="24292E"/>
                </a:solidFill>
              </a:rPr>
              <a:t>(lambda x : </a:t>
            </a:r>
            <a:r>
              <a:rPr lang="en-US" sz="1500" dirty="0" err="1">
                <a:solidFill>
                  <a:srgbClr val="24292E"/>
                </a:solidFill>
              </a:rPr>
              <a:t>str</a:t>
            </a:r>
            <a:r>
              <a:rPr lang="en-US" sz="1500" dirty="0">
                <a:solidFill>
                  <a:srgbClr val="24292E"/>
                </a:solidFill>
              </a:rPr>
              <a:t>(x(1)(0))+','+</a:t>
            </a:r>
            <a:r>
              <a:rPr lang="en-US" sz="1500" dirty="0" err="1">
                <a:solidFill>
                  <a:srgbClr val="24292E"/>
                </a:solidFill>
              </a:rPr>
              <a:t>str</a:t>
            </a:r>
            <a:r>
              <a:rPr lang="en-US" sz="1500" dirty="0">
                <a:solidFill>
                  <a:srgbClr val="24292E"/>
                </a:solidFill>
              </a:rPr>
              <a:t>(x(1)(1))).first()</a:t>
            </a: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p>
          <a:p>
            <a:pPr marL="457200" lvl="1" indent="0">
              <a:buNone/>
            </a:pPr>
            <a:endParaRPr lang="en-US" sz="1500" b="1" dirty="0"/>
          </a:p>
          <a:p>
            <a:pPr marL="457200" lvl="1" indent="0">
              <a:buNone/>
            </a:pPr>
            <a:endParaRPr lang="en-US" sz="1500" b="1" dirty="0"/>
          </a:p>
          <a:p>
            <a:pPr marL="457200" lvl="1" indent="0">
              <a:buNone/>
            </a:pPr>
            <a:endParaRPr lang="en-US" sz="1500" b="1" dirty="0"/>
          </a:p>
        </p:txBody>
      </p:sp>
    </p:spTree>
    <p:extLst>
      <p:ext uri="{BB962C8B-B14F-4D97-AF65-F5344CB8AC3E}">
        <p14:creationId xmlns:p14="http://schemas.microsoft.com/office/powerpoint/2010/main" val="411702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878" y="225631"/>
            <a:ext cx="11155879" cy="2822369"/>
          </a:xfrm>
        </p:spPr>
        <p:txBody>
          <a:bodyPr>
            <a:noAutofit/>
          </a:bodyPr>
          <a:lstStyle/>
          <a:p>
            <a:pPr marL="0" indent="0">
              <a:buNone/>
            </a:pPr>
            <a:r>
              <a:rPr lang="en-US" sz="1500" b="1" dirty="0"/>
              <a:t>cogroup:</a:t>
            </a:r>
          </a:p>
          <a:p>
            <a:pPr marL="0" indent="0">
              <a:buNone/>
            </a:pPr>
            <a:r>
              <a:rPr lang="en-US" sz="1500" b="1" dirty="0"/>
              <a:t>  cogroup(other, </a:t>
            </a:r>
            <a:r>
              <a:rPr lang="en-US" sz="1500" b="1" dirty="0" err="1"/>
              <a:t>numPartitions</a:t>
            </a:r>
            <a:r>
              <a:rPr lang="en-US" sz="1500" b="1" dirty="0"/>
              <a:t>=None):</a:t>
            </a:r>
          </a:p>
          <a:p>
            <a:pPr marL="457200" lvl="1" indent="0">
              <a:buNone/>
            </a:pPr>
            <a:r>
              <a:rPr lang="en-US" sz="1500" dirty="0"/>
              <a:t>When called on datasets of type (K, V) and (K, W), returns a dataset of (K, (</a:t>
            </a:r>
            <a:r>
              <a:rPr lang="en-US" sz="1500" dirty="0" err="1"/>
              <a:t>Iterable</a:t>
            </a:r>
            <a:r>
              <a:rPr lang="en-US" sz="1500" dirty="0"/>
              <a:t>&lt;V&gt;, </a:t>
            </a:r>
            <a:r>
              <a:rPr lang="en-US" sz="1500" dirty="0" err="1"/>
              <a:t>Iterable</a:t>
            </a:r>
            <a:r>
              <a:rPr lang="en-US" sz="1500" dirty="0"/>
              <a:t>&lt;W&gt;)) tuples. </a:t>
            </a:r>
          </a:p>
          <a:p>
            <a:pPr marL="457200" lvl="1" indent="0">
              <a:buNone/>
            </a:pPr>
            <a:endParaRPr lang="en-US" sz="1500" dirty="0"/>
          </a:p>
          <a:p>
            <a:pPr marL="0" indent="0">
              <a:buNone/>
            </a:pPr>
            <a:r>
              <a:rPr lang="en-US" sz="1500" dirty="0"/>
              <a:t> Ex – </a:t>
            </a:r>
          </a:p>
          <a:p>
            <a:pPr marL="0" indent="0">
              <a:spcBef>
                <a:spcPts val="0"/>
              </a:spcBef>
              <a:buNone/>
            </a:pPr>
            <a:r>
              <a:rPr lang="en-US" sz="1500" dirty="0"/>
              <a:t>   x = </a:t>
            </a:r>
            <a:r>
              <a:rPr lang="en-US" sz="1500" dirty="0" err="1"/>
              <a:t>sc.parallelize</a:t>
            </a:r>
            <a:r>
              <a:rPr lang="en-US" sz="1500" dirty="0"/>
              <a:t>((("a", 1), ("b", 4)))</a:t>
            </a:r>
          </a:p>
          <a:p>
            <a:pPr marL="0" indent="0">
              <a:spcBef>
                <a:spcPts val="0"/>
              </a:spcBef>
              <a:buNone/>
            </a:pPr>
            <a:r>
              <a:rPr lang="en-US" sz="1500" dirty="0"/>
              <a:t>   y = </a:t>
            </a:r>
            <a:r>
              <a:rPr lang="en-US" sz="1500" dirty="0" err="1"/>
              <a:t>sc.parallelize</a:t>
            </a:r>
            <a:r>
              <a:rPr lang="en-US" sz="1500" dirty="0"/>
              <a:t>((("a", 2)))</a:t>
            </a:r>
          </a:p>
          <a:p>
            <a:pPr marL="0" indent="0">
              <a:spcBef>
                <a:spcPts val="0"/>
              </a:spcBef>
              <a:buNone/>
            </a:pPr>
            <a:r>
              <a:rPr lang="en-US" sz="1500" dirty="0"/>
              <a:t>   </a:t>
            </a:r>
            <a:r>
              <a:rPr lang="en-US" sz="1500" dirty="0" err="1"/>
              <a:t>xy</a:t>
            </a:r>
            <a:r>
              <a:rPr lang="en-US" sz="1500" dirty="0"/>
              <a:t> = </a:t>
            </a:r>
            <a:r>
              <a:rPr lang="en-US" sz="1500" dirty="0" err="1"/>
              <a:t>x.cogroup</a:t>
            </a:r>
            <a:r>
              <a:rPr lang="en-US" sz="1500" dirty="0"/>
              <a:t>(y)</a:t>
            </a:r>
          </a:p>
          <a:p>
            <a:pPr marL="0" indent="0">
              <a:spcBef>
                <a:spcPts val="0"/>
              </a:spcBef>
              <a:buNone/>
            </a:pPr>
            <a:r>
              <a:rPr lang="en-US" sz="1500" dirty="0"/>
              <a:t>   for </a:t>
            </a:r>
            <a:r>
              <a:rPr lang="en-US" sz="1500" dirty="0" err="1"/>
              <a:t>i,j</a:t>
            </a:r>
            <a:r>
              <a:rPr lang="en-US" sz="1500" dirty="0"/>
              <a:t> in list(</a:t>
            </a:r>
            <a:r>
              <a:rPr lang="en-US" sz="1500" dirty="0" err="1"/>
              <a:t>xy.take</a:t>
            </a:r>
            <a:r>
              <a:rPr lang="en-US" sz="1500" dirty="0"/>
              <a:t>(5)) : print(</a:t>
            </a:r>
            <a:r>
              <a:rPr lang="en-US" sz="1500" dirty="0" err="1"/>
              <a:t>i</a:t>
            </a:r>
            <a:r>
              <a:rPr lang="en-US" sz="1500" dirty="0"/>
              <a:t> + ' ' + str(map(</a:t>
            </a:r>
            <a:r>
              <a:rPr lang="en-US" sz="1500" dirty="0" err="1"/>
              <a:t>list,j</a:t>
            </a:r>
            <a:r>
              <a:rPr lang="en-US" sz="1500" dirty="0"/>
              <a:t>)))</a:t>
            </a:r>
            <a:endParaRPr lang="en-US" sz="1500" b="1" dirty="0"/>
          </a:p>
        </p:txBody>
      </p:sp>
      <p:pic>
        <p:nvPicPr>
          <p:cNvPr id="12" name="Picture 11"/>
          <p:cNvPicPr>
            <a:picLocks noChangeAspect="1"/>
          </p:cNvPicPr>
          <p:nvPr/>
        </p:nvPicPr>
        <p:blipFill>
          <a:blip r:embed="rId2"/>
          <a:stretch>
            <a:fillRect/>
          </a:stretch>
        </p:blipFill>
        <p:spPr>
          <a:xfrm>
            <a:off x="2891352" y="4625675"/>
            <a:ext cx="1647825" cy="555925"/>
          </a:xfrm>
          <a:prstGeom prst="rect">
            <a:avLst/>
          </a:prstGeom>
        </p:spPr>
      </p:pic>
      <p:pic>
        <p:nvPicPr>
          <p:cNvPr id="14" name="Picture 13"/>
          <p:cNvPicPr>
            <a:picLocks noChangeAspect="1"/>
          </p:cNvPicPr>
          <p:nvPr/>
        </p:nvPicPr>
        <p:blipFill>
          <a:blip r:embed="rId2"/>
          <a:stretch>
            <a:fillRect/>
          </a:stretch>
        </p:blipFill>
        <p:spPr>
          <a:xfrm>
            <a:off x="1490791" y="6369328"/>
            <a:ext cx="1647825" cy="555925"/>
          </a:xfrm>
          <a:prstGeom prst="rect">
            <a:avLst/>
          </a:prstGeom>
        </p:spPr>
      </p:pic>
    </p:spTree>
    <p:extLst>
      <p:ext uri="{BB962C8B-B14F-4D97-AF65-F5344CB8AC3E}">
        <p14:creationId xmlns:p14="http://schemas.microsoft.com/office/powerpoint/2010/main" val="176052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878" y="225631"/>
            <a:ext cx="11155879" cy="6483927"/>
          </a:xfrm>
        </p:spPr>
        <p:txBody>
          <a:bodyPr>
            <a:noAutofit/>
          </a:bodyPr>
          <a:lstStyle/>
          <a:p>
            <a:pPr marL="0" indent="0">
              <a:buNone/>
            </a:pPr>
            <a:r>
              <a:rPr lang="en-US" sz="1500" b="1" dirty="0" err="1"/>
              <a:t>cartesian</a:t>
            </a:r>
            <a:r>
              <a:rPr lang="en-US" sz="1500" b="1" dirty="0"/>
              <a:t>:</a:t>
            </a:r>
          </a:p>
          <a:p>
            <a:pPr marL="0" indent="0">
              <a:buNone/>
            </a:pPr>
            <a:r>
              <a:rPr lang="en-US" sz="1500" b="1" dirty="0"/>
              <a:t> </a:t>
            </a:r>
            <a:r>
              <a:rPr lang="en-US" sz="1500" b="1" dirty="0" err="1"/>
              <a:t>cartesian</a:t>
            </a:r>
            <a:r>
              <a:rPr lang="en-US" sz="1500" b="1" dirty="0"/>
              <a:t>(other) : </a:t>
            </a:r>
            <a:r>
              <a:rPr lang="en-US" sz="1500" dirty="0"/>
              <a:t>Perform a cross join.</a:t>
            </a:r>
          </a:p>
          <a:p>
            <a:pPr marL="0" indent="0">
              <a:buNone/>
            </a:pPr>
            <a:r>
              <a:rPr lang="en-US" sz="1500" dirty="0"/>
              <a:t>Ex -      </a:t>
            </a:r>
          </a:p>
          <a:p>
            <a:pPr marL="0" indent="0">
              <a:buNone/>
            </a:pPr>
            <a:r>
              <a:rPr lang="en-US" sz="1600" dirty="0" err="1"/>
              <a:t>rdd</a:t>
            </a:r>
            <a:r>
              <a:rPr lang="en-US" sz="1600" dirty="0"/>
              <a:t> = </a:t>
            </a:r>
            <a:r>
              <a:rPr lang="en-US" sz="1600" dirty="0" err="1"/>
              <a:t>sc.parallelize</a:t>
            </a:r>
            <a:r>
              <a:rPr lang="en-US" sz="1600" dirty="0"/>
              <a:t>((1,3,2))</a:t>
            </a:r>
          </a:p>
          <a:p>
            <a:pPr marL="0" indent="0">
              <a:buNone/>
            </a:pPr>
            <a:r>
              <a:rPr lang="en-US" sz="1600" dirty="0"/>
              <a:t>sorted(</a:t>
            </a:r>
            <a:r>
              <a:rPr lang="en-US" sz="1600" dirty="0" err="1"/>
              <a:t>rdd.cartesian</a:t>
            </a:r>
            <a:r>
              <a:rPr lang="en-US" sz="1600" dirty="0"/>
              <a:t>(</a:t>
            </a:r>
            <a:r>
              <a:rPr lang="en-US" sz="1600" dirty="0" err="1"/>
              <a:t>rdd</a:t>
            </a:r>
            <a:r>
              <a:rPr lang="en-US" sz="1600" dirty="0"/>
              <a:t>).collect())</a:t>
            </a: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p>
          <a:p>
            <a:pPr marL="457200" lvl="1" indent="0">
              <a:buNone/>
            </a:pPr>
            <a:endParaRPr lang="en-US" sz="1500" b="1" dirty="0"/>
          </a:p>
          <a:p>
            <a:pPr marL="457200" lvl="1" indent="0">
              <a:buNone/>
            </a:pPr>
            <a:endParaRPr lang="en-US" sz="1500" b="1" dirty="0"/>
          </a:p>
          <a:p>
            <a:pPr marL="457200" lvl="1" indent="0">
              <a:buNone/>
            </a:pPr>
            <a:endParaRPr lang="en-US" sz="1500" b="1" dirty="0"/>
          </a:p>
        </p:txBody>
      </p:sp>
      <p:pic>
        <p:nvPicPr>
          <p:cNvPr id="12" name="Picture 11"/>
          <p:cNvPicPr>
            <a:picLocks noChangeAspect="1"/>
          </p:cNvPicPr>
          <p:nvPr/>
        </p:nvPicPr>
        <p:blipFill>
          <a:blip r:embed="rId2"/>
          <a:stretch>
            <a:fillRect/>
          </a:stretch>
        </p:blipFill>
        <p:spPr>
          <a:xfrm>
            <a:off x="2891352" y="4625675"/>
            <a:ext cx="1647825" cy="555925"/>
          </a:xfrm>
          <a:prstGeom prst="rect">
            <a:avLst/>
          </a:prstGeom>
        </p:spPr>
      </p:pic>
      <p:pic>
        <p:nvPicPr>
          <p:cNvPr id="14" name="Picture 13"/>
          <p:cNvPicPr>
            <a:picLocks noChangeAspect="1"/>
          </p:cNvPicPr>
          <p:nvPr/>
        </p:nvPicPr>
        <p:blipFill>
          <a:blip r:embed="rId2"/>
          <a:stretch>
            <a:fillRect/>
          </a:stretch>
        </p:blipFill>
        <p:spPr>
          <a:xfrm>
            <a:off x="1490791" y="6369328"/>
            <a:ext cx="1647825" cy="555925"/>
          </a:xfrm>
          <a:prstGeom prst="rect">
            <a:avLst/>
          </a:prstGeom>
        </p:spPr>
      </p:pic>
    </p:spTree>
    <p:extLst>
      <p:ext uri="{BB962C8B-B14F-4D97-AF65-F5344CB8AC3E}">
        <p14:creationId xmlns:p14="http://schemas.microsoft.com/office/powerpoint/2010/main" val="245926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8160" y="312902"/>
            <a:ext cx="5757980" cy="2862322"/>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285750" indent="-285750">
              <a:buFont typeface="Arial" panose="020B0604020202020204" pitchFamily="34" charset="0"/>
              <a:buChar char="•"/>
            </a:pPr>
            <a:r>
              <a:rPr lang="en-US" b="1" dirty="0"/>
              <a:t>Optimization and Management</a:t>
            </a:r>
          </a:p>
          <a:p>
            <a:pPr marL="742950" lvl="1" indent="-285750">
              <a:buFont typeface="Wingdings" panose="05000000000000000000" pitchFamily="2" charset="2"/>
              <a:buChar char="v"/>
            </a:pPr>
            <a:r>
              <a:rPr lang="en-US" i="1" dirty="0"/>
              <a:t>Join Strategies</a:t>
            </a:r>
          </a:p>
          <a:p>
            <a:pPr marL="742950" lvl="1" indent="-285750">
              <a:buFont typeface="Wingdings" panose="05000000000000000000" pitchFamily="2" charset="2"/>
              <a:buChar char="v"/>
            </a:pPr>
            <a:r>
              <a:rPr lang="en-US" i="1" dirty="0"/>
              <a:t>Driver Configurations</a:t>
            </a:r>
          </a:p>
          <a:p>
            <a:pPr marL="742950" lvl="1" indent="-285750">
              <a:buFont typeface="Wingdings" panose="05000000000000000000" pitchFamily="2" charset="2"/>
              <a:buChar char="v"/>
            </a:pPr>
            <a:r>
              <a:rPr lang="en-US" i="1" dirty="0"/>
              <a:t>Executor Configurations</a:t>
            </a:r>
          </a:p>
          <a:p>
            <a:pPr marL="742950" lvl="1" indent="-285750">
              <a:buFont typeface="Wingdings" panose="05000000000000000000" pitchFamily="2" charset="2"/>
              <a:buChar char="v"/>
            </a:pPr>
            <a:r>
              <a:rPr lang="en-US" i="1" dirty="0"/>
              <a:t>Parallelism Configurations</a:t>
            </a:r>
          </a:p>
          <a:p>
            <a:pPr marL="742950" lvl="1" indent="-285750">
              <a:buFont typeface="Wingdings" panose="05000000000000000000" pitchFamily="2" charset="2"/>
              <a:buChar char="v"/>
            </a:pPr>
            <a:r>
              <a:rPr lang="en-US" i="1" dirty="0"/>
              <a:t>Memory Management</a:t>
            </a:r>
          </a:p>
          <a:p>
            <a:pPr marL="285750" indent="-285750">
              <a:buFont typeface="Arial" panose="020B0604020202020204" pitchFamily="34" charset="0"/>
              <a:buChar char="•"/>
            </a:pPr>
            <a:endParaRPr lang="en-US" dirty="0"/>
          </a:p>
          <a:p>
            <a:endParaRPr lang="en-US" dirty="0"/>
          </a:p>
          <a:p>
            <a:pPr lvl="1"/>
            <a:endParaRPr lang="en-US" dirty="0"/>
          </a:p>
          <a:p>
            <a:pPr lvl="2"/>
            <a:endParaRPr lang="en-US" dirty="0"/>
          </a:p>
        </p:txBody>
      </p:sp>
    </p:spTree>
    <p:extLst>
      <p:ext uri="{BB962C8B-B14F-4D97-AF65-F5344CB8AC3E}">
        <p14:creationId xmlns:p14="http://schemas.microsoft.com/office/powerpoint/2010/main" val="672335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Aggregation Operations (Total)</a:t>
            </a:r>
          </a:p>
        </p:txBody>
      </p:sp>
    </p:spTree>
    <p:extLst>
      <p:ext uri="{BB962C8B-B14F-4D97-AF65-F5344CB8AC3E}">
        <p14:creationId xmlns:p14="http://schemas.microsoft.com/office/powerpoint/2010/main" val="4630032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854" y="238897"/>
            <a:ext cx="11155879" cy="7148558"/>
          </a:xfrm>
        </p:spPr>
        <p:txBody>
          <a:bodyPr>
            <a:noAutofit/>
          </a:bodyPr>
          <a:lstStyle/>
          <a:p>
            <a:pPr marL="0" indent="0">
              <a:buNone/>
            </a:pPr>
            <a:r>
              <a:rPr lang="en-US" sz="1700" b="1" dirty="0"/>
              <a:t>Aggregation Operations:</a:t>
            </a:r>
          </a:p>
          <a:p>
            <a:pPr marL="0" indent="0">
              <a:buNone/>
            </a:pPr>
            <a:r>
              <a:rPr lang="en-US" sz="1700" dirty="0"/>
              <a:t>There are several APIs to perform aggregation Operations.</a:t>
            </a:r>
          </a:p>
          <a:p>
            <a:r>
              <a:rPr lang="en-US" sz="1700" dirty="0"/>
              <a:t>Total aggregations –</a:t>
            </a:r>
            <a:r>
              <a:rPr lang="en-US" sz="1700" b="1" dirty="0"/>
              <a:t> reduce, count (Actions)</a:t>
            </a:r>
          </a:p>
          <a:p>
            <a:r>
              <a:rPr lang="en-US" sz="1700" dirty="0"/>
              <a:t>By Key aggregations – </a:t>
            </a:r>
            <a:r>
              <a:rPr lang="en-US" sz="1700" b="1" dirty="0"/>
              <a:t>reduceByKey, aggregrateByKey, groupByKey, </a:t>
            </a:r>
            <a:r>
              <a:rPr lang="en-US" sz="1700" b="1" dirty="0" err="1"/>
              <a:t>countByKey</a:t>
            </a:r>
            <a:r>
              <a:rPr lang="en-US" sz="1700" b="1" dirty="0"/>
              <a:t> (Transformations)</a:t>
            </a:r>
          </a:p>
          <a:p>
            <a:pPr marL="0" indent="0">
              <a:buNone/>
            </a:pPr>
            <a:endParaRPr lang="en-US" sz="1700" dirty="0"/>
          </a:p>
          <a:p>
            <a:pPr marL="457200" lvl="1" indent="0">
              <a:buNone/>
            </a:pPr>
            <a:endParaRPr lang="en-US" sz="1700" b="1" dirty="0"/>
          </a:p>
        </p:txBody>
      </p:sp>
    </p:spTree>
    <p:extLst>
      <p:ext uri="{BB962C8B-B14F-4D97-AF65-F5344CB8AC3E}">
        <p14:creationId xmlns:p14="http://schemas.microsoft.com/office/powerpoint/2010/main" val="212081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092" y="280086"/>
            <a:ext cx="11155879" cy="7148558"/>
          </a:xfrm>
        </p:spPr>
        <p:txBody>
          <a:bodyPr>
            <a:noAutofit/>
          </a:bodyPr>
          <a:lstStyle/>
          <a:p>
            <a:pPr marL="0" indent="0">
              <a:buNone/>
            </a:pPr>
            <a:r>
              <a:rPr lang="en-US" sz="1700" b="1" dirty="0"/>
              <a:t>Total aggregations:</a:t>
            </a:r>
          </a:p>
          <a:p>
            <a:pPr marL="0" indent="0">
              <a:buNone/>
            </a:pPr>
            <a:r>
              <a:rPr lang="en-US" sz="1700" b="1" dirty="0"/>
              <a:t>reduce(f):  </a:t>
            </a:r>
            <a:r>
              <a:rPr lang="en-US" sz="1700" dirty="0"/>
              <a:t>Reduces the elements of this RDD using the specified commutative and associative binary operator. Currently reduces partitions locally.</a:t>
            </a:r>
          </a:p>
          <a:p>
            <a:pPr marL="0" indent="0">
              <a:buNone/>
            </a:pPr>
            <a:r>
              <a:rPr lang="en-US" sz="1700" b="1" dirty="0"/>
              <a:t>count(): </a:t>
            </a:r>
            <a:r>
              <a:rPr lang="en-US" sz="1700" dirty="0"/>
              <a:t>Return the number of elements in this RDD.</a:t>
            </a:r>
          </a:p>
          <a:p>
            <a:pPr marL="0" indent="0">
              <a:buNone/>
            </a:pPr>
            <a:r>
              <a:rPr lang="en-US" sz="1700" dirty="0"/>
              <a:t>Ex – </a:t>
            </a:r>
          </a:p>
          <a:p>
            <a:pPr marL="457200" lvl="1" indent="0">
              <a:buNone/>
            </a:pPr>
            <a:r>
              <a:rPr lang="en-US" sz="1600" dirty="0" err="1"/>
              <a:t>ord</a:t>
            </a:r>
            <a:r>
              <a:rPr lang="en-US" sz="1600" dirty="0"/>
              <a:t> = </a:t>
            </a:r>
            <a:r>
              <a:rPr lang="en-US" sz="1600" dirty="0" err="1"/>
              <a:t>sc.textFile</a:t>
            </a:r>
            <a:r>
              <a:rPr lang="en-US" sz="1600" dirty="0"/>
              <a:t>('practice/</a:t>
            </a:r>
            <a:r>
              <a:rPr lang="en-US" sz="1600" dirty="0" err="1"/>
              <a:t>retail_db</a:t>
            </a:r>
            <a:r>
              <a:rPr lang="en-US" sz="1600" dirty="0"/>
              <a:t>/orders')</a:t>
            </a:r>
          </a:p>
          <a:p>
            <a:pPr marL="457200" lvl="1" indent="0">
              <a:buNone/>
            </a:pPr>
            <a:r>
              <a:rPr lang="en-US" sz="1600" dirty="0" err="1"/>
              <a:t>ordItems</a:t>
            </a:r>
            <a:r>
              <a:rPr lang="en-US" sz="1600" dirty="0"/>
              <a:t> = </a:t>
            </a:r>
            <a:r>
              <a:rPr lang="en-US" sz="1600" dirty="0" err="1"/>
              <a:t>sc.textFile</a:t>
            </a:r>
            <a:r>
              <a:rPr lang="en-US" sz="1600" dirty="0"/>
              <a:t>('practice/</a:t>
            </a:r>
            <a:r>
              <a:rPr lang="en-US" sz="1600" dirty="0" err="1"/>
              <a:t>retail_db</a:t>
            </a:r>
            <a:r>
              <a:rPr lang="en-US" sz="1600" dirty="0"/>
              <a:t>/</a:t>
            </a:r>
            <a:r>
              <a:rPr lang="en-US" sz="1600" dirty="0" err="1"/>
              <a:t>order_items</a:t>
            </a:r>
            <a:r>
              <a:rPr lang="en-US" sz="1600" dirty="0"/>
              <a:t>')</a:t>
            </a:r>
          </a:p>
          <a:p>
            <a:pPr marL="457200" lvl="1" indent="0">
              <a:buNone/>
            </a:pPr>
            <a:endParaRPr lang="en-US" sz="1600" dirty="0"/>
          </a:p>
          <a:p>
            <a:pPr marL="0" indent="0">
              <a:spcBef>
                <a:spcPts val="0"/>
              </a:spcBef>
              <a:buNone/>
            </a:pPr>
            <a:r>
              <a:rPr lang="en-US" sz="1700" b="1" i="1" dirty="0">
                <a:solidFill>
                  <a:schemeClr val="accent6">
                    <a:lumMod val="75000"/>
                  </a:schemeClr>
                </a:solidFill>
              </a:rPr>
              <a:t> ### Count the number of orders which are closed.</a:t>
            </a:r>
          </a:p>
          <a:p>
            <a:pPr marL="0" indent="0">
              <a:spcBef>
                <a:spcPts val="0"/>
              </a:spcBef>
              <a:buNone/>
            </a:pPr>
            <a:r>
              <a:rPr lang="en-US" sz="1700" dirty="0"/>
              <a:t>         </a:t>
            </a:r>
            <a:r>
              <a:rPr lang="en-US" sz="1700" dirty="0" err="1"/>
              <a:t>ord.filter</a:t>
            </a:r>
            <a:r>
              <a:rPr lang="en-US" sz="1700" dirty="0"/>
              <a:t>(lambda x : </a:t>
            </a:r>
            <a:r>
              <a:rPr lang="en-US" sz="1700" dirty="0" err="1"/>
              <a:t>x.split</a:t>
            </a:r>
            <a:r>
              <a:rPr lang="en-US" sz="1700" dirty="0"/>
              <a:t>(',')(3)).count()</a:t>
            </a:r>
          </a:p>
          <a:p>
            <a:pPr marL="0" indent="0">
              <a:buNone/>
            </a:pPr>
            <a:endParaRPr lang="en-US" sz="1700" dirty="0"/>
          </a:p>
          <a:p>
            <a:pPr marL="0" indent="0">
              <a:buNone/>
            </a:pPr>
            <a:r>
              <a:rPr lang="en-US" sz="1700" b="1" i="1" dirty="0">
                <a:solidFill>
                  <a:schemeClr val="accent6">
                    <a:lumMod val="75000"/>
                  </a:schemeClr>
                </a:solidFill>
              </a:rPr>
              <a:t> ### Find the total quantity sold for Order ID 1-10.</a:t>
            </a:r>
          </a:p>
          <a:p>
            <a:pPr marL="0" indent="0">
              <a:spcBef>
                <a:spcPts val="0"/>
              </a:spcBef>
              <a:buNone/>
            </a:pPr>
            <a:r>
              <a:rPr lang="en-US" sz="1700" dirty="0"/>
              <a:t>         </a:t>
            </a:r>
            <a:r>
              <a:rPr lang="en-US" sz="1700" dirty="0" err="1"/>
              <a:t>ordItems.filter</a:t>
            </a:r>
            <a:r>
              <a:rPr lang="en-US" sz="1700" dirty="0"/>
              <a:t>(lambda x : </a:t>
            </a:r>
            <a:r>
              <a:rPr lang="en-US" sz="1700" dirty="0" err="1"/>
              <a:t>int</a:t>
            </a:r>
            <a:r>
              <a:rPr lang="en-US" sz="1700" dirty="0"/>
              <a:t>(</a:t>
            </a:r>
            <a:r>
              <a:rPr lang="en-US" sz="1700" dirty="0" err="1"/>
              <a:t>x.split</a:t>
            </a:r>
            <a:r>
              <a:rPr lang="en-US" sz="1700" dirty="0"/>
              <a:t>(',')(1)) &lt; 11).map(lambda x : float(</a:t>
            </a:r>
            <a:r>
              <a:rPr lang="en-US" sz="1700" dirty="0" err="1"/>
              <a:t>x.split</a:t>
            </a:r>
            <a:r>
              <a:rPr lang="en-US" sz="1700" dirty="0"/>
              <a:t>(',')(4))).reduce(lambda </a:t>
            </a:r>
            <a:r>
              <a:rPr lang="en-US" sz="1700" dirty="0" err="1"/>
              <a:t>x,y</a:t>
            </a:r>
            <a:r>
              <a:rPr lang="en-US" sz="1700" dirty="0"/>
              <a:t> : </a:t>
            </a:r>
            <a:r>
              <a:rPr lang="en-US" sz="1700" dirty="0" err="1"/>
              <a:t>x+y</a:t>
            </a:r>
            <a:r>
              <a:rPr lang="en-US" sz="1700" dirty="0"/>
              <a:t>)</a:t>
            </a:r>
          </a:p>
          <a:p>
            <a:pPr marL="0" indent="0">
              <a:spcBef>
                <a:spcPts val="0"/>
              </a:spcBef>
              <a:buNone/>
            </a:pPr>
            <a:r>
              <a:rPr lang="en-US" sz="1700" dirty="0"/>
              <a:t>         from operator import add</a:t>
            </a:r>
          </a:p>
          <a:p>
            <a:pPr marL="0" indent="0">
              <a:spcBef>
                <a:spcPts val="0"/>
              </a:spcBef>
              <a:buNone/>
            </a:pPr>
            <a:r>
              <a:rPr lang="en-US" sz="1700" dirty="0"/>
              <a:t>         </a:t>
            </a:r>
            <a:r>
              <a:rPr lang="en-US" sz="1700" dirty="0" err="1"/>
              <a:t>ordItems.filter</a:t>
            </a:r>
            <a:r>
              <a:rPr lang="en-US" sz="1700" dirty="0"/>
              <a:t>(lambda x : </a:t>
            </a:r>
            <a:r>
              <a:rPr lang="en-US" sz="1700" dirty="0" err="1"/>
              <a:t>int</a:t>
            </a:r>
            <a:r>
              <a:rPr lang="en-US" sz="1700" dirty="0"/>
              <a:t>(</a:t>
            </a:r>
            <a:r>
              <a:rPr lang="en-US" sz="1700" dirty="0" err="1"/>
              <a:t>x.split</a:t>
            </a:r>
            <a:r>
              <a:rPr lang="en-US" sz="1700" dirty="0"/>
              <a:t>(',')(1)) &lt; 11).map(lambda x : float(</a:t>
            </a:r>
            <a:r>
              <a:rPr lang="en-US" sz="1700" dirty="0" err="1"/>
              <a:t>x.split</a:t>
            </a:r>
            <a:r>
              <a:rPr lang="en-US" sz="1700" dirty="0"/>
              <a:t>(',')(4))).reduce(add)</a:t>
            </a:r>
          </a:p>
          <a:p>
            <a:pPr marL="0" indent="0">
              <a:buNone/>
            </a:pPr>
            <a:endParaRPr lang="en-US" sz="1700" b="1" dirty="0"/>
          </a:p>
          <a:p>
            <a:pPr marL="0" indent="0">
              <a:spcBef>
                <a:spcPts val="0"/>
              </a:spcBef>
              <a:buNone/>
            </a:pPr>
            <a:r>
              <a:rPr lang="en-US" sz="1700" b="1" i="1" dirty="0">
                <a:solidFill>
                  <a:schemeClr val="accent6">
                    <a:lumMod val="75000"/>
                  </a:schemeClr>
                </a:solidFill>
              </a:rPr>
              <a:t>### For a given order 10 find the maximum subtotal out of all orders.</a:t>
            </a:r>
          </a:p>
          <a:p>
            <a:pPr marL="0" indent="0">
              <a:spcBef>
                <a:spcPts val="0"/>
              </a:spcBef>
              <a:buNone/>
            </a:pPr>
            <a:r>
              <a:rPr lang="en-US" sz="1700" dirty="0"/>
              <a:t>          </a:t>
            </a:r>
            <a:r>
              <a:rPr lang="en-US" sz="1700" dirty="0" err="1"/>
              <a:t>ordItems.filter</a:t>
            </a:r>
            <a:r>
              <a:rPr lang="en-US" sz="1700" dirty="0"/>
              <a:t>(lambda x : </a:t>
            </a:r>
            <a:r>
              <a:rPr lang="en-US" sz="1700" dirty="0" err="1"/>
              <a:t>int</a:t>
            </a:r>
            <a:r>
              <a:rPr lang="en-US" sz="1700" dirty="0"/>
              <a:t>(</a:t>
            </a:r>
            <a:r>
              <a:rPr lang="en-US" sz="1700" dirty="0" err="1"/>
              <a:t>x.split</a:t>
            </a:r>
            <a:r>
              <a:rPr lang="en-US" sz="1700" dirty="0"/>
              <a:t>(',')(1)) ==10).map(lambda x : </a:t>
            </a:r>
            <a:r>
              <a:rPr lang="en-US" sz="1700" dirty="0" err="1"/>
              <a:t>x.split</a:t>
            </a:r>
            <a:r>
              <a:rPr lang="en-US" sz="1700" dirty="0"/>
              <a:t>(',')(4)).reduce(lambda </a:t>
            </a:r>
            <a:r>
              <a:rPr lang="en-US" sz="1700" dirty="0" err="1"/>
              <a:t>a,b</a:t>
            </a:r>
            <a:r>
              <a:rPr lang="en-US" sz="1700" dirty="0"/>
              <a:t> : a  if (float(</a:t>
            </a:r>
            <a:r>
              <a:rPr lang="en-US" sz="1700" dirty="0" err="1"/>
              <a:t>a.split</a:t>
            </a:r>
            <a:r>
              <a:rPr lang="en-US" sz="1700" dirty="0"/>
              <a:t>(',')(0)) &gt; float(</a:t>
            </a:r>
            <a:r>
              <a:rPr lang="en-US" sz="1700" dirty="0" err="1"/>
              <a:t>b.split</a:t>
            </a:r>
            <a:r>
              <a:rPr lang="en-US" sz="1700" dirty="0"/>
              <a:t>(',')(0))) else b)</a:t>
            </a:r>
          </a:p>
          <a:p>
            <a:pPr marL="0" indent="0">
              <a:spcBef>
                <a:spcPts val="0"/>
              </a:spcBef>
              <a:buNone/>
            </a:pPr>
            <a:r>
              <a:rPr lang="en-US" sz="1700" dirty="0"/>
              <a:t>           </a:t>
            </a:r>
            <a:r>
              <a:rPr lang="en-US" sz="1700" dirty="0" err="1"/>
              <a:t>ordItems.filter</a:t>
            </a:r>
            <a:r>
              <a:rPr lang="en-US" sz="1700" dirty="0"/>
              <a:t>(lambda x : </a:t>
            </a:r>
            <a:r>
              <a:rPr lang="en-US" sz="1700" dirty="0" err="1"/>
              <a:t>int</a:t>
            </a:r>
            <a:r>
              <a:rPr lang="en-US" sz="1700" dirty="0"/>
              <a:t>(</a:t>
            </a:r>
            <a:r>
              <a:rPr lang="en-US" sz="1700" dirty="0" err="1"/>
              <a:t>x.split</a:t>
            </a:r>
            <a:r>
              <a:rPr lang="en-US" sz="1700" dirty="0"/>
              <a:t>(',')(1)) ==10).map(lambda x : </a:t>
            </a:r>
            <a:r>
              <a:rPr lang="en-US" sz="1700" dirty="0" err="1"/>
              <a:t>x.split</a:t>
            </a:r>
            <a:r>
              <a:rPr lang="en-US" sz="1700" dirty="0"/>
              <a:t>(',')(4)).reduce(max)</a:t>
            </a:r>
          </a:p>
          <a:p>
            <a:pPr marL="0" indent="0">
              <a:buNone/>
            </a:pPr>
            <a:endParaRPr lang="en-US" sz="1700" dirty="0"/>
          </a:p>
          <a:p>
            <a:pPr marL="457200" lvl="1" indent="0">
              <a:buNone/>
            </a:pPr>
            <a:endParaRPr lang="en-US" sz="1700" b="1" dirty="0"/>
          </a:p>
          <a:p>
            <a:pPr marL="457200" lvl="1" indent="0">
              <a:buNone/>
            </a:pPr>
            <a:endParaRPr lang="en-US" sz="1700" b="1" dirty="0"/>
          </a:p>
          <a:p>
            <a:pPr marL="457200" lvl="1" indent="0">
              <a:buNone/>
            </a:pPr>
            <a:endParaRPr lang="en-US" sz="1700" b="1" dirty="0"/>
          </a:p>
        </p:txBody>
      </p:sp>
    </p:spTree>
    <p:extLst>
      <p:ext uri="{BB962C8B-B14F-4D97-AF65-F5344CB8AC3E}">
        <p14:creationId xmlns:p14="http://schemas.microsoft.com/office/powerpoint/2010/main" val="319648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Shuffling and Combiner</a:t>
            </a:r>
          </a:p>
        </p:txBody>
      </p:sp>
    </p:spTree>
    <p:extLst>
      <p:ext uri="{BB962C8B-B14F-4D97-AF65-F5344CB8AC3E}">
        <p14:creationId xmlns:p14="http://schemas.microsoft.com/office/powerpoint/2010/main" val="6236116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639" y="937510"/>
            <a:ext cx="12101453" cy="5605153"/>
          </a:xfrm>
        </p:spPr>
        <p:txBody>
          <a:bodyPr>
            <a:noAutofit/>
          </a:bodyPr>
          <a:lstStyle/>
          <a:p>
            <a:pPr marL="0" indent="0">
              <a:buNone/>
            </a:pPr>
            <a:r>
              <a:rPr lang="en-US" sz="1500" b="1" dirty="0"/>
              <a:t>Shuffle:</a:t>
            </a:r>
          </a:p>
          <a:p>
            <a:r>
              <a:rPr lang="en-US" sz="1500" dirty="0"/>
              <a:t>Shuffling is a process of redistributing data across partitions or even nodes. </a:t>
            </a:r>
          </a:p>
          <a:p>
            <a:r>
              <a:rPr lang="en-US" sz="1500" dirty="0"/>
              <a:t>Shuffle operation would create a new stage.</a:t>
            </a:r>
          </a:p>
          <a:p>
            <a:r>
              <a:rPr lang="en-US" sz="1500" dirty="0"/>
              <a:t>Based on data size we may reduce or increase the number of partitions using configuration </a:t>
            </a:r>
            <a:r>
              <a:rPr lang="en-US" sz="1500" dirty="0" err="1"/>
              <a:t>spark.sql.shuffle.partitions</a:t>
            </a:r>
            <a:r>
              <a:rPr lang="en-US" sz="1500" dirty="0"/>
              <a:t> or through codes like repartition and coalesce.</a:t>
            </a:r>
          </a:p>
          <a:p>
            <a:r>
              <a:rPr lang="en-US" sz="1500" dirty="0"/>
              <a:t>Costly operation as it involves disk I/O, Network I/O and data serialization/de-Serilization.</a:t>
            </a:r>
          </a:p>
          <a:p>
            <a:r>
              <a:rPr lang="en-US" sz="1500" dirty="0"/>
              <a:t>Spark shuffling triggers for transformation operations like </a:t>
            </a:r>
            <a:r>
              <a:rPr lang="en-US" sz="1500" dirty="0" err="1"/>
              <a:t>gropByKey</a:t>
            </a:r>
            <a:r>
              <a:rPr lang="en-US" sz="1500" dirty="0"/>
              <a:t>(), </a:t>
            </a:r>
            <a:r>
              <a:rPr lang="en-US" sz="1500" dirty="0" err="1"/>
              <a:t>reducebyKey</a:t>
            </a:r>
            <a:r>
              <a:rPr lang="en-US" sz="1500" dirty="0"/>
              <a:t>(), join(), union(),cogroup,  </a:t>
            </a:r>
            <a:r>
              <a:rPr lang="en-US" sz="1500" dirty="0" err="1"/>
              <a:t>groupBy</a:t>
            </a:r>
            <a:r>
              <a:rPr lang="en-US" sz="1500" dirty="0"/>
              <a:t>() etc.</a:t>
            </a:r>
          </a:p>
          <a:p>
            <a:pPr algn="just"/>
            <a:r>
              <a:rPr lang="en-US" sz="1600" dirty="0"/>
              <a:t>distinct creates a shuffle.</a:t>
            </a:r>
          </a:p>
          <a:p>
            <a:pPr algn="just"/>
            <a:r>
              <a:rPr lang="en-US" sz="1600" dirty="0"/>
              <a:t>Count and </a:t>
            </a:r>
            <a:r>
              <a:rPr lang="en-US" sz="1600" dirty="0" err="1"/>
              <a:t>countByKey</a:t>
            </a:r>
            <a:r>
              <a:rPr lang="en-US" sz="1600" dirty="0"/>
              <a:t> does not create any shuffle.</a:t>
            </a:r>
            <a:endParaRPr lang="en-US" sz="1500" dirty="0"/>
          </a:p>
          <a:p>
            <a:r>
              <a:rPr lang="en-US" sz="1600" i="1" dirty="0"/>
              <a:t>Avoid shuffling at all cost. If Shuffling is absolutely necessary, use combiner.</a:t>
            </a:r>
          </a:p>
          <a:p>
            <a:r>
              <a:rPr lang="en-US" sz="1600" i="1" dirty="0"/>
              <a:t>Out of 3 main key aggregation APIs, the groupByKey does not use a combiner and so should be avoided. The reduceByKey and aggregrateByKey use the combiner and should be preferred.</a:t>
            </a:r>
          </a:p>
          <a:p>
            <a:endParaRPr lang="en-US" sz="1600" i="1" dirty="0"/>
          </a:p>
          <a:p>
            <a:pPr marL="0" indent="0">
              <a:buNone/>
            </a:pPr>
            <a:r>
              <a:rPr lang="en-US" sz="1600" b="1" dirty="0"/>
              <a:t>Combiner:</a:t>
            </a:r>
          </a:p>
          <a:p>
            <a:r>
              <a:rPr lang="en-US" sz="1600" dirty="0"/>
              <a:t>It computes the intermediate values for each partition to avoid partial shuffling.</a:t>
            </a:r>
            <a:endParaRPr lang="en-US" sz="2000" b="1" dirty="0"/>
          </a:p>
          <a:p>
            <a:pPr marL="0" indent="0">
              <a:buNone/>
            </a:pPr>
            <a:endParaRPr lang="en-US" sz="1600" b="1" dirty="0"/>
          </a:p>
          <a:p>
            <a:endParaRPr lang="en-US" sz="1600" dirty="0"/>
          </a:p>
          <a:p>
            <a:endParaRPr lang="en-US" sz="1500" dirty="0"/>
          </a:p>
          <a:p>
            <a:pPr marL="0" indent="0">
              <a:buNone/>
            </a:pPr>
            <a:endParaRPr lang="en-US" sz="2000" b="1" dirty="0">
              <a:latin typeface="+mj-lt"/>
            </a:endParaRPr>
          </a:p>
          <a:p>
            <a:pPr marL="0" indent="0">
              <a:buNone/>
            </a:pPr>
            <a:endParaRPr lang="en-US" sz="2000" b="1" dirty="0">
              <a:latin typeface="+mj-lt"/>
            </a:endParaRPr>
          </a:p>
          <a:p>
            <a:pPr marL="0" indent="0">
              <a:buNone/>
            </a:pPr>
            <a:endParaRPr lang="en-US" sz="2000" b="1" dirty="0">
              <a:latin typeface="+mj-lt"/>
            </a:endParaRPr>
          </a:p>
          <a:p>
            <a:endParaRPr lang="en-US" sz="2000" dirty="0">
              <a:latin typeface="+mj-lt"/>
            </a:endParaRPr>
          </a:p>
          <a:p>
            <a:pPr marL="0" indent="0">
              <a:buNone/>
            </a:pPr>
            <a:endParaRPr lang="en-US" sz="2000" dirty="0">
              <a:latin typeface="+mj-lt"/>
            </a:endParaRPr>
          </a:p>
          <a:p>
            <a:endParaRPr lang="en-US" sz="2000" dirty="0">
              <a:latin typeface="+mj-lt"/>
            </a:endParaRPr>
          </a:p>
          <a:p>
            <a:endParaRPr lang="en-US" sz="2000" dirty="0">
              <a:latin typeface="+mj-lt"/>
            </a:endParaRPr>
          </a:p>
          <a:p>
            <a:pPr marL="0" indent="0">
              <a:buNone/>
            </a:pPr>
            <a:endParaRPr lang="en-US" sz="2000" b="1" dirty="0">
              <a:latin typeface="+mj-lt"/>
            </a:endParaRPr>
          </a:p>
          <a:p>
            <a:pPr marL="457200" lvl="1" indent="0">
              <a:buNone/>
            </a:pPr>
            <a:endParaRPr lang="en-US" sz="2000" b="1" dirty="0">
              <a:latin typeface="+mj-lt"/>
            </a:endParaRPr>
          </a:p>
          <a:p>
            <a:pPr marL="457200" lvl="1" indent="0">
              <a:buNone/>
            </a:pPr>
            <a:endParaRPr lang="en-US" sz="2000" b="1" dirty="0">
              <a:latin typeface="+mj-lt"/>
            </a:endParaRPr>
          </a:p>
          <a:p>
            <a:pPr marL="457200" lvl="1" indent="0">
              <a:buNone/>
            </a:pPr>
            <a:endParaRPr lang="en-US" sz="2000" b="1" dirty="0">
              <a:latin typeface="+mj-lt"/>
            </a:endParaRPr>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Shuffling and Combiner ?</a:t>
            </a:r>
          </a:p>
        </p:txBody>
      </p:sp>
    </p:spTree>
    <p:extLst>
      <p:ext uri="{BB962C8B-B14F-4D97-AF65-F5344CB8AC3E}">
        <p14:creationId xmlns:p14="http://schemas.microsoft.com/office/powerpoint/2010/main" val="198264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Shuffling with out Combiner</a:t>
            </a:r>
          </a:p>
        </p:txBody>
      </p:sp>
      <p:sp>
        <p:nvSpPr>
          <p:cNvPr id="9" name="Rounded Rectangle 8"/>
          <p:cNvSpPr/>
          <p:nvPr/>
        </p:nvSpPr>
        <p:spPr>
          <a:xfrm>
            <a:off x="2990336" y="1256270"/>
            <a:ext cx="1252151" cy="177937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Apple,1</a:t>
            </a:r>
          </a:p>
          <a:p>
            <a:r>
              <a:rPr lang="en-US" sz="1300" dirty="0">
                <a:solidFill>
                  <a:schemeClr val="tx1"/>
                </a:solidFill>
              </a:rPr>
              <a:t>Orange,1</a:t>
            </a:r>
          </a:p>
          <a:p>
            <a:r>
              <a:rPr lang="en-US" sz="1300" dirty="0">
                <a:solidFill>
                  <a:schemeClr val="tx1"/>
                </a:solidFill>
              </a:rPr>
              <a:t>Apple,1</a:t>
            </a:r>
          </a:p>
          <a:p>
            <a:r>
              <a:rPr lang="en-US" sz="1300" dirty="0">
                <a:solidFill>
                  <a:schemeClr val="tx1"/>
                </a:solidFill>
              </a:rPr>
              <a:t>Orange,1</a:t>
            </a:r>
          </a:p>
          <a:p>
            <a:r>
              <a:rPr lang="en-US" sz="1300" dirty="0">
                <a:solidFill>
                  <a:schemeClr val="tx1"/>
                </a:solidFill>
              </a:rPr>
              <a:t>Apple,1</a:t>
            </a:r>
          </a:p>
          <a:p>
            <a:r>
              <a:rPr lang="en-US" sz="1300" dirty="0">
                <a:solidFill>
                  <a:schemeClr val="tx1"/>
                </a:solidFill>
              </a:rPr>
              <a:t>Grapes,1</a:t>
            </a:r>
          </a:p>
          <a:p>
            <a:r>
              <a:rPr lang="en-US" sz="1300" dirty="0">
                <a:solidFill>
                  <a:schemeClr val="tx1"/>
                </a:solidFill>
              </a:rPr>
              <a:t>Banana,1</a:t>
            </a:r>
          </a:p>
          <a:p>
            <a:r>
              <a:rPr lang="en-US" sz="1300" dirty="0">
                <a:solidFill>
                  <a:schemeClr val="tx1"/>
                </a:solidFill>
              </a:rPr>
              <a:t>Grapes,1</a:t>
            </a:r>
          </a:p>
        </p:txBody>
      </p:sp>
      <p:sp>
        <p:nvSpPr>
          <p:cNvPr id="10" name="Rounded Rectangle 9"/>
          <p:cNvSpPr/>
          <p:nvPr/>
        </p:nvSpPr>
        <p:spPr>
          <a:xfrm>
            <a:off x="2990336" y="3477651"/>
            <a:ext cx="1252151" cy="172042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a:solidFill>
                  <a:schemeClr val="tx1"/>
                </a:solidFill>
              </a:rPr>
              <a:t>Orange,1</a:t>
            </a:r>
          </a:p>
          <a:p>
            <a:r>
              <a:rPr lang="en-US" sz="1300" dirty="0">
                <a:solidFill>
                  <a:schemeClr val="tx1"/>
                </a:solidFill>
              </a:rPr>
              <a:t>Apple,1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Apple,1</a:t>
            </a:r>
          </a:p>
          <a:p>
            <a:r>
              <a:rPr lang="en-US" sz="1300" dirty="0">
                <a:solidFill>
                  <a:schemeClr val="tx1"/>
                </a:solidFill>
              </a:rPr>
              <a:t>Banana,1</a:t>
            </a:r>
          </a:p>
          <a:p>
            <a:r>
              <a:rPr lang="en-US" sz="1300" dirty="0">
                <a:solidFill>
                  <a:schemeClr val="tx1"/>
                </a:solidFill>
              </a:rPr>
              <a:t>Grapes,1</a:t>
            </a:r>
          </a:p>
          <a:p>
            <a:r>
              <a:rPr lang="en-US" sz="1300" dirty="0">
                <a:solidFill>
                  <a:schemeClr val="tx1"/>
                </a:solidFill>
              </a:rPr>
              <a:t>Banana,1</a:t>
            </a:r>
          </a:p>
        </p:txBody>
      </p:sp>
      <p:sp>
        <p:nvSpPr>
          <p:cNvPr id="11" name="Rectangle 10"/>
          <p:cNvSpPr/>
          <p:nvPr/>
        </p:nvSpPr>
        <p:spPr>
          <a:xfrm>
            <a:off x="996779" y="1845275"/>
            <a:ext cx="1153297" cy="65078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Partition 1</a:t>
            </a:r>
          </a:p>
        </p:txBody>
      </p:sp>
      <p:sp>
        <p:nvSpPr>
          <p:cNvPr id="12" name="Rectangle 11"/>
          <p:cNvSpPr/>
          <p:nvPr/>
        </p:nvSpPr>
        <p:spPr>
          <a:xfrm>
            <a:off x="996780" y="3926614"/>
            <a:ext cx="1153296" cy="6507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Partition 2</a:t>
            </a:r>
          </a:p>
        </p:txBody>
      </p:sp>
      <p:sp>
        <p:nvSpPr>
          <p:cNvPr id="13" name="Right Arrow 12"/>
          <p:cNvSpPr/>
          <p:nvPr/>
        </p:nvSpPr>
        <p:spPr>
          <a:xfrm>
            <a:off x="2273644" y="2092410"/>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2273644" y="4083132"/>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5292809" y="1256269"/>
            <a:ext cx="1206841" cy="177937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Bananna,1</a:t>
            </a:r>
          </a:p>
          <a:p>
            <a:r>
              <a:rPr lang="en-US" sz="1300" dirty="0">
                <a:solidFill>
                  <a:schemeClr val="tx1"/>
                </a:solidFill>
              </a:rPr>
              <a:t>Bananna,1</a:t>
            </a:r>
          </a:p>
          <a:p>
            <a:r>
              <a:rPr lang="en-US" sz="1300" dirty="0">
                <a:solidFill>
                  <a:schemeClr val="tx1"/>
                </a:solidFill>
              </a:rPr>
              <a:t>Bananna,1</a:t>
            </a:r>
          </a:p>
          <a:p>
            <a:r>
              <a:rPr lang="en-US" sz="1300" dirty="0">
                <a:solidFill>
                  <a:schemeClr val="tx1"/>
                </a:solidFill>
              </a:rPr>
              <a:t>Apple,1</a:t>
            </a:r>
          </a:p>
          <a:p>
            <a:r>
              <a:rPr lang="en-US" sz="1300" dirty="0">
                <a:solidFill>
                  <a:schemeClr val="tx1"/>
                </a:solidFill>
              </a:rPr>
              <a:t>Apple,1</a:t>
            </a:r>
          </a:p>
          <a:p>
            <a:r>
              <a:rPr lang="en-US" sz="1300" dirty="0">
                <a:solidFill>
                  <a:schemeClr val="tx1"/>
                </a:solidFill>
              </a:rPr>
              <a:t>Apple,1</a:t>
            </a:r>
          </a:p>
          <a:p>
            <a:r>
              <a:rPr lang="en-US" sz="1300" dirty="0">
                <a:solidFill>
                  <a:schemeClr val="tx1"/>
                </a:solidFill>
              </a:rPr>
              <a:t>Apple,1</a:t>
            </a:r>
          </a:p>
          <a:p>
            <a:r>
              <a:rPr lang="en-US" sz="1300" dirty="0">
                <a:solidFill>
                  <a:schemeClr val="tx1"/>
                </a:solidFill>
              </a:rPr>
              <a:t>Apple,1</a:t>
            </a:r>
          </a:p>
          <a:p>
            <a:endParaRPr lang="en-US" sz="1300" dirty="0">
              <a:solidFill>
                <a:schemeClr val="tx1"/>
              </a:solidFill>
            </a:endParaRPr>
          </a:p>
        </p:txBody>
      </p:sp>
      <p:sp>
        <p:nvSpPr>
          <p:cNvPr id="16" name="Rounded Rectangle 15"/>
          <p:cNvSpPr/>
          <p:nvPr/>
        </p:nvSpPr>
        <p:spPr>
          <a:xfrm>
            <a:off x="5292809" y="3477651"/>
            <a:ext cx="1206841" cy="172042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Grapes,1</a:t>
            </a:r>
          </a:p>
          <a:p>
            <a:r>
              <a:rPr lang="en-US" sz="1300" dirty="0">
                <a:solidFill>
                  <a:schemeClr val="tx1"/>
                </a:solidFill>
              </a:rPr>
              <a:t>Grapes,1</a:t>
            </a:r>
          </a:p>
          <a:p>
            <a:r>
              <a:rPr lang="en-US" sz="1300" dirty="0">
                <a:solidFill>
                  <a:schemeClr val="tx1"/>
                </a:solidFill>
              </a:rPr>
              <a:t>Grapes,1</a:t>
            </a:r>
          </a:p>
        </p:txBody>
      </p:sp>
      <p:sp>
        <p:nvSpPr>
          <p:cNvPr id="19" name="TextBox 18"/>
          <p:cNvSpPr txBox="1"/>
          <p:nvPr/>
        </p:nvSpPr>
        <p:spPr>
          <a:xfrm>
            <a:off x="4366055" y="1110075"/>
            <a:ext cx="1122407" cy="292388"/>
          </a:xfrm>
          <a:prstGeom prst="rect">
            <a:avLst/>
          </a:prstGeom>
          <a:noFill/>
        </p:spPr>
        <p:txBody>
          <a:bodyPr wrap="square" rtlCol="0">
            <a:spAutoFit/>
          </a:bodyPr>
          <a:lstStyle/>
          <a:p>
            <a:r>
              <a:rPr lang="en-US" sz="1300" b="1" dirty="0">
                <a:solidFill>
                  <a:srgbClr val="FF0000"/>
                </a:solidFill>
              </a:rPr>
              <a:t>Shuffling</a:t>
            </a:r>
          </a:p>
        </p:txBody>
      </p:sp>
      <p:cxnSp>
        <p:nvCxnSpPr>
          <p:cNvPr id="21" name="Straight Arrow Connector 20"/>
          <p:cNvCxnSpPr/>
          <p:nvPr/>
        </p:nvCxnSpPr>
        <p:spPr>
          <a:xfrm flipV="1">
            <a:off x="3847071" y="1381989"/>
            <a:ext cx="1556952" cy="123764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p:cNvCxnSpPr/>
          <p:nvPr/>
        </p:nvCxnSpPr>
        <p:spPr>
          <a:xfrm flipV="1">
            <a:off x="3793522" y="1565174"/>
            <a:ext cx="1610501" cy="300770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p:cNvCxnSpPr/>
          <p:nvPr/>
        </p:nvCxnSpPr>
        <p:spPr>
          <a:xfrm flipV="1">
            <a:off x="3847071" y="1788893"/>
            <a:ext cx="1556952" cy="322599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p:cNvCxnSpPr/>
          <p:nvPr/>
        </p:nvCxnSpPr>
        <p:spPr>
          <a:xfrm>
            <a:off x="3682314" y="1433556"/>
            <a:ext cx="1721709" cy="5023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a:off x="3737917" y="1857930"/>
            <a:ext cx="1666106" cy="2880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a:off x="3710115" y="2257409"/>
            <a:ext cx="1693908" cy="571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Straight Arrow Connector 35"/>
          <p:cNvCxnSpPr/>
          <p:nvPr/>
        </p:nvCxnSpPr>
        <p:spPr>
          <a:xfrm flipV="1">
            <a:off x="3765719" y="2538257"/>
            <a:ext cx="1638304" cy="13273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8" name="Straight Arrow Connector 37"/>
          <p:cNvCxnSpPr/>
          <p:nvPr/>
        </p:nvCxnSpPr>
        <p:spPr>
          <a:xfrm flipV="1">
            <a:off x="3779620" y="2756546"/>
            <a:ext cx="1624403" cy="16643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p:cNvCxnSpPr/>
          <p:nvPr/>
        </p:nvCxnSpPr>
        <p:spPr>
          <a:xfrm>
            <a:off x="3793522" y="1684724"/>
            <a:ext cx="1610501" cy="19811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2" name="Straight Arrow Connector 41"/>
          <p:cNvCxnSpPr/>
          <p:nvPr/>
        </p:nvCxnSpPr>
        <p:spPr>
          <a:xfrm>
            <a:off x="3779620" y="2040061"/>
            <a:ext cx="1638304" cy="182551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5" name="Straight Arrow Connector 44"/>
          <p:cNvCxnSpPr/>
          <p:nvPr/>
        </p:nvCxnSpPr>
        <p:spPr>
          <a:xfrm>
            <a:off x="3838312" y="3631388"/>
            <a:ext cx="1565711" cy="38929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7" name="Straight Arrow Connector 46"/>
          <p:cNvCxnSpPr/>
          <p:nvPr/>
        </p:nvCxnSpPr>
        <p:spPr>
          <a:xfrm>
            <a:off x="3786313" y="4035696"/>
            <a:ext cx="1617710" cy="1852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Straight Arrow Connector 48"/>
          <p:cNvCxnSpPr/>
          <p:nvPr/>
        </p:nvCxnSpPr>
        <p:spPr>
          <a:xfrm>
            <a:off x="3838312" y="4236491"/>
            <a:ext cx="1617710" cy="1852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Straight Arrow Connector 50"/>
          <p:cNvCxnSpPr/>
          <p:nvPr/>
        </p:nvCxnSpPr>
        <p:spPr>
          <a:xfrm>
            <a:off x="3779620" y="2438711"/>
            <a:ext cx="1638304" cy="2223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p:cNvCxnSpPr/>
          <p:nvPr/>
        </p:nvCxnSpPr>
        <p:spPr>
          <a:xfrm>
            <a:off x="3767263" y="4796602"/>
            <a:ext cx="1688759" cy="2767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p:cNvCxnSpPr/>
          <p:nvPr/>
        </p:nvCxnSpPr>
        <p:spPr>
          <a:xfrm>
            <a:off x="3793521" y="2837922"/>
            <a:ext cx="1624403" cy="20429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8" name="TextBox 57"/>
          <p:cNvSpPr txBox="1"/>
          <p:nvPr/>
        </p:nvSpPr>
        <p:spPr>
          <a:xfrm>
            <a:off x="6554437" y="1120617"/>
            <a:ext cx="1122407" cy="492443"/>
          </a:xfrm>
          <a:prstGeom prst="rect">
            <a:avLst/>
          </a:prstGeom>
          <a:noFill/>
        </p:spPr>
        <p:txBody>
          <a:bodyPr wrap="square" rtlCol="0">
            <a:spAutoFit/>
          </a:bodyPr>
          <a:lstStyle/>
          <a:p>
            <a:r>
              <a:rPr lang="en-US" sz="1300" b="1" dirty="0">
                <a:solidFill>
                  <a:srgbClr val="FF0000"/>
                </a:solidFill>
              </a:rPr>
              <a:t>Sorting/Partition</a:t>
            </a:r>
          </a:p>
        </p:txBody>
      </p:sp>
      <p:sp>
        <p:nvSpPr>
          <p:cNvPr id="59" name="Rounded Rectangle 58"/>
          <p:cNvSpPr/>
          <p:nvPr/>
        </p:nvSpPr>
        <p:spPr>
          <a:xfrm>
            <a:off x="7539677" y="1265954"/>
            <a:ext cx="1206841" cy="177937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a:solidFill>
                <a:schemeClr val="tx1"/>
              </a:solidFill>
            </a:endParaRPr>
          </a:p>
          <a:p>
            <a:endParaRPr lang="en-US" sz="1300" dirty="0">
              <a:solidFill>
                <a:schemeClr val="tx1"/>
              </a:solidFill>
            </a:endParaRPr>
          </a:p>
          <a:p>
            <a:r>
              <a:rPr lang="en-US" sz="1300" dirty="0">
                <a:solidFill>
                  <a:schemeClr val="tx1"/>
                </a:solidFill>
              </a:rPr>
              <a:t>Apple,1</a:t>
            </a:r>
          </a:p>
          <a:p>
            <a:r>
              <a:rPr lang="en-US" sz="1300" dirty="0">
                <a:solidFill>
                  <a:schemeClr val="tx1"/>
                </a:solidFill>
              </a:rPr>
              <a:t>Apple,1</a:t>
            </a:r>
          </a:p>
          <a:p>
            <a:r>
              <a:rPr lang="en-US" sz="1300" dirty="0">
                <a:solidFill>
                  <a:schemeClr val="tx1"/>
                </a:solidFill>
              </a:rPr>
              <a:t>Apple,1</a:t>
            </a:r>
          </a:p>
          <a:p>
            <a:r>
              <a:rPr lang="en-US" sz="1300" dirty="0">
                <a:solidFill>
                  <a:schemeClr val="tx1"/>
                </a:solidFill>
              </a:rPr>
              <a:t>Apple,1</a:t>
            </a:r>
          </a:p>
          <a:p>
            <a:r>
              <a:rPr lang="en-US" sz="1300" dirty="0">
                <a:solidFill>
                  <a:schemeClr val="tx1"/>
                </a:solidFill>
              </a:rPr>
              <a:t>Apple,1</a:t>
            </a:r>
          </a:p>
          <a:p>
            <a:r>
              <a:rPr lang="en-US" sz="1300" dirty="0">
                <a:solidFill>
                  <a:schemeClr val="tx1"/>
                </a:solidFill>
              </a:rPr>
              <a:t>Bananna,1</a:t>
            </a:r>
          </a:p>
          <a:p>
            <a:r>
              <a:rPr lang="en-US" sz="1300" dirty="0">
                <a:solidFill>
                  <a:schemeClr val="tx1"/>
                </a:solidFill>
              </a:rPr>
              <a:t>Bananna,1</a:t>
            </a:r>
          </a:p>
          <a:p>
            <a:r>
              <a:rPr lang="en-US" sz="1300" dirty="0">
                <a:solidFill>
                  <a:schemeClr val="tx1"/>
                </a:solidFill>
              </a:rPr>
              <a:t>Bananna,1</a:t>
            </a:r>
          </a:p>
          <a:p>
            <a:endParaRPr lang="en-US" sz="1300" dirty="0">
              <a:solidFill>
                <a:schemeClr val="tx1"/>
              </a:solidFill>
            </a:endParaRPr>
          </a:p>
          <a:p>
            <a:endParaRPr lang="en-US" sz="1300" dirty="0">
              <a:solidFill>
                <a:schemeClr val="tx1"/>
              </a:solidFill>
            </a:endParaRPr>
          </a:p>
        </p:txBody>
      </p:sp>
      <p:sp>
        <p:nvSpPr>
          <p:cNvPr id="60" name="Rounded Rectangle 59"/>
          <p:cNvSpPr/>
          <p:nvPr/>
        </p:nvSpPr>
        <p:spPr>
          <a:xfrm>
            <a:off x="7549972" y="3477651"/>
            <a:ext cx="1206841" cy="172042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a:solidFill>
                <a:schemeClr val="tx1"/>
              </a:solidFill>
            </a:endParaRPr>
          </a:p>
          <a:p>
            <a:r>
              <a:rPr lang="en-US" sz="1300" dirty="0">
                <a:solidFill>
                  <a:schemeClr val="tx1"/>
                </a:solidFill>
              </a:rPr>
              <a:t>Grapes,1</a:t>
            </a:r>
          </a:p>
          <a:p>
            <a:r>
              <a:rPr lang="en-US" sz="1300" dirty="0">
                <a:solidFill>
                  <a:schemeClr val="tx1"/>
                </a:solidFill>
              </a:rPr>
              <a:t>Grapes,1</a:t>
            </a:r>
          </a:p>
          <a:p>
            <a:r>
              <a:rPr lang="en-US" sz="1300" dirty="0">
                <a:solidFill>
                  <a:schemeClr val="tx1"/>
                </a:solidFill>
              </a:rPr>
              <a:t>Grapes,1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endParaRPr lang="en-US" sz="1300" dirty="0">
              <a:solidFill>
                <a:schemeClr val="tx1"/>
              </a:solidFill>
            </a:endParaRPr>
          </a:p>
        </p:txBody>
      </p:sp>
      <p:sp>
        <p:nvSpPr>
          <p:cNvPr id="61" name="Right Arrow 60"/>
          <p:cNvSpPr/>
          <p:nvPr/>
        </p:nvSpPr>
        <p:spPr>
          <a:xfrm>
            <a:off x="6736483" y="1843856"/>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Arrow 61"/>
          <p:cNvSpPr/>
          <p:nvPr/>
        </p:nvSpPr>
        <p:spPr>
          <a:xfrm>
            <a:off x="6677799" y="4067615"/>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047192" y="1138266"/>
            <a:ext cx="1122407" cy="292388"/>
          </a:xfrm>
          <a:prstGeom prst="rect">
            <a:avLst/>
          </a:prstGeom>
          <a:noFill/>
        </p:spPr>
        <p:txBody>
          <a:bodyPr wrap="square" rtlCol="0">
            <a:spAutoFit/>
          </a:bodyPr>
          <a:lstStyle/>
          <a:p>
            <a:r>
              <a:rPr lang="en-US" sz="1300" b="1" dirty="0">
                <a:solidFill>
                  <a:srgbClr val="FF0000"/>
                </a:solidFill>
              </a:rPr>
              <a:t>Reducer</a:t>
            </a:r>
          </a:p>
        </p:txBody>
      </p:sp>
      <p:sp>
        <p:nvSpPr>
          <p:cNvPr id="64" name="Rounded Rectangle 63"/>
          <p:cNvSpPr/>
          <p:nvPr/>
        </p:nvSpPr>
        <p:spPr>
          <a:xfrm>
            <a:off x="10169599" y="2749255"/>
            <a:ext cx="1095800" cy="90531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a:solidFill>
                <a:schemeClr val="tx1"/>
              </a:solidFill>
            </a:endParaRPr>
          </a:p>
          <a:p>
            <a:endParaRPr lang="en-US" sz="1300" dirty="0">
              <a:solidFill>
                <a:schemeClr val="tx1"/>
              </a:solidFill>
            </a:endParaRPr>
          </a:p>
          <a:p>
            <a:r>
              <a:rPr lang="en-US" sz="1300" dirty="0">
                <a:solidFill>
                  <a:schemeClr val="tx1"/>
                </a:solidFill>
              </a:rPr>
              <a:t>Apple,5</a:t>
            </a:r>
          </a:p>
          <a:p>
            <a:r>
              <a:rPr lang="en-US" sz="1300" dirty="0">
                <a:solidFill>
                  <a:schemeClr val="tx1"/>
                </a:solidFill>
              </a:rPr>
              <a:t>Bananna,3</a:t>
            </a:r>
          </a:p>
          <a:p>
            <a:r>
              <a:rPr lang="en-US" sz="1300" dirty="0">
                <a:solidFill>
                  <a:schemeClr val="tx1"/>
                </a:solidFill>
              </a:rPr>
              <a:t>Grapes,3</a:t>
            </a:r>
          </a:p>
          <a:p>
            <a:r>
              <a:rPr lang="en-US" sz="1300" dirty="0">
                <a:solidFill>
                  <a:schemeClr val="tx1"/>
                </a:solidFill>
              </a:rPr>
              <a:t>Orange,5</a:t>
            </a:r>
          </a:p>
          <a:p>
            <a:endParaRPr lang="en-US" sz="1300" dirty="0">
              <a:solidFill>
                <a:schemeClr val="tx1"/>
              </a:solidFill>
            </a:endParaRPr>
          </a:p>
          <a:p>
            <a:endParaRPr lang="en-US" sz="1300" dirty="0">
              <a:solidFill>
                <a:schemeClr val="tx1"/>
              </a:solidFill>
            </a:endParaRPr>
          </a:p>
        </p:txBody>
      </p:sp>
      <p:sp>
        <p:nvSpPr>
          <p:cNvPr id="65" name="Right Arrow 64"/>
          <p:cNvSpPr/>
          <p:nvPr/>
        </p:nvSpPr>
        <p:spPr>
          <a:xfrm rot="1478858">
            <a:off x="9019978" y="2287831"/>
            <a:ext cx="1064957"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rot="19263222">
            <a:off x="9061774" y="3854433"/>
            <a:ext cx="100360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90547" y="2935035"/>
            <a:ext cx="1013323" cy="453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RDD</a:t>
            </a:r>
          </a:p>
        </p:txBody>
      </p:sp>
      <p:cxnSp>
        <p:nvCxnSpPr>
          <p:cNvPr id="70" name="Elbow Connector 69"/>
          <p:cNvCxnSpPr>
            <a:stCxn id="68" idx="0"/>
            <a:endCxn id="11" idx="1"/>
          </p:cNvCxnSpPr>
          <p:nvPr/>
        </p:nvCxnSpPr>
        <p:spPr>
          <a:xfrm rot="5400000" flipH="1" flipV="1">
            <a:off x="414812" y="2353068"/>
            <a:ext cx="764365" cy="39957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2" name="Elbow Connector 71"/>
          <p:cNvCxnSpPr>
            <a:stCxn id="68" idx="2"/>
            <a:endCxn id="12" idx="1"/>
          </p:cNvCxnSpPr>
          <p:nvPr/>
        </p:nvCxnSpPr>
        <p:spPr>
          <a:xfrm rot="16200000" flipH="1">
            <a:off x="365048" y="3620276"/>
            <a:ext cx="863893" cy="39957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73" name="TextBox 72"/>
          <p:cNvSpPr txBox="1"/>
          <p:nvPr/>
        </p:nvSpPr>
        <p:spPr>
          <a:xfrm>
            <a:off x="3370303" y="953600"/>
            <a:ext cx="545768" cy="369332"/>
          </a:xfrm>
          <a:prstGeom prst="rect">
            <a:avLst/>
          </a:prstGeom>
          <a:noFill/>
        </p:spPr>
        <p:txBody>
          <a:bodyPr wrap="square" rtlCol="0">
            <a:spAutoFit/>
          </a:bodyPr>
          <a:lstStyle/>
          <a:p>
            <a:r>
              <a:rPr lang="en-US" dirty="0"/>
              <a:t>A1</a:t>
            </a:r>
          </a:p>
        </p:txBody>
      </p:sp>
      <p:sp>
        <p:nvSpPr>
          <p:cNvPr id="74" name="TextBox 73"/>
          <p:cNvSpPr txBox="1"/>
          <p:nvPr/>
        </p:nvSpPr>
        <p:spPr>
          <a:xfrm>
            <a:off x="5626191" y="3158736"/>
            <a:ext cx="441751" cy="369332"/>
          </a:xfrm>
          <a:prstGeom prst="rect">
            <a:avLst/>
          </a:prstGeom>
          <a:noFill/>
        </p:spPr>
        <p:txBody>
          <a:bodyPr wrap="square" rtlCol="0">
            <a:spAutoFit/>
          </a:bodyPr>
          <a:lstStyle/>
          <a:p>
            <a:r>
              <a:rPr lang="en-US" dirty="0"/>
              <a:t>B2</a:t>
            </a:r>
          </a:p>
        </p:txBody>
      </p:sp>
      <p:sp>
        <p:nvSpPr>
          <p:cNvPr id="75" name="TextBox 74"/>
          <p:cNvSpPr txBox="1"/>
          <p:nvPr/>
        </p:nvSpPr>
        <p:spPr>
          <a:xfrm>
            <a:off x="3367212" y="3167566"/>
            <a:ext cx="545768" cy="369332"/>
          </a:xfrm>
          <a:prstGeom prst="rect">
            <a:avLst/>
          </a:prstGeom>
          <a:noFill/>
        </p:spPr>
        <p:txBody>
          <a:bodyPr wrap="square" rtlCol="0">
            <a:spAutoFit/>
          </a:bodyPr>
          <a:lstStyle/>
          <a:p>
            <a:r>
              <a:rPr lang="en-US" dirty="0"/>
              <a:t>A2</a:t>
            </a:r>
          </a:p>
        </p:txBody>
      </p:sp>
      <p:sp>
        <p:nvSpPr>
          <p:cNvPr id="76" name="TextBox 75"/>
          <p:cNvSpPr txBox="1"/>
          <p:nvPr/>
        </p:nvSpPr>
        <p:spPr>
          <a:xfrm>
            <a:off x="5641379" y="926435"/>
            <a:ext cx="441751" cy="369332"/>
          </a:xfrm>
          <a:prstGeom prst="rect">
            <a:avLst/>
          </a:prstGeom>
          <a:noFill/>
        </p:spPr>
        <p:txBody>
          <a:bodyPr wrap="square" rtlCol="0">
            <a:spAutoFit/>
          </a:bodyPr>
          <a:lstStyle/>
          <a:p>
            <a:r>
              <a:rPr lang="en-US" dirty="0"/>
              <a:t>B1</a:t>
            </a:r>
          </a:p>
        </p:txBody>
      </p:sp>
      <p:sp>
        <p:nvSpPr>
          <p:cNvPr id="77" name="TextBox 76"/>
          <p:cNvSpPr txBox="1"/>
          <p:nvPr/>
        </p:nvSpPr>
        <p:spPr>
          <a:xfrm>
            <a:off x="7922221" y="914121"/>
            <a:ext cx="441751" cy="369332"/>
          </a:xfrm>
          <a:prstGeom prst="rect">
            <a:avLst/>
          </a:prstGeom>
          <a:noFill/>
        </p:spPr>
        <p:txBody>
          <a:bodyPr wrap="square" rtlCol="0">
            <a:spAutoFit/>
          </a:bodyPr>
          <a:lstStyle/>
          <a:p>
            <a:r>
              <a:rPr lang="en-US" dirty="0"/>
              <a:t>B1</a:t>
            </a:r>
          </a:p>
        </p:txBody>
      </p:sp>
      <p:sp>
        <p:nvSpPr>
          <p:cNvPr id="78" name="TextBox 77"/>
          <p:cNvSpPr txBox="1"/>
          <p:nvPr/>
        </p:nvSpPr>
        <p:spPr>
          <a:xfrm>
            <a:off x="7902393" y="3158736"/>
            <a:ext cx="441751" cy="369332"/>
          </a:xfrm>
          <a:prstGeom prst="rect">
            <a:avLst/>
          </a:prstGeom>
          <a:noFill/>
        </p:spPr>
        <p:txBody>
          <a:bodyPr wrap="square" rtlCol="0">
            <a:spAutoFit/>
          </a:bodyPr>
          <a:lstStyle/>
          <a:p>
            <a:r>
              <a:rPr lang="en-US" dirty="0"/>
              <a:t>B2</a:t>
            </a:r>
          </a:p>
        </p:txBody>
      </p:sp>
      <p:sp>
        <p:nvSpPr>
          <p:cNvPr id="79" name="TextBox 78"/>
          <p:cNvSpPr txBox="1"/>
          <p:nvPr/>
        </p:nvSpPr>
        <p:spPr>
          <a:xfrm>
            <a:off x="10496623" y="2398606"/>
            <a:ext cx="441751" cy="369332"/>
          </a:xfrm>
          <a:prstGeom prst="rect">
            <a:avLst/>
          </a:prstGeom>
          <a:noFill/>
        </p:spPr>
        <p:txBody>
          <a:bodyPr wrap="square" rtlCol="0">
            <a:spAutoFit/>
          </a:bodyPr>
          <a:lstStyle/>
          <a:p>
            <a:r>
              <a:rPr lang="en-US" dirty="0"/>
              <a:t>C1</a:t>
            </a:r>
          </a:p>
        </p:txBody>
      </p:sp>
    </p:spTree>
    <p:extLst>
      <p:ext uri="{BB962C8B-B14F-4D97-AF65-F5344CB8AC3E}">
        <p14:creationId xmlns:p14="http://schemas.microsoft.com/office/powerpoint/2010/main" val="220247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9" grpId="0"/>
      <p:bldP spid="58" grpId="0"/>
      <p:bldP spid="59" grpId="0" animBg="1"/>
      <p:bldP spid="60" grpId="0" animBg="1"/>
      <p:bldP spid="61" grpId="0" animBg="1"/>
      <p:bldP spid="62" grpId="0" animBg="1"/>
      <p:bldP spid="63" grpId="0"/>
      <p:bldP spid="64" grpId="0" animBg="1"/>
      <p:bldP spid="65" grpId="0" animBg="1"/>
      <p:bldP spid="66" grpId="0" animBg="1"/>
      <p:bldP spid="68" grpId="0" animBg="1"/>
      <p:bldP spid="73" grpId="0"/>
      <p:bldP spid="74" grpId="0"/>
      <p:bldP spid="75" grpId="0"/>
      <p:bldP spid="76" grpId="0"/>
      <p:bldP spid="77" grpId="0"/>
      <p:bldP spid="78" grpId="0"/>
      <p:bldP spid="7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664" y="445519"/>
            <a:ext cx="10626811" cy="2862322"/>
          </a:xfrm>
          <a:prstGeom prst="rect">
            <a:avLst/>
          </a:prstGeom>
        </p:spPr>
        <p:txBody>
          <a:bodyPr wrap="square">
            <a:spAutoFit/>
          </a:bodyPr>
          <a:lstStyle/>
          <a:p>
            <a:r>
              <a:rPr lang="en-US" dirty="0"/>
              <a:t>What Happens in Shuffle Stage?</a:t>
            </a:r>
          </a:p>
          <a:p>
            <a:r>
              <a:rPr lang="en-US" dirty="0"/>
              <a:t>In shuffle Stage,</a:t>
            </a:r>
          </a:p>
          <a:p>
            <a:r>
              <a:rPr lang="en-US" dirty="0"/>
              <a:t>1. Spark runs the map tasks on all partitions which groups all values for a single key.</a:t>
            </a:r>
          </a:p>
          <a:p>
            <a:r>
              <a:rPr lang="en-US" dirty="0"/>
              <a:t>2. Then the results of the map tasks are kept in memory.</a:t>
            </a:r>
          </a:p>
          <a:p>
            <a:r>
              <a:rPr lang="en-US" dirty="0"/>
              <a:t>3. When results do not fit into memory, Spark stores the data into a disk. So there is I/O and data </a:t>
            </a:r>
            <a:r>
              <a:rPr lang="en-US" dirty="0" err="1"/>
              <a:t>serilization</a:t>
            </a:r>
            <a:r>
              <a:rPr lang="en-US" dirty="0"/>
              <a:t> involved.</a:t>
            </a:r>
          </a:p>
          <a:p>
            <a:r>
              <a:rPr lang="en-US" dirty="0"/>
              <a:t>4. So Shuffle  generates a large number of intermediate files on disk. These files are preserved until the corresponding RDDs are no longer used and are then garbage collected.</a:t>
            </a:r>
          </a:p>
          <a:p>
            <a:r>
              <a:rPr lang="en-US" dirty="0"/>
              <a:t>   We can also mention a temporary storage directory in the </a:t>
            </a:r>
            <a:r>
              <a:rPr lang="en-US" dirty="0" err="1"/>
              <a:t>spark.local.dir</a:t>
            </a:r>
            <a:r>
              <a:rPr lang="en-US" dirty="0"/>
              <a:t> while configuring the </a:t>
            </a:r>
            <a:r>
              <a:rPr lang="en-US" dirty="0" err="1"/>
              <a:t>sparkcontext</a:t>
            </a:r>
            <a:r>
              <a:rPr lang="en-US" dirty="0"/>
              <a:t>. </a:t>
            </a:r>
          </a:p>
          <a:p>
            <a:r>
              <a:rPr lang="en-US" dirty="0"/>
              <a:t>5. Finally it runs the reduce tasks on each partition based on key.</a:t>
            </a:r>
          </a:p>
        </p:txBody>
      </p:sp>
    </p:spTree>
    <p:extLst>
      <p:ext uri="{BB962C8B-B14F-4D97-AF65-F5344CB8AC3E}">
        <p14:creationId xmlns:p14="http://schemas.microsoft.com/office/powerpoint/2010/main" val="31863285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Shuffling with Combiner</a:t>
            </a:r>
          </a:p>
        </p:txBody>
      </p:sp>
      <p:grpSp>
        <p:nvGrpSpPr>
          <p:cNvPr id="33" name="Group 32"/>
          <p:cNvGrpSpPr/>
          <p:nvPr/>
        </p:nvGrpSpPr>
        <p:grpSpPr>
          <a:xfrm>
            <a:off x="686479" y="1015800"/>
            <a:ext cx="11418552" cy="4026857"/>
            <a:chOff x="159257" y="999325"/>
            <a:chExt cx="11418552" cy="4026857"/>
          </a:xfrm>
        </p:grpSpPr>
        <p:sp>
          <p:nvSpPr>
            <p:cNvPr id="9" name="Rounded Rectangle 8"/>
            <p:cNvSpPr/>
            <p:nvPr/>
          </p:nvSpPr>
          <p:spPr>
            <a:xfrm>
              <a:off x="2084104" y="1084377"/>
              <a:ext cx="1252151" cy="177937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Apple,1</a:t>
              </a:r>
            </a:p>
            <a:p>
              <a:r>
                <a:rPr lang="en-US" sz="1300" dirty="0">
                  <a:solidFill>
                    <a:schemeClr val="tx1"/>
                  </a:solidFill>
                </a:rPr>
                <a:t>Orange,1</a:t>
              </a:r>
            </a:p>
            <a:p>
              <a:r>
                <a:rPr lang="en-US" sz="1300" dirty="0">
                  <a:solidFill>
                    <a:schemeClr val="tx1"/>
                  </a:solidFill>
                </a:rPr>
                <a:t>Apple,1</a:t>
              </a:r>
            </a:p>
            <a:p>
              <a:r>
                <a:rPr lang="en-US" sz="1300" dirty="0">
                  <a:solidFill>
                    <a:schemeClr val="tx1"/>
                  </a:solidFill>
                </a:rPr>
                <a:t>Orange,1</a:t>
              </a:r>
            </a:p>
            <a:p>
              <a:r>
                <a:rPr lang="en-US" sz="1300" dirty="0">
                  <a:solidFill>
                    <a:schemeClr val="tx1"/>
                  </a:solidFill>
                </a:rPr>
                <a:t>Apple,1</a:t>
              </a:r>
            </a:p>
            <a:p>
              <a:r>
                <a:rPr lang="en-US" sz="1300" dirty="0">
                  <a:solidFill>
                    <a:schemeClr val="tx1"/>
                  </a:solidFill>
                </a:rPr>
                <a:t>Grapes,1</a:t>
              </a:r>
            </a:p>
            <a:p>
              <a:r>
                <a:rPr lang="en-US" sz="1300" dirty="0">
                  <a:solidFill>
                    <a:schemeClr val="tx1"/>
                  </a:solidFill>
                </a:rPr>
                <a:t>Banana,1</a:t>
              </a:r>
            </a:p>
            <a:p>
              <a:r>
                <a:rPr lang="en-US" sz="1300" dirty="0">
                  <a:solidFill>
                    <a:schemeClr val="tx1"/>
                  </a:solidFill>
                </a:rPr>
                <a:t>Grapes,1</a:t>
              </a:r>
            </a:p>
          </p:txBody>
        </p:sp>
        <p:sp>
          <p:nvSpPr>
            <p:cNvPr id="10" name="Rounded Rectangle 9"/>
            <p:cNvSpPr/>
            <p:nvPr/>
          </p:nvSpPr>
          <p:spPr>
            <a:xfrm>
              <a:off x="2084104" y="3305758"/>
              <a:ext cx="1252151" cy="172042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a:solidFill>
                    <a:schemeClr val="tx1"/>
                  </a:solidFill>
                </a:rPr>
                <a:t>Orange,1</a:t>
              </a:r>
            </a:p>
            <a:p>
              <a:r>
                <a:rPr lang="en-US" sz="1300" dirty="0">
                  <a:solidFill>
                    <a:schemeClr val="tx1"/>
                  </a:solidFill>
                </a:rPr>
                <a:t>Apple,1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Apple,1</a:t>
              </a:r>
            </a:p>
            <a:p>
              <a:r>
                <a:rPr lang="en-US" sz="1300" dirty="0">
                  <a:solidFill>
                    <a:schemeClr val="tx1"/>
                  </a:solidFill>
                </a:rPr>
                <a:t>Banana,1</a:t>
              </a:r>
            </a:p>
            <a:p>
              <a:r>
                <a:rPr lang="en-US" sz="1300" dirty="0">
                  <a:solidFill>
                    <a:schemeClr val="tx1"/>
                  </a:solidFill>
                </a:rPr>
                <a:t>Grapes,1</a:t>
              </a:r>
            </a:p>
            <a:p>
              <a:r>
                <a:rPr lang="en-US" sz="1300" dirty="0">
                  <a:solidFill>
                    <a:schemeClr val="tx1"/>
                  </a:solidFill>
                </a:rPr>
                <a:t>Banana,1</a:t>
              </a:r>
            </a:p>
          </p:txBody>
        </p:sp>
        <p:sp>
          <p:nvSpPr>
            <p:cNvPr id="11" name="Rectangle 10"/>
            <p:cNvSpPr/>
            <p:nvPr/>
          </p:nvSpPr>
          <p:spPr>
            <a:xfrm>
              <a:off x="173090" y="1704825"/>
              <a:ext cx="1153297" cy="65078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Partition 1</a:t>
              </a:r>
            </a:p>
          </p:txBody>
        </p:sp>
        <p:sp>
          <p:nvSpPr>
            <p:cNvPr id="12" name="Rectangle 11"/>
            <p:cNvSpPr/>
            <p:nvPr/>
          </p:nvSpPr>
          <p:spPr>
            <a:xfrm>
              <a:off x="159257" y="3743275"/>
              <a:ext cx="1153296" cy="6507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Partition 2</a:t>
              </a:r>
            </a:p>
          </p:txBody>
        </p:sp>
        <p:sp>
          <p:nvSpPr>
            <p:cNvPr id="13" name="Right Arrow 12"/>
            <p:cNvSpPr/>
            <p:nvPr/>
          </p:nvSpPr>
          <p:spPr>
            <a:xfrm>
              <a:off x="1367412" y="1920517"/>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1367412" y="3911239"/>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103974" y="1563603"/>
              <a:ext cx="1206841" cy="115027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Bananna,1</a:t>
              </a:r>
            </a:p>
            <a:p>
              <a:r>
                <a:rPr lang="en-US" sz="1300" dirty="0">
                  <a:solidFill>
                    <a:schemeClr val="tx1"/>
                  </a:solidFill>
                </a:rPr>
                <a:t>Bananna,2</a:t>
              </a:r>
            </a:p>
            <a:p>
              <a:r>
                <a:rPr lang="en-US" sz="1300" dirty="0">
                  <a:solidFill>
                    <a:schemeClr val="tx1"/>
                  </a:solidFill>
                </a:rPr>
                <a:t>Apple,3</a:t>
              </a:r>
            </a:p>
            <a:p>
              <a:r>
                <a:rPr lang="en-US" sz="1300" dirty="0">
                  <a:solidFill>
                    <a:schemeClr val="tx1"/>
                  </a:solidFill>
                </a:rPr>
                <a:t>Apple,2</a:t>
              </a:r>
            </a:p>
            <a:p>
              <a:endParaRPr lang="en-US" sz="1300" dirty="0">
                <a:solidFill>
                  <a:schemeClr val="tx1"/>
                </a:solidFill>
              </a:endParaRPr>
            </a:p>
          </p:txBody>
        </p:sp>
        <p:sp>
          <p:nvSpPr>
            <p:cNvPr id="19" name="TextBox 18"/>
            <p:cNvSpPr txBox="1"/>
            <p:nvPr/>
          </p:nvSpPr>
          <p:spPr>
            <a:xfrm>
              <a:off x="5288692" y="1027698"/>
              <a:ext cx="1122407" cy="292388"/>
            </a:xfrm>
            <a:prstGeom prst="rect">
              <a:avLst/>
            </a:prstGeom>
            <a:noFill/>
          </p:spPr>
          <p:txBody>
            <a:bodyPr wrap="square" rtlCol="0">
              <a:spAutoFit/>
            </a:bodyPr>
            <a:lstStyle/>
            <a:p>
              <a:r>
                <a:rPr lang="en-US" sz="1300" b="1" dirty="0">
                  <a:solidFill>
                    <a:srgbClr val="FF0000"/>
                  </a:solidFill>
                </a:rPr>
                <a:t>Shuffling</a:t>
              </a:r>
            </a:p>
          </p:txBody>
        </p:sp>
        <p:sp>
          <p:nvSpPr>
            <p:cNvPr id="58" name="TextBox 57"/>
            <p:cNvSpPr txBox="1"/>
            <p:nvPr/>
          </p:nvSpPr>
          <p:spPr>
            <a:xfrm>
              <a:off x="7600436" y="1061450"/>
              <a:ext cx="1122407" cy="292388"/>
            </a:xfrm>
            <a:prstGeom prst="rect">
              <a:avLst/>
            </a:prstGeom>
            <a:noFill/>
          </p:spPr>
          <p:txBody>
            <a:bodyPr wrap="square" rtlCol="0">
              <a:spAutoFit/>
            </a:bodyPr>
            <a:lstStyle/>
            <a:p>
              <a:r>
                <a:rPr lang="en-US" sz="1300" b="1" dirty="0">
                  <a:solidFill>
                    <a:srgbClr val="FF0000"/>
                  </a:solidFill>
                </a:rPr>
                <a:t>Sorting</a:t>
              </a:r>
            </a:p>
          </p:txBody>
        </p:sp>
        <p:sp>
          <p:nvSpPr>
            <p:cNvPr id="59" name="Rounded Rectangle 58"/>
            <p:cNvSpPr/>
            <p:nvPr/>
          </p:nvSpPr>
          <p:spPr>
            <a:xfrm>
              <a:off x="8344927" y="1600492"/>
              <a:ext cx="1206841" cy="11333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a:solidFill>
                  <a:schemeClr val="tx1"/>
                </a:solidFill>
              </a:endParaRPr>
            </a:p>
            <a:p>
              <a:endParaRPr lang="en-US" sz="1300" dirty="0">
                <a:solidFill>
                  <a:schemeClr val="tx1"/>
                </a:solidFill>
              </a:endParaRPr>
            </a:p>
            <a:p>
              <a:r>
                <a:rPr lang="en-US" sz="1300" dirty="0">
                  <a:solidFill>
                    <a:schemeClr val="tx1"/>
                  </a:solidFill>
                </a:rPr>
                <a:t>Apple,2</a:t>
              </a:r>
            </a:p>
            <a:p>
              <a:r>
                <a:rPr lang="en-US" sz="1300" dirty="0">
                  <a:solidFill>
                    <a:schemeClr val="tx1"/>
                  </a:solidFill>
                </a:rPr>
                <a:t>Apple,3</a:t>
              </a:r>
            </a:p>
            <a:p>
              <a:r>
                <a:rPr lang="en-US" sz="1300" dirty="0">
                  <a:solidFill>
                    <a:schemeClr val="tx1"/>
                  </a:solidFill>
                </a:rPr>
                <a:t>Bananna,1</a:t>
              </a:r>
            </a:p>
            <a:p>
              <a:r>
                <a:rPr lang="en-US" sz="1300" dirty="0">
                  <a:solidFill>
                    <a:schemeClr val="tx1"/>
                  </a:solidFill>
                </a:rPr>
                <a:t>Bananna,2</a:t>
              </a:r>
            </a:p>
            <a:p>
              <a:endParaRPr lang="en-US" sz="1300" dirty="0">
                <a:solidFill>
                  <a:schemeClr val="tx1"/>
                </a:solidFill>
              </a:endParaRPr>
            </a:p>
            <a:p>
              <a:endParaRPr lang="en-US" sz="1300" dirty="0">
                <a:solidFill>
                  <a:schemeClr val="tx1"/>
                </a:solidFill>
              </a:endParaRPr>
            </a:p>
          </p:txBody>
        </p:sp>
        <p:sp>
          <p:nvSpPr>
            <p:cNvPr id="60" name="Rounded Rectangle 59"/>
            <p:cNvSpPr/>
            <p:nvPr/>
          </p:nvSpPr>
          <p:spPr>
            <a:xfrm>
              <a:off x="8408056" y="3582030"/>
              <a:ext cx="1206841" cy="9497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Grapes,1</a:t>
              </a:r>
            </a:p>
            <a:p>
              <a:r>
                <a:rPr lang="en-US" sz="1300" dirty="0">
                  <a:solidFill>
                    <a:schemeClr val="tx1"/>
                  </a:solidFill>
                </a:rPr>
                <a:t>Grapes,2</a:t>
              </a:r>
            </a:p>
            <a:p>
              <a:r>
                <a:rPr lang="en-US" sz="1300" dirty="0">
                  <a:solidFill>
                    <a:schemeClr val="tx1"/>
                  </a:solidFill>
                </a:rPr>
                <a:t>Orange,2</a:t>
              </a:r>
            </a:p>
            <a:p>
              <a:r>
                <a:rPr lang="en-US" sz="1300" dirty="0">
                  <a:solidFill>
                    <a:schemeClr val="tx1"/>
                  </a:solidFill>
                </a:rPr>
                <a:t>Orange,3</a:t>
              </a:r>
            </a:p>
          </p:txBody>
        </p:sp>
        <p:sp>
          <p:nvSpPr>
            <p:cNvPr id="61" name="Right Arrow 60"/>
            <p:cNvSpPr/>
            <p:nvPr/>
          </p:nvSpPr>
          <p:spPr>
            <a:xfrm>
              <a:off x="7562153" y="2017862"/>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Arrow 61"/>
            <p:cNvSpPr/>
            <p:nvPr/>
          </p:nvSpPr>
          <p:spPr>
            <a:xfrm>
              <a:off x="7600436" y="3985238"/>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767595" y="1069374"/>
              <a:ext cx="1122407" cy="292388"/>
            </a:xfrm>
            <a:prstGeom prst="rect">
              <a:avLst/>
            </a:prstGeom>
            <a:noFill/>
          </p:spPr>
          <p:txBody>
            <a:bodyPr wrap="square" rtlCol="0">
              <a:spAutoFit/>
            </a:bodyPr>
            <a:lstStyle/>
            <a:p>
              <a:r>
                <a:rPr lang="en-US" sz="1300" b="1" dirty="0">
                  <a:solidFill>
                    <a:srgbClr val="FF0000"/>
                  </a:solidFill>
                </a:rPr>
                <a:t>Reducer</a:t>
              </a:r>
            </a:p>
          </p:txBody>
        </p:sp>
        <p:sp>
          <p:nvSpPr>
            <p:cNvPr id="64" name="Rounded Rectangle 63"/>
            <p:cNvSpPr/>
            <p:nvPr/>
          </p:nvSpPr>
          <p:spPr>
            <a:xfrm>
              <a:off x="10482009" y="2536378"/>
              <a:ext cx="1095800" cy="90531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a:solidFill>
                  <a:schemeClr val="tx1"/>
                </a:solidFill>
              </a:endParaRPr>
            </a:p>
            <a:p>
              <a:endParaRPr lang="en-US" sz="1300" dirty="0">
                <a:solidFill>
                  <a:schemeClr val="tx1"/>
                </a:solidFill>
              </a:endParaRPr>
            </a:p>
            <a:p>
              <a:r>
                <a:rPr lang="en-US" sz="1300" dirty="0">
                  <a:solidFill>
                    <a:schemeClr val="tx1"/>
                  </a:solidFill>
                </a:rPr>
                <a:t>Apple,5</a:t>
              </a:r>
            </a:p>
            <a:p>
              <a:r>
                <a:rPr lang="en-US" sz="1300" dirty="0">
                  <a:solidFill>
                    <a:schemeClr val="tx1"/>
                  </a:solidFill>
                </a:rPr>
                <a:t>Bananna,3</a:t>
              </a:r>
            </a:p>
            <a:p>
              <a:r>
                <a:rPr lang="en-US" sz="1300" dirty="0">
                  <a:solidFill>
                    <a:schemeClr val="tx1"/>
                  </a:solidFill>
                </a:rPr>
                <a:t>Grapes,3</a:t>
              </a:r>
            </a:p>
            <a:p>
              <a:r>
                <a:rPr lang="en-US" sz="1300" dirty="0">
                  <a:solidFill>
                    <a:schemeClr val="tx1"/>
                  </a:solidFill>
                </a:rPr>
                <a:t>Orange,5</a:t>
              </a:r>
            </a:p>
            <a:p>
              <a:endParaRPr lang="en-US" sz="1300" dirty="0">
                <a:solidFill>
                  <a:schemeClr val="tx1"/>
                </a:solidFill>
              </a:endParaRPr>
            </a:p>
            <a:p>
              <a:endParaRPr lang="en-US" sz="1300" dirty="0">
                <a:solidFill>
                  <a:schemeClr val="tx1"/>
                </a:solidFill>
              </a:endParaRPr>
            </a:p>
          </p:txBody>
        </p:sp>
        <p:sp>
          <p:nvSpPr>
            <p:cNvPr id="65" name="Right Arrow 64"/>
            <p:cNvSpPr/>
            <p:nvPr/>
          </p:nvSpPr>
          <p:spPr>
            <a:xfrm rot="1478858">
              <a:off x="9728823" y="2207495"/>
              <a:ext cx="674396"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rot="19263222">
              <a:off x="9831305" y="3673106"/>
              <a:ext cx="718985"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3357896" y="999325"/>
              <a:ext cx="1122407" cy="292388"/>
            </a:xfrm>
            <a:prstGeom prst="rect">
              <a:avLst/>
            </a:prstGeom>
            <a:noFill/>
          </p:spPr>
          <p:txBody>
            <a:bodyPr wrap="square" rtlCol="0">
              <a:spAutoFit/>
            </a:bodyPr>
            <a:lstStyle/>
            <a:p>
              <a:r>
                <a:rPr lang="en-US" sz="1300" b="1" dirty="0">
                  <a:solidFill>
                    <a:srgbClr val="FF0000"/>
                  </a:solidFill>
                </a:rPr>
                <a:t>Combiner</a:t>
              </a:r>
            </a:p>
          </p:txBody>
        </p:sp>
        <p:sp>
          <p:nvSpPr>
            <p:cNvPr id="39" name="Rounded Rectangle 38"/>
            <p:cNvSpPr/>
            <p:nvPr/>
          </p:nvSpPr>
          <p:spPr>
            <a:xfrm>
              <a:off x="4114373" y="1570008"/>
              <a:ext cx="1123965" cy="1089997"/>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Apple,3</a:t>
              </a:r>
            </a:p>
            <a:p>
              <a:r>
                <a:rPr lang="en-US" sz="1300" dirty="0">
                  <a:solidFill>
                    <a:schemeClr val="tx1"/>
                  </a:solidFill>
                </a:rPr>
                <a:t>Orange,2</a:t>
              </a:r>
            </a:p>
            <a:p>
              <a:r>
                <a:rPr lang="en-US" sz="1300" dirty="0">
                  <a:solidFill>
                    <a:schemeClr val="tx1"/>
                  </a:solidFill>
                </a:rPr>
                <a:t>Grapes,2</a:t>
              </a:r>
            </a:p>
            <a:p>
              <a:r>
                <a:rPr lang="en-US" sz="1300" dirty="0">
                  <a:solidFill>
                    <a:schemeClr val="tx1"/>
                  </a:solidFill>
                </a:rPr>
                <a:t>Banana,1</a:t>
              </a:r>
            </a:p>
          </p:txBody>
        </p:sp>
        <p:sp>
          <p:nvSpPr>
            <p:cNvPr id="40" name="Rounded Rectangle 39"/>
            <p:cNvSpPr/>
            <p:nvPr/>
          </p:nvSpPr>
          <p:spPr>
            <a:xfrm>
              <a:off x="4123035" y="3586796"/>
              <a:ext cx="1106642" cy="110308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a:solidFill>
                    <a:schemeClr val="tx1"/>
                  </a:solidFill>
                </a:rPr>
                <a:t>Orange,3</a:t>
              </a:r>
            </a:p>
            <a:p>
              <a:r>
                <a:rPr lang="en-US" sz="1300" dirty="0">
                  <a:solidFill>
                    <a:schemeClr val="tx1"/>
                  </a:solidFill>
                </a:rPr>
                <a:t>Apple,2</a:t>
              </a:r>
            </a:p>
            <a:p>
              <a:r>
                <a:rPr lang="en-US" sz="1300" dirty="0">
                  <a:solidFill>
                    <a:schemeClr val="tx1"/>
                  </a:solidFill>
                </a:rPr>
                <a:t>Banana,2</a:t>
              </a:r>
            </a:p>
            <a:p>
              <a:r>
                <a:rPr lang="en-US" sz="1300" dirty="0">
                  <a:solidFill>
                    <a:schemeClr val="tx1"/>
                  </a:solidFill>
                </a:rPr>
                <a:t>Grapes,1</a:t>
              </a:r>
            </a:p>
          </p:txBody>
        </p:sp>
        <p:sp>
          <p:nvSpPr>
            <p:cNvPr id="43" name="Right Arrow 42"/>
            <p:cNvSpPr/>
            <p:nvPr/>
          </p:nvSpPr>
          <p:spPr>
            <a:xfrm>
              <a:off x="3459823" y="1946130"/>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p:cNvSpPr/>
            <p:nvPr/>
          </p:nvSpPr>
          <p:spPr>
            <a:xfrm>
              <a:off x="3445974" y="3955674"/>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4831065" y="1829639"/>
              <a:ext cx="1416657" cy="3091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a:xfrm flipV="1">
              <a:off x="4843211" y="2374330"/>
              <a:ext cx="1372235" cy="16368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1" name="Group 30"/>
            <p:cNvGrpSpPr/>
            <p:nvPr/>
          </p:nvGrpSpPr>
          <p:grpSpPr>
            <a:xfrm>
              <a:off x="4892696" y="1998776"/>
              <a:ext cx="2521635" cy="2697346"/>
              <a:chOff x="4892696" y="1998776"/>
              <a:chExt cx="2521635" cy="2697346"/>
            </a:xfrm>
          </p:grpSpPr>
          <p:sp>
            <p:nvSpPr>
              <p:cNvPr id="16" name="Rounded Rectangle 15"/>
              <p:cNvSpPr/>
              <p:nvPr/>
            </p:nvSpPr>
            <p:spPr>
              <a:xfrm>
                <a:off x="6207490" y="3801250"/>
                <a:ext cx="1206841" cy="89487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Orange,2</a:t>
                </a:r>
              </a:p>
              <a:p>
                <a:r>
                  <a:rPr lang="en-US" sz="1300" dirty="0">
                    <a:solidFill>
                      <a:schemeClr val="tx1"/>
                    </a:solidFill>
                  </a:rPr>
                  <a:t>Orange,3</a:t>
                </a:r>
              </a:p>
              <a:p>
                <a:r>
                  <a:rPr lang="en-US" sz="1300" dirty="0">
                    <a:solidFill>
                      <a:schemeClr val="tx1"/>
                    </a:solidFill>
                  </a:rPr>
                  <a:t>Grapes,2</a:t>
                </a:r>
              </a:p>
              <a:p>
                <a:r>
                  <a:rPr lang="en-US" sz="1300" dirty="0">
                    <a:solidFill>
                      <a:schemeClr val="tx1"/>
                    </a:solidFill>
                  </a:rPr>
                  <a:t>Grapes,1</a:t>
                </a:r>
              </a:p>
            </p:txBody>
          </p:sp>
          <p:cxnSp>
            <p:nvCxnSpPr>
              <p:cNvPr id="18" name="Straight Arrow Connector 17"/>
              <p:cNvCxnSpPr/>
              <p:nvPr/>
            </p:nvCxnSpPr>
            <p:spPr>
              <a:xfrm>
                <a:off x="4892696" y="2236136"/>
                <a:ext cx="1445766" cy="215156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3" name="Straight Arrow Connector 52"/>
              <p:cNvCxnSpPr/>
              <p:nvPr/>
            </p:nvCxnSpPr>
            <p:spPr>
              <a:xfrm>
                <a:off x="4965333" y="4411140"/>
                <a:ext cx="1373129" cy="11475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Straight Arrow Connector 24"/>
              <p:cNvCxnSpPr/>
              <p:nvPr/>
            </p:nvCxnSpPr>
            <p:spPr>
              <a:xfrm>
                <a:off x="4965333" y="1998776"/>
                <a:ext cx="1373129" cy="198646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p:cNvCxnSpPr/>
              <p:nvPr/>
            </p:nvCxnSpPr>
            <p:spPr>
              <a:xfrm>
                <a:off x="4894636" y="3810628"/>
                <a:ext cx="1516463" cy="35534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cxnSp>
          <p:nvCxnSpPr>
            <p:cNvPr id="28" name="Straight Arrow Connector 27"/>
            <p:cNvCxnSpPr/>
            <p:nvPr/>
          </p:nvCxnSpPr>
          <p:spPr>
            <a:xfrm flipV="1">
              <a:off x="4965333" y="1946130"/>
              <a:ext cx="1250113" cy="23093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7" name="Straight Arrow Connector 66"/>
            <p:cNvCxnSpPr/>
            <p:nvPr/>
          </p:nvCxnSpPr>
          <p:spPr>
            <a:xfrm flipV="1">
              <a:off x="4913115" y="1782143"/>
              <a:ext cx="1334607" cy="65622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8" name="Rectangle 67"/>
          <p:cNvSpPr/>
          <p:nvPr/>
        </p:nvSpPr>
        <p:spPr>
          <a:xfrm>
            <a:off x="90547" y="2935035"/>
            <a:ext cx="1013323" cy="453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RDD</a:t>
            </a:r>
          </a:p>
        </p:txBody>
      </p:sp>
      <p:cxnSp>
        <p:nvCxnSpPr>
          <p:cNvPr id="69" name="Elbow Connector 68"/>
          <p:cNvCxnSpPr/>
          <p:nvPr/>
        </p:nvCxnSpPr>
        <p:spPr>
          <a:xfrm rot="5400000" flipH="1" flipV="1">
            <a:off x="79530" y="2304117"/>
            <a:ext cx="862378" cy="399457"/>
          </a:xfrm>
          <a:prstGeom prst="bentConnector3">
            <a:avLst>
              <a:gd name="adj1" fmla="val 101583"/>
            </a:avLst>
          </a:prstGeom>
          <a:ln>
            <a:tailEnd type="triangle"/>
          </a:ln>
        </p:spPr>
        <p:style>
          <a:lnRef idx="1">
            <a:schemeClr val="dk1"/>
          </a:lnRef>
          <a:fillRef idx="0">
            <a:schemeClr val="dk1"/>
          </a:fillRef>
          <a:effectRef idx="0">
            <a:schemeClr val="dk1"/>
          </a:effectRef>
          <a:fontRef idx="minor">
            <a:schemeClr val="tx1"/>
          </a:fontRef>
        </p:style>
      </p:cxnSp>
      <p:cxnSp>
        <p:nvCxnSpPr>
          <p:cNvPr id="70" name="Elbow Connector 69"/>
          <p:cNvCxnSpPr/>
          <p:nvPr/>
        </p:nvCxnSpPr>
        <p:spPr>
          <a:xfrm rot="16200000" flipH="1">
            <a:off x="88553" y="3595574"/>
            <a:ext cx="863893" cy="39957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71" name="TextBox 70"/>
          <p:cNvSpPr txBox="1"/>
          <p:nvPr/>
        </p:nvSpPr>
        <p:spPr>
          <a:xfrm>
            <a:off x="3055646" y="811952"/>
            <a:ext cx="545768" cy="369332"/>
          </a:xfrm>
          <a:prstGeom prst="rect">
            <a:avLst/>
          </a:prstGeom>
          <a:noFill/>
        </p:spPr>
        <p:txBody>
          <a:bodyPr wrap="square" rtlCol="0">
            <a:spAutoFit/>
          </a:bodyPr>
          <a:lstStyle/>
          <a:p>
            <a:r>
              <a:rPr lang="en-US" dirty="0"/>
              <a:t>A1</a:t>
            </a:r>
          </a:p>
        </p:txBody>
      </p:sp>
      <p:sp>
        <p:nvSpPr>
          <p:cNvPr id="72" name="TextBox 71"/>
          <p:cNvSpPr txBox="1"/>
          <p:nvPr/>
        </p:nvSpPr>
        <p:spPr>
          <a:xfrm>
            <a:off x="2964517" y="2994081"/>
            <a:ext cx="545768" cy="369332"/>
          </a:xfrm>
          <a:prstGeom prst="rect">
            <a:avLst/>
          </a:prstGeom>
          <a:noFill/>
        </p:spPr>
        <p:txBody>
          <a:bodyPr wrap="square" rtlCol="0">
            <a:spAutoFit/>
          </a:bodyPr>
          <a:lstStyle/>
          <a:p>
            <a:r>
              <a:rPr lang="en-US" dirty="0"/>
              <a:t>A2</a:t>
            </a:r>
          </a:p>
        </p:txBody>
      </p:sp>
      <p:sp>
        <p:nvSpPr>
          <p:cNvPr id="73" name="TextBox 72"/>
          <p:cNvSpPr txBox="1"/>
          <p:nvPr/>
        </p:nvSpPr>
        <p:spPr>
          <a:xfrm>
            <a:off x="4908229" y="1253228"/>
            <a:ext cx="545768" cy="369332"/>
          </a:xfrm>
          <a:prstGeom prst="rect">
            <a:avLst/>
          </a:prstGeom>
          <a:noFill/>
        </p:spPr>
        <p:txBody>
          <a:bodyPr wrap="square" rtlCol="0">
            <a:spAutoFit/>
          </a:bodyPr>
          <a:lstStyle/>
          <a:p>
            <a:r>
              <a:rPr lang="en-US" dirty="0"/>
              <a:t>B1</a:t>
            </a:r>
          </a:p>
        </p:txBody>
      </p:sp>
      <p:sp>
        <p:nvSpPr>
          <p:cNvPr id="74" name="TextBox 73"/>
          <p:cNvSpPr txBox="1"/>
          <p:nvPr/>
        </p:nvSpPr>
        <p:spPr>
          <a:xfrm>
            <a:off x="4904819" y="3268416"/>
            <a:ext cx="545768" cy="369332"/>
          </a:xfrm>
          <a:prstGeom prst="rect">
            <a:avLst/>
          </a:prstGeom>
          <a:noFill/>
        </p:spPr>
        <p:txBody>
          <a:bodyPr wrap="square" rtlCol="0">
            <a:spAutoFit/>
          </a:bodyPr>
          <a:lstStyle/>
          <a:p>
            <a:r>
              <a:rPr lang="en-US" dirty="0"/>
              <a:t>B2</a:t>
            </a:r>
          </a:p>
        </p:txBody>
      </p:sp>
      <p:sp>
        <p:nvSpPr>
          <p:cNvPr id="75" name="TextBox 74"/>
          <p:cNvSpPr txBox="1"/>
          <p:nvPr/>
        </p:nvSpPr>
        <p:spPr>
          <a:xfrm>
            <a:off x="6987221" y="1236393"/>
            <a:ext cx="545768" cy="369332"/>
          </a:xfrm>
          <a:prstGeom prst="rect">
            <a:avLst/>
          </a:prstGeom>
          <a:noFill/>
        </p:spPr>
        <p:txBody>
          <a:bodyPr wrap="square" rtlCol="0">
            <a:spAutoFit/>
          </a:bodyPr>
          <a:lstStyle/>
          <a:p>
            <a:r>
              <a:rPr lang="en-US" dirty="0"/>
              <a:t>C1</a:t>
            </a:r>
          </a:p>
        </p:txBody>
      </p:sp>
      <p:sp>
        <p:nvSpPr>
          <p:cNvPr id="76" name="TextBox 75"/>
          <p:cNvSpPr txBox="1"/>
          <p:nvPr/>
        </p:nvSpPr>
        <p:spPr>
          <a:xfrm>
            <a:off x="7065248" y="3432175"/>
            <a:ext cx="545768" cy="369332"/>
          </a:xfrm>
          <a:prstGeom prst="rect">
            <a:avLst/>
          </a:prstGeom>
          <a:noFill/>
        </p:spPr>
        <p:txBody>
          <a:bodyPr wrap="square" rtlCol="0">
            <a:spAutoFit/>
          </a:bodyPr>
          <a:lstStyle/>
          <a:p>
            <a:r>
              <a:rPr lang="en-US" dirty="0"/>
              <a:t>C2</a:t>
            </a:r>
          </a:p>
        </p:txBody>
      </p:sp>
      <p:sp>
        <p:nvSpPr>
          <p:cNvPr id="77" name="TextBox 76"/>
          <p:cNvSpPr txBox="1"/>
          <p:nvPr/>
        </p:nvSpPr>
        <p:spPr>
          <a:xfrm>
            <a:off x="9166831" y="1255746"/>
            <a:ext cx="545768" cy="369332"/>
          </a:xfrm>
          <a:prstGeom prst="rect">
            <a:avLst/>
          </a:prstGeom>
          <a:noFill/>
        </p:spPr>
        <p:txBody>
          <a:bodyPr wrap="square" rtlCol="0">
            <a:spAutoFit/>
          </a:bodyPr>
          <a:lstStyle/>
          <a:p>
            <a:r>
              <a:rPr lang="en-US" dirty="0"/>
              <a:t>C1</a:t>
            </a:r>
          </a:p>
        </p:txBody>
      </p:sp>
      <p:sp>
        <p:nvSpPr>
          <p:cNvPr id="78" name="TextBox 77"/>
          <p:cNvSpPr txBox="1"/>
          <p:nvPr/>
        </p:nvSpPr>
        <p:spPr>
          <a:xfrm>
            <a:off x="9243518" y="3268416"/>
            <a:ext cx="545768" cy="369332"/>
          </a:xfrm>
          <a:prstGeom prst="rect">
            <a:avLst/>
          </a:prstGeom>
          <a:noFill/>
        </p:spPr>
        <p:txBody>
          <a:bodyPr wrap="square" rtlCol="0">
            <a:spAutoFit/>
          </a:bodyPr>
          <a:lstStyle/>
          <a:p>
            <a:r>
              <a:rPr lang="en-US" dirty="0"/>
              <a:t>C2</a:t>
            </a:r>
          </a:p>
        </p:txBody>
      </p:sp>
      <p:sp>
        <p:nvSpPr>
          <p:cNvPr id="79" name="TextBox 78"/>
          <p:cNvSpPr txBox="1"/>
          <p:nvPr/>
        </p:nvSpPr>
        <p:spPr>
          <a:xfrm>
            <a:off x="11284247" y="2198668"/>
            <a:ext cx="545768" cy="369332"/>
          </a:xfrm>
          <a:prstGeom prst="rect">
            <a:avLst/>
          </a:prstGeom>
          <a:noFill/>
        </p:spPr>
        <p:txBody>
          <a:bodyPr wrap="square" rtlCol="0">
            <a:spAutoFit/>
          </a:bodyPr>
          <a:lstStyle/>
          <a:p>
            <a:r>
              <a:rPr lang="en-US" dirty="0"/>
              <a:t>D1</a:t>
            </a:r>
          </a:p>
        </p:txBody>
      </p:sp>
    </p:spTree>
    <p:extLst>
      <p:ext uri="{BB962C8B-B14F-4D97-AF65-F5344CB8AC3E}">
        <p14:creationId xmlns:p14="http://schemas.microsoft.com/office/powerpoint/2010/main" val="25712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p:bldP spid="76" grpId="0"/>
      <p:bldP spid="77" grpId="0"/>
      <p:bldP spid="78" grpId="0"/>
      <p:bldP spid="7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155879" cy="5634681"/>
          </a:xfrm>
        </p:spPr>
        <p:txBody>
          <a:bodyPr>
            <a:noAutofit/>
          </a:bodyPr>
          <a:lstStyle/>
          <a:p>
            <a:pPr marL="0" indent="0">
              <a:buNone/>
            </a:pPr>
            <a:endParaRPr lang="en-US" sz="2000" dirty="0"/>
          </a:p>
          <a:p>
            <a:pPr marL="0" indent="0" algn="just">
              <a:buNone/>
            </a:pPr>
            <a:r>
              <a:rPr lang="en-US" sz="2000" dirty="0"/>
              <a:t>If you have a performance issues, look into the code if there is a shuffle happening.</a:t>
            </a:r>
          </a:p>
          <a:p>
            <a:pPr marL="0" indent="0" algn="just">
              <a:buNone/>
            </a:pPr>
            <a:endParaRPr lang="en-US" sz="2000" dirty="0"/>
          </a:p>
          <a:p>
            <a:pPr marL="0" indent="0" algn="just">
              <a:buNone/>
            </a:pPr>
            <a:r>
              <a:rPr lang="en-US" sz="2000" b="1" dirty="0" err="1"/>
              <a:t>toDebugString</a:t>
            </a:r>
            <a:r>
              <a:rPr lang="en-US" sz="2000" dirty="0"/>
              <a:t> returns “A description of this RDD and its recursive dependencies for debugging.” It includes possible shuffles.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Use explain() for DataFrames.</a:t>
            </a:r>
          </a:p>
          <a:p>
            <a:pPr marL="0" indent="0">
              <a:buNone/>
            </a:pPr>
            <a:endParaRPr lang="en-US" sz="1900" b="1" dirty="0"/>
          </a:p>
          <a:p>
            <a:pPr marL="457200" lvl="1" indent="0">
              <a:buNone/>
            </a:pPr>
            <a:endParaRPr lang="en-US" sz="1600" b="1" dirty="0"/>
          </a:p>
          <a:p>
            <a:pPr marL="457200" lvl="1" indent="0">
              <a:buNone/>
            </a:pPr>
            <a:endParaRPr lang="en-US" sz="1600" b="1" dirty="0"/>
          </a:p>
          <a:p>
            <a:pPr marL="457200" lvl="1" indent="0">
              <a:buNone/>
            </a:pPr>
            <a:endParaRPr lang="en-US" sz="1500" b="1" dirty="0"/>
          </a:p>
        </p:txBody>
      </p:sp>
      <p:pic>
        <p:nvPicPr>
          <p:cNvPr id="4" name="Picture 3"/>
          <p:cNvPicPr>
            <a:picLocks noChangeAspect="1"/>
          </p:cNvPicPr>
          <p:nvPr/>
        </p:nvPicPr>
        <p:blipFill>
          <a:blip r:embed="rId2"/>
          <a:stretch>
            <a:fillRect/>
          </a:stretch>
        </p:blipFill>
        <p:spPr>
          <a:xfrm>
            <a:off x="355772" y="2275188"/>
            <a:ext cx="11315700" cy="2324100"/>
          </a:xfrm>
          <a:prstGeom prst="rect">
            <a:avLst/>
          </a:prstGeom>
        </p:spPr>
      </p:pic>
    </p:spTree>
    <p:extLst>
      <p:ext uri="{BB962C8B-B14F-4D97-AF65-F5344CB8AC3E}">
        <p14:creationId xmlns:p14="http://schemas.microsoft.com/office/powerpoint/2010/main" val="196786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Aggregation Operations (Key)</a:t>
            </a:r>
          </a:p>
        </p:txBody>
      </p:sp>
    </p:spTree>
    <p:extLst>
      <p:ext uri="{BB962C8B-B14F-4D97-AF65-F5344CB8AC3E}">
        <p14:creationId xmlns:p14="http://schemas.microsoft.com/office/powerpoint/2010/main" val="2919684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6526248" cy="158990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a:solidFill>
                  <a:schemeClr val="tx1"/>
                </a:solidFill>
              </a:rPr>
              <a:t>Introduction to Spark</a:t>
            </a:r>
          </a:p>
        </p:txBody>
      </p:sp>
    </p:spTree>
    <p:extLst>
      <p:ext uri="{BB962C8B-B14F-4D97-AF65-F5344CB8AC3E}">
        <p14:creationId xmlns:p14="http://schemas.microsoft.com/office/powerpoint/2010/main" val="13898872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854" y="164757"/>
            <a:ext cx="11155879" cy="7148558"/>
          </a:xfrm>
        </p:spPr>
        <p:txBody>
          <a:bodyPr>
            <a:noAutofit/>
          </a:bodyPr>
          <a:lstStyle/>
          <a:p>
            <a:pPr marL="0" indent="0">
              <a:buNone/>
            </a:pPr>
            <a:r>
              <a:rPr lang="en-US" sz="1700" b="1" dirty="0"/>
              <a:t>Key Aggregations:</a:t>
            </a:r>
          </a:p>
          <a:p>
            <a:pPr marL="0" indent="0">
              <a:buNone/>
            </a:pPr>
            <a:r>
              <a:rPr lang="en-US" sz="1700" dirty="0"/>
              <a:t> groupByKey():</a:t>
            </a:r>
          </a:p>
          <a:p>
            <a:pPr marL="0" indent="0">
              <a:buNone/>
            </a:pPr>
            <a:r>
              <a:rPr lang="en-US" sz="1700" dirty="0"/>
              <a:t> aggregrateByKey():   </a:t>
            </a:r>
          </a:p>
          <a:p>
            <a:pPr marL="0" indent="0">
              <a:buNone/>
            </a:pPr>
            <a:r>
              <a:rPr lang="en-US" sz="1700" dirty="0"/>
              <a:t> reduceByKey():</a:t>
            </a:r>
          </a:p>
          <a:p>
            <a:pPr marL="0" indent="0">
              <a:buNone/>
            </a:pPr>
            <a:r>
              <a:rPr lang="en-US" sz="1700" dirty="0"/>
              <a:t> </a:t>
            </a:r>
            <a:r>
              <a:rPr lang="en-US" sz="1700" dirty="0" err="1"/>
              <a:t>countByKey</a:t>
            </a:r>
            <a:r>
              <a:rPr lang="en-US" sz="1700" dirty="0"/>
              <a:t>():</a:t>
            </a:r>
          </a:p>
          <a:p>
            <a:pPr marL="0" indent="0">
              <a:buNone/>
            </a:pPr>
            <a:endParaRPr lang="en-US" sz="1700" dirty="0"/>
          </a:p>
          <a:p>
            <a:pPr marL="0" indent="0">
              <a:buNone/>
            </a:pPr>
            <a:endParaRPr lang="en-US" sz="2000" dirty="0"/>
          </a:p>
          <a:p>
            <a:endParaRPr lang="en-US" sz="2000" dirty="0"/>
          </a:p>
          <a:p>
            <a:endParaRPr lang="en-US" sz="2000" dirty="0"/>
          </a:p>
          <a:p>
            <a:pPr marL="0" indent="0">
              <a:buNone/>
            </a:pPr>
            <a:endParaRPr lang="en-US" sz="2000" b="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spTree>
    <p:extLst>
      <p:ext uri="{BB962C8B-B14F-4D97-AF65-F5344CB8AC3E}">
        <p14:creationId xmlns:p14="http://schemas.microsoft.com/office/powerpoint/2010/main" val="2977226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616" y="82379"/>
            <a:ext cx="11155879" cy="7148558"/>
          </a:xfrm>
        </p:spPr>
        <p:txBody>
          <a:bodyPr>
            <a:noAutofit/>
          </a:bodyPr>
          <a:lstStyle/>
          <a:p>
            <a:pPr marL="0" indent="0">
              <a:buNone/>
            </a:pPr>
            <a:endParaRPr lang="en-US" sz="1700" b="1" dirty="0"/>
          </a:p>
          <a:p>
            <a:pPr marL="0" indent="0">
              <a:buNone/>
            </a:pPr>
            <a:r>
              <a:rPr lang="en-US" sz="1700" b="1" dirty="0"/>
              <a:t>groupByKey(</a:t>
            </a:r>
            <a:r>
              <a:rPr lang="en-US" sz="1700" b="1" dirty="0" err="1"/>
              <a:t>numPartitions</a:t>
            </a:r>
            <a:r>
              <a:rPr lang="en-US" sz="1700" b="1" dirty="0"/>
              <a:t>=None, </a:t>
            </a:r>
            <a:r>
              <a:rPr lang="en-US" sz="1700" b="1" dirty="0" err="1"/>
              <a:t>partitionFunc</a:t>
            </a:r>
            <a:r>
              <a:rPr lang="en-US" sz="1700" b="1" dirty="0"/>
              <a:t>)</a:t>
            </a:r>
          </a:p>
          <a:p>
            <a:pPr marL="742950" lvl="2" indent="-285750" algn="just">
              <a:spcBef>
                <a:spcPts val="0"/>
              </a:spcBef>
            </a:pPr>
            <a:r>
              <a:rPr lang="en-US" sz="1500" dirty="0"/>
              <a:t>Can be used for aggregations but should be given low priority as it does not use the combiner.</a:t>
            </a:r>
          </a:p>
          <a:p>
            <a:pPr marL="742950" lvl="2" indent="-285750" algn="just">
              <a:spcBef>
                <a:spcPts val="0"/>
              </a:spcBef>
            </a:pPr>
            <a:r>
              <a:rPr lang="en-US" sz="1500" dirty="0"/>
              <a:t>When called on a dataset of (K, V) pairs, returns a dataset of (K, </a:t>
            </a:r>
            <a:r>
              <a:rPr lang="en-US" sz="1500" dirty="0" err="1"/>
              <a:t>Iterable</a:t>
            </a:r>
            <a:r>
              <a:rPr lang="en-US" sz="1500" dirty="0"/>
              <a:t>&lt;V&gt;) pairs.</a:t>
            </a:r>
          </a:p>
          <a:p>
            <a:pPr marL="742950" lvl="2" indent="-285750" algn="just">
              <a:spcBef>
                <a:spcPts val="0"/>
              </a:spcBef>
            </a:pPr>
            <a:r>
              <a:rPr lang="en-US" sz="1500" dirty="0"/>
              <a:t>If grouping in order to perform an aggregation (such as a sum or average) over each key, using reduceByKey or </a:t>
            </a:r>
            <a:r>
              <a:rPr lang="en-US" sz="1500" dirty="0" err="1"/>
              <a:t>aggregateByKey</a:t>
            </a:r>
            <a:r>
              <a:rPr lang="en-US" sz="1500" dirty="0"/>
              <a:t> will yield much better performance.</a:t>
            </a:r>
          </a:p>
          <a:p>
            <a:pPr marL="742950" lvl="2" indent="-285750" algn="just">
              <a:spcBef>
                <a:spcPts val="0"/>
              </a:spcBef>
            </a:pPr>
            <a:r>
              <a:rPr lang="en-US" sz="1600" dirty="0"/>
              <a:t>The number of reduce tasks is configurable through an optional argument – </a:t>
            </a:r>
            <a:r>
              <a:rPr lang="en-US" sz="1600" dirty="0" err="1"/>
              <a:t>numPartitions</a:t>
            </a:r>
            <a:r>
              <a:rPr lang="en-US" sz="1600" dirty="0"/>
              <a:t>.</a:t>
            </a:r>
            <a:endParaRPr lang="en-US" sz="1500" dirty="0"/>
          </a:p>
          <a:p>
            <a:pPr marL="0" indent="0">
              <a:buNone/>
            </a:pPr>
            <a:r>
              <a:rPr lang="en-US" sz="1700" dirty="0"/>
              <a:t>Ex – </a:t>
            </a:r>
          </a:p>
          <a:p>
            <a:pPr marL="0" indent="0">
              <a:buNone/>
            </a:pPr>
            <a:r>
              <a:rPr lang="en-US" sz="1800" dirty="0" err="1"/>
              <a:t>ordItems</a:t>
            </a:r>
            <a:r>
              <a:rPr lang="en-US" sz="1800" dirty="0"/>
              <a:t> = </a:t>
            </a:r>
            <a:r>
              <a:rPr lang="en-US" sz="1800" dirty="0" err="1"/>
              <a:t>sc.textFile</a:t>
            </a:r>
            <a:r>
              <a:rPr lang="en-US" sz="1800" dirty="0"/>
              <a:t>('practice/</a:t>
            </a:r>
            <a:r>
              <a:rPr lang="en-US" sz="1800" dirty="0" err="1"/>
              <a:t>retail_db</a:t>
            </a:r>
            <a:r>
              <a:rPr lang="en-US" sz="1800" dirty="0"/>
              <a:t>/</a:t>
            </a:r>
            <a:r>
              <a:rPr lang="en-US" sz="1800" dirty="0" err="1"/>
              <a:t>order_items</a:t>
            </a:r>
            <a:r>
              <a:rPr lang="en-US" sz="1800" dirty="0"/>
              <a:t>')</a:t>
            </a:r>
          </a:p>
          <a:p>
            <a:pPr marL="0" indent="0">
              <a:buNone/>
            </a:pPr>
            <a:r>
              <a:rPr lang="en-US" sz="1700" b="1" i="1" dirty="0">
                <a:solidFill>
                  <a:schemeClr val="accent6">
                    <a:lumMod val="75000"/>
                  </a:schemeClr>
                </a:solidFill>
              </a:rPr>
              <a:t>For each product, find its aggregated revenue.</a:t>
            </a:r>
          </a:p>
          <a:p>
            <a:pPr marL="0" indent="0">
              <a:buNone/>
            </a:pPr>
            <a:r>
              <a:rPr lang="en-US" sz="1700" dirty="0" err="1"/>
              <a:t>ordGrp</a:t>
            </a:r>
            <a:r>
              <a:rPr lang="en-US" sz="1700" dirty="0"/>
              <a:t> = </a:t>
            </a:r>
            <a:r>
              <a:rPr lang="en-US" sz="1700" dirty="0" err="1"/>
              <a:t>ordItems.map</a:t>
            </a:r>
            <a:r>
              <a:rPr lang="en-US" sz="1700" dirty="0"/>
              <a:t>(lambda x : (</a:t>
            </a:r>
            <a:r>
              <a:rPr lang="en-US" sz="1700" dirty="0" err="1"/>
              <a:t>int</a:t>
            </a:r>
            <a:r>
              <a:rPr lang="en-US" sz="1700" dirty="0"/>
              <a:t>(</a:t>
            </a:r>
            <a:r>
              <a:rPr lang="en-US" sz="1700" dirty="0" err="1"/>
              <a:t>x.split</a:t>
            </a:r>
            <a:r>
              <a:rPr lang="en-US" sz="1700" dirty="0"/>
              <a:t>(',')[2]),float(</a:t>
            </a:r>
            <a:r>
              <a:rPr lang="en-US" sz="1700" dirty="0" err="1"/>
              <a:t>x.split</a:t>
            </a:r>
            <a:r>
              <a:rPr lang="en-US" sz="1700" dirty="0"/>
              <a:t>(',')[4]))).groupByKey()</a:t>
            </a:r>
          </a:p>
          <a:p>
            <a:pPr marL="0" indent="0">
              <a:buNone/>
            </a:pPr>
            <a:r>
              <a:rPr lang="en-US" sz="1700" dirty="0"/>
              <a:t>result = </a:t>
            </a:r>
            <a:r>
              <a:rPr lang="en-US" sz="1700" dirty="0" err="1"/>
              <a:t>ordGrp.mapValues</a:t>
            </a:r>
            <a:r>
              <a:rPr lang="en-US" sz="1700" dirty="0"/>
              <a:t>(sum).collect()</a:t>
            </a:r>
          </a:p>
          <a:p>
            <a:pPr marL="0" indent="0">
              <a:buNone/>
            </a:pPr>
            <a:r>
              <a:rPr lang="en-US" sz="1700" dirty="0"/>
              <a:t>OR</a:t>
            </a:r>
          </a:p>
          <a:p>
            <a:pPr marL="0" indent="0">
              <a:buNone/>
            </a:pPr>
            <a:r>
              <a:rPr lang="en-US" sz="1700" dirty="0"/>
              <a:t>result = </a:t>
            </a:r>
            <a:r>
              <a:rPr lang="en-US" sz="1700" dirty="0" err="1"/>
              <a:t>ordGrp.map</a:t>
            </a:r>
            <a:r>
              <a:rPr lang="en-US" sz="1700" dirty="0"/>
              <a:t>(lambda x : (x[0],sum(x[1]))).collect()</a:t>
            </a:r>
          </a:p>
          <a:p>
            <a:pPr marL="0" indent="0">
              <a:buNone/>
            </a:pPr>
            <a:endParaRPr lang="en-US" sz="1700" dirty="0"/>
          </a:p>
          <a:p>
            <a:pPr marL="0" indent="0">
              <a:buNone/>
            </a:pPr>
            <a:endParaRPr lang="en-US" sz="2000" dirty="0"/>
          </a:p>
          <a:p>
            <a:endParaRPr lang="en-US" sz="2000" dirty="0"/>
          </a:p>
          <a:p>
            <a:endParaRPr lang="en-US" sz="2000" dirty="0"/>
          </a:p>
          <a:p>
            <a:pPr marL="0" indent="0">
              <a:buNone/>
            </a:pPr>
            <a:endParaRPr lang="en-US" sz="2000" b="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graphicFrame>
        <p:nvGraphicFramePr>
          <p:cNvPr id="2" name="Table 1"/>
          <p:cNvGraphicFramePr>
            <a:graphicFrameLocks noGrp="1"/>
          </p:cNvGraphicFramePr>
          <p:nvPr>
            <p:extLst>
              <p:ext uri="{D42A27DB-BD31-4B8C-83A1-F6EECF244321}">
                <p14:modId xmlns:p14="http://schemas.microsoft.com/office/powerpoint/2010/main" val="60193776"/>
              </p:ext>
            </p:extLst>
          </p:nvPr>
        </p:nvGraphicFramePr>
        <p:xfrm>
          <a:off x="7990701" y="2042987"/>
          <a:ext cx="2339546" cy="2623565"/>
        </p:xfrm>
        <a:graphic>
          <a:graphicData uri="http://schemas.openxmlformats.org/drawingml/2006/table">
            <a:tbl>
              <a:tblPr firstRow="1" bandRow="1">
                <a:tableStyleId>{7DF18680-E054-41AD-8BC1-D1AEF772440D}</a:tableStyleId>
              </a:tblPr>
              <a:tblGrid>
                <a:gridCol w="2339546">
                  <a:extLst>
                    <a:ext uri="{9D8B030D-6E8A-4147-A177-3AD203B41FA5}">
                      <a16:colId xmlns:a16="http://schemas.microsoft.com/office/drawing/2014/main" val="20000"/>
                    </a:ext>
                  </a:extLst>
                </a:gridCol>
              </a:tblGrid>
              <a:tr h="374795">
                <a:tc>
                  <a:txBody>
                    <a:bodyPr/>
                    <a:lstStyle/>
                    <a:p>
                      <a:r>
                        <a:rPr lang="en-US" dirty="0"/>
                        <a:t>ORDER_ITEMS</a:t>
                      </a:r>
                      <a:endParaRPr 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4795">
                <a:tc>
                  <a:txBody>
                    <a:bodyPr/>
                    <a:lstStyle/>
                    <a:p>
                      <a:r>
                        <a:rPr lang="en-US" dirty="0" err="1"/>
                        <a:t>order_item_id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4795">
                <a:tc>
                  <a:txBody>
                    <a:bodyPr/>
                    <a:lstStyle/>
                    <a:p>
                      <a:r>
                        <a:rPr lang="en-US" dirty="0" err="1"/>
                        <a:t>order_item_order_id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4795">
                <a:tc>
                  <a:txBody>
                    <a:bodyPr/>
                    <a:lstStyle/>
                    <a:p>
                      <a:r>
                        <a:rPr lang="en-US" dirty="0" err="1"/>
                        <a:t>order_item_prod_id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4795">
                <a:tc>
                  <a:txBody>
                    <a:bodyPr/>
                    <a:lstStyle/>
                    <a:p>
                      <a:r>
                        <a:rPr lang="en-US" dirty="0" err="1"/>
                        <a:t>order_item_quantity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4795">
                <a:tc>
                  <a:txBody>
                    <a:bodyPr/>
                    <a:lstStyle/>
                    <a:p>
                      <a:r>
                        <a:rPr lang="en-US" dirty="0" err="1"/>
                        <a:t>order_item_revenue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4795">
                <a:tc>
                  <a:txBody>
                    <a:bodyPr/>
                    <a:lstStyle/>
                    <a:p>
                      <a:r>
                        <a:rPr lang="en-US" dirty="0" err="1"/>
                        <a:t>order_item_price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2124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944865" cy="7148558"/>
          </a:xfrm>
        </p:spPr>
        <p:txBody>
          <a:bodyPr>
            <a:noAutofit/>
          </a:bodyPr>
          <a:lstStyle/>
          <a:p>
            <a:pPr marL="0" indent="0">
              <a:buNone/>
            </a:pPr>
            <a:endParaRPr lang="en-US" sz="1900" dirty="0"/>
          </a:p>
          <a:p>
            <a:pPr marL="0" indent="0">
              <a:buNone/>
            </a:pPr>
            <a:r>
              <a:rPr lang="en-US" sz="1900" b="1" dirty="0"/>
              <a:t>reduceByKey(</a:t>
            </a:r>
            <a:r>
              <a:rPr lang="en-US" sz="1900" b="1" dirty="0" err="1"/>
              <a:t>func</a:t>
            </a:r>
            <a:r>
              <a:rPr lang="en-US" sz="1900" b="1" dirty="0"/>
              <a:t>, </a:t>
            </a:r>
            <a:r>
              <a:rPr lang="en-US" sz="1900" b="1" dirty="0" err="1"/>
              <a:t>numPartitions</a:t>
            </a:r>
            <a:r>
              <a:rPr lang="en-US" sz="1900" b="1" dirty="0"/>
              <a:t>=None, </a:t>
            </a:r>
            <a:r>
              <a:rPr lang="en-US" sz="1900" b="1" dirty="0" err="1"/>
              <a:t>partitionFunc</a:t>
            </a:r>
            <a:r>
              <a:rPr lang="en-US" sz="1900" b="1" dirty="0"/>
              <a:t>) </a:t>
            </a:r>
          </a:p>
          <a:p>
            <a:pPr lvl="1"/>
            <a:r>
              <a:rPr lang="en-US" sz="1500" dirty="0"/>
              <a:t>When called on a dataset of (K, V) pairs, returns a dataset of (K, V) pairs where the values for each key are aggregated using the given reduce function </a:t>
            </a:r>
            <a:r>
              <a:rPr lang="en-US" sz="1500" dirty="0" err="1"/>
              <a:t>func</a:t>
            </a:r>
            <a:r>
              <a:rPr lang="en-US" sz="1500" dirty="0"/>
              <a:t>, which must be of type (V,V) =&gt; V. </a:t>
            </a:r>
          </a:p>
          <a:p>
            <a:pPr lvl="1"/>
            <a:r>
              <a:rPr lang="en-US" sz="1500" dirty="0"/>
              <a:t>Like in groupByKey, the number of reduce tasks is configurable through an optional argument - </a:t>
            </a:r>
            <a:r>
              <a:rPr lang="en-US" sz="1500" dirty="0" err="1"/>
              <a:t>numPartitions</a:t>
            </a:r>
            <a:r>
              <a:rPr lang="en-US" sz="1500" dirty="0"/>
              <a:t>.</a:t>
            </a:r>
          </a:p>
          <a:p>
            <a:pPr lvl="1"/>
            <a:r>
              <a:rPr lang="en-US" sz="1500" dirty="0"/>
              <a:t>It uses Combiner. Associative reduction. </a:t>
            </a:r>
          </a:p>
          <a:p>
            <a:pPr lvl="1"/>
            <a:endParaRPr lang="en-US" sz="1500" dirty="0"/>
          </a:p>
          <a:p>
            <a:pPr marL="457200" lvl="1" indent="0">
              <a:buNone/>
            </a:pPr>
            <a:r>
              <a:rPr lang="en-US" sz="1500" dirty="0"/>
              <a:t>Ex- </a:t>
            </a:r>
          </a:p>
          <a:p>
            <a:pPr marL="457200" lvl="1" indent="0">
              <a:buNone/>
            </a:pPr>
            <a:r>
              <a:rPr lang="en-US" sz="1500" dirty="0"/>
              <a:t>from operator import add</a:t>
            </a:r>
          </a:p>
          <a:p>
            <a:pPr marL="457200" lvl="1" indent="0">
              <a:buNone/>
            </a:pPr>
            <a:r>
              <a:rPr lang="en-US" sz="1500" dirty="0" err="1"/>
              <a:t>rdd</a:t>
            </a:r>
            <a:r>
              <a:rPr lang="en-US" sz="1500" dirty="0"/>
              <a:t> = </a:t>
            </a:r>
            <a:r>
              <a:rPr lang="en-US" sz="1500" dirty="0" err="1"/>
              <a:t>sc.parallelize</a:t>
            </a:r>
            <a:r>
              <a:rPr lang="en-US" sz="1500" dirty="0"/>
              <a:t>((("a", 1), ("b", 1), ("a", 1)))</a:t>
            </a:r>
          </a:p>
          <a:p>
            <a:pPr marL="457200" lvl="1" indent="0">
              <a:buNone/>
            </a:pPr>
            <a:r>
              <a:rPr lang="en-US" sz="1500" dirty="0"/>
              <a:t>sorted(</a:t>
            </a:r>
            <a:r>
              <a:rPr lang="en-US" sz="1500" dirty="0" err="1"/>
              <a:t>rdd.reduceByKey</a:t>
            </a:r>
            <a:r>
              <a:rPr lang="en-US" sz="1500" dirty="0"/>
              <a:t>(add).collect())</a:t>
            </a:r>
          </a:p>
          <a:p>
            <a:pPr marL="457200" lvl="1" indent="0">
              <a:buNone/>
            </a:pPr>
            <a:endParaRPr lang="en-US" sz="1500" dirty="0"/>
          </a:p>
          <a:p>
            <a:pPr marL="0" indent="0">
              <a:spcBef>
                <a:spcPts val="0"/>
              </a:spcBef>
              <a:buNone/>
            </a:pPr>
            <a:r>
              <a:rPr lang="en-US" sz="1700" b="1" i="1" dirty="0">
                <a:solidFill>
                  <a:schemeClr val="accent6">
                    <a:lumMod val="75000"/>
                  </a:schemeClr>
                </a:solidFill>
              </a:rPr>
              <a:t>         ### Find the total revenue sold for each order. </a:t>
            </a:r>
          </a:p>
          <a:p>
            <a:pPr marL="0" indent="0">
              <a:spcBef>
                <a:spcPts val="0"/>
              </a:spcBef>
              <a:buNone/>
            </a:pPr>
            <a:r>
              <a:rPr lang="en-US" sz="1600" dirty="0"/>
              <a:t>         </a:t>
            </a:r>
            <a:r>
              <a:rPr lang="en-US" sz="1600" dirty="0" err="1"/>
              <a:t>ordItems</a:t>
            </a:r>
            <a:r>
              <a:rPr lang="en-US" sz="1600" dirty="0"/>
              <a:t> = </a:t>
            </a:r>
            <a:r>
              <a:rPr lang="en-US" sz="1600" dirty="0" err="1"/>
              <a:t>sc.textFile</a:t>
            </a:r>
            <a:r>
              <a:rPr lang="en-US" sz="1600" dirty="0"/>
              <a:t>('practice/</a:t>
            </a:r>
            <a:r>
              <a:rPr lang="en-US" sz="1600" dirty="0" err="1"/>
              <a:t>retail_db</a:t>
            </a:r>
            <a:r>
              <a:rPr lang="en-US" sz="1600" dirty="0"/>
              <a:t>/</a:t>
            </a:r>
            <a:r>
              <a:rPr lang="en-US" sz="1600" dirty="0" err="1"/>
              <a:t>order_items</a:t>
            </a:r>
            <a:r>
              <a:rPr lang="en-US" sz="1600" dirty="0"/>
              <a:t>')</a:t>
            </a:r>
          </a:p>
          <a:p>
            <a:pPr marL="0" indent="0">
              <a:spcBef>
                <a:spcPts val="0"/>
              </a:spcBef>
              <a:buNone/>
            </a:pPr>
            <a:r>
              <a:rPr lang="en-US" sz="1700" dirty="0"/>
              <a:t>         </a:t>
            </a:r>
            <a:r>
              <a:rPr lang="en-US" sz="1700" dirty="0" err="1"/>
              <a:t>ordItems.map</a:t>
            </a:r>
            <a:r>
              <a:rPr lang="en-US" sz="1700" dirty="0"/>
              <a:t>(lambda x : (</a:t>
            </a:r>
            <a:r>
              <a:rPr lang="en-US" sz="1700" dirty="0" err="1"/>
              <a:t>int</a:t>
            </a:r>
            <a:r>
              <a:rPr lang="en-US" sz="1700" dirty="0"/>
              <a:t>(</a:t>
            </a:r>
            <a:r>
              <a:rPr lang="en-US" sz="1700" dirty="0" err="1"/>
              <a:t>x.split</a:t>
            </a:r>
            <a:r>
              <a:rPr lang="en-US" sz="1700" dirty="0"/>
              <a:t>(',')[1]),float(</a:t>
            </a:r>
            <a:r>
              <a:rPr lang="en-US" sz="1700" dirty="0" err="1"/>
              <a:t>x.split</a:t>
            </a:r>
            <a:r>
              <a:rPr lang="en-US" sz="1700" dirty="0"/>
              <a:t>(',')[4]))).reduceByKey(lambda </a:t>
            </a:r>
            <a:r>
              <a:rPr lang="en-US" sz="1700" dirty="0" err="1"/>
              <a:t>x,y</a:t>
            </a:r>
            <a:r>
              <a:rPr lang="en-US" sz="1700" dirty="0"/>
              <a:t> : </a:t>
            </a:r>
            <a:r>
              <a:rPr lang="en-US" sz="1700" dirty="0" err="1"/>
              <a:t>x+y</a:t>
            </a:r>
            <a:r>
              <a:rPr lang="en-US" sz="1700" dirty="0"/>
              <a:t>).collect()</a:t>
            </a:r>
          </a:p>
          <a:p>
            <a:pPr marL="0" indent="0">
              <a:spcBef>
                <a:spcPts val="0"/>
              </a:spcBef>
              <a:buNone/>
            </a:pPr>
            <a:r>
              <a:rPr lang="en-US" sz="1700" dirty="0"/>
              <a:t>         OR</a:t>
            </a:r>
          </a:p>
          <a:p>
            <a:pPr marL="0" indent="0">
              <a:spcBef>
                <a:spcPts val="0"/>
              </a:spcBef>
              <a:buNone/>
            </a:pPr>
            <a:r>
              <a:rPr lang="en-US" sz="1700" dirty="0"/>
              <a:t>         </a:t>
            </a:r>
            <a:r>
              <a:rPr lang="en-US" sz="1700" dirty="0" err="1"/>
              <a:t>ordItems.map</a:t>
            </a:r>
            <a:r>
              <a:rPr lang="en-US" sz="1700" dirty="0"/>
              <a:t>(lambda x : (</a:t>
            </a:r>
            <a:r>
              <a:rPr lang="en-US" sz="1700" dirty="0" err="1"/>
              <a:t>int</a:t>
            </a:r>
            <a:r>
              <a:rPr lang="en-US" sz="1700" dirty="0"/>
              <a:t>(</a:t>
            </a:r>
            <a:r>
              <a:rPr lang="en-US" sz="1700" dirty="0" err="1"/>
              <a:t>x.split</a:t>
            </a:r>
            <a:r>
              <a:rPr lang="en-US" sz="1700" dirty="0"/>
              <a:t>(',')[1]),float(</a:t>
            </a:r>
            <a:r>
              <a:rPr lang="en-US" sz="1700" dirty="0" err="1"/>
              <a:t>x.split</a:t>
            </a:r>
            <a:r>
              <a:rPr lang="en-US" sz="1700" dirty="0"/>
              <a:t>(',')[4]))).reduceByKey(add).collect()</a:t>
            </a:r>
          </a:p>
          <a:p>
            <a:pPr marL="0" indent="0">
              <a:spcBef>
                <a:spcPts val="0"/>
              </a:spcBef>
              <a:buNone/>
            </a:pPr>
            <a:endParaRPr lang="en-US" sz="1700" b="1" i="1" dirty="0">
              <a:solidFill>
                <a:schemeClr val="accent6">
                  <a:lumMod val="75000"/>
                </a:schemeClr>
              </a:solidFill>
            </a:endParaRPr>
          </a:p>
          <a:p>
            <a:pPr marL="0" indent="0">
              <a:spcBef>
                <a:spcPts val="0"/>
              </a:spcBef>
              <a:buNone/>
            </a:pPr>
            <a:r>
              <a:rPr lang="en-US" sz="1700" b="1" i="1" dirty="0">
                <a:solidFill>
                  <a:schemeClr val="accent6">
                    <a:lumMod val="75000"/>
                  </a:schemeClr>
                </a:solidFill>
              </a:rPr>
              <a:t>        ### Find the maximum revenue for each order.</a:t>
            </a:r>
          </a:p>
          <a:p>
            <a:pPr marL="0" indent="0">
              <a:spcBef>
                <a:spcPts val="0"/>
              </a:spcBef>
              <a:buNone/>
            </a:pPr>
            <a:r>
              <a:rPr lang="en-US" sz="1700" dirty="0"/>
              <a:t>        </a:t>
            </a:r>
            <a:r>
              <a:rPr lang="en-US" sz="1700" dirty="0" err="1"/>
              <a:t>ordItems.map</a:t>
            </a:r>
            <a:r>
              <a:rPr lang="en-US" sz="1700" dirty="0"/>
              <a:t>(lambda x : (</a:t>
            </a:r>
            <a:r>
              <a:rPr lang="en-US" sz="1700" dirty="0" err="1"/>
              <a:t>int</a:t>
            </a:r>
            <a:r>
              <a:rPr lang="en-US" sz="1700" dirty="0"/>
              <a:t>(</a:t>
            </a:r>
            <a:r>
              <a:rPr lang="en-US" sz="1700" dirty="0" err="1"/>
              <a:t>x.split</a:t>
            </a:r>
            <a:r>
              <a:rPr lang="en-US" sz="1700" dirty="0"/>
              <a:t>(',') [1]),x)).reduceByKey(lambda </a:t>
            </a:r>
            <a:r>
              <a:rPr lang="en-US" sz="1700" dirty="0" err="1"/>
              <a:t>a,b</a:t>
            </a:r>
            <a:r>
              <a:rPr lang="en-US" sz="1700" dirty="0"/>
              <a:t> : a  if (float(</a:t>
            </a:r>
            <a:r>
              <a:rPr lang="en-US" sz="1700" dirty="0" err="1"/>
              <a:t>a.split</a:t>
            </a:r>
            <a:r>
              <a:rPr lang="en-US" sz="1700" dirty="0"/>
              <a:t>(',')[4]) &gt; float(</a:t>
            </a:r>
            <a:r>
              <a:rPr lang="en-US" sz="1700" dirty="0" err="1"/>
              <a:t>b.split</a:t>
            </a:r>
            <a:r>
              <a:rPr lang="en-US" sz="1700" dirty="0"/>
              <a:t>(',')[4])) else b).collect()</a:t>
            </a:r>
          </a:p>
          <a:p>
            <a:pPr marL="457200" lvl="1" indent="0">
              <a:buNone/>
            </a:pPr>
            <a:br>
              <a:rPr lang="en-US" sz="1900" dirty="0"/>
            </a:b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pic>
        <p:nvPicPr>
          <p:cNvPr id="4" name="Picture 3"/>
          <p:cNvPicPr>
            <a:picLocks noChangeAspect="1"/>
          </p:cNvPicPr>
          <p:nvPr/>
        </p:nvPicPr>
        <p:blipFill>
          <a:blip r:embed="rId2"/>
          <a:stretch>
            <a:fillRect/>
          </a:stretch>
        </p:blipFill>
        <p:spPr>
          <a:xfrm>
            <a:off x="8356900" y="1377006"/>
            <a:ext cx="2809875" cy="3181350"/>
          </a:xfrm>
          <a:prstGeom prst="rect">
            <a:avLst/>
          </a:prstGeom>
        </p:spPr>
      </p:pic>
    </p:spTree>
    <p:extLst>
      <p:ext uri="{BB962C8B-B14F-4D97-AF65-F5344CB8AC3E}">
        <p14:creationId xmlns:p14="http://schemas.microsoft.com/office/powerpoint/2010/main" val="301630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457200" lvl="1" indent="0">
              <a:buNone/>
            </a:pPr>
            <a:br>
              <a:rPr lang="en-US" sz="1900" dirty="0"/>
            </a:b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5" name="Rounded Rectangle 4"/>
          <p:cNvSpPr/>
          <p:nvPr/>
        </p:nvSpPr>
        <p:spPr>
          <a:xfrm>
            <a:off x="3376634" y="1262740"/>
            <a:ext cx="996157" cy="86175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a:solidFill>
                <a:schemeClr val="tx1"/>
              </a:solidFill>
            </a:endParaRPr>
          </a:p>
          <a:p>
            <a:r>
              <a:rPr lang="en-US" sz="1300" dirty="0">
                <a:solidFill>
                  <a:schemeClr val="tx1"/>
                </a:solidFill>
              </a:rPr>
              <a:t>2, 199.99</a:t>
            </a:r>
          </a:p>
          <a:p>
            <a:r>
              <a:rPr lang="en-US" sz="1300" dirty="0">
                <a:solidFill>
                  <a:schemeClr val="tx1"/>
                </a:solidFill>
              </a:rPr>
              <a:t>2, 250.00</a:t>
            </a:r>
          </a:p>
          <a:p>
            <a:r>
              <a:rPr lang="en-US" sz="1300" dirty="0">
                <a:solidFill>
                  <a:schemeClr val="tx1"/>
                </a:solidFill>
              </a:rPr>
              <a:t>4, 49.98</a:t>
            </a:r>
          </a:p>
          <a:p>
            <a:r>
              <a:rPr lang="en-US" sz="1300" dirty="0">
                <a:solidFill>
                  <a:schemeClr val="tx1"/>
                </a:solidFill>
              </a:rPr>
              <a:t>4, 299.95</a:t>
            </a:r>
          </a:p>
          <a:p>
            <a:endParaRPr lang="en-US" sz="1300" dirty="0">
              <a:solidFill>
                <a:schemeClr val="tx1"/>
              </a:solidFill>
            </a:endParaRPr>
          </a:p>
        </p:txBody>
      </p:sp>
      <p:sp>
        <p:nvSpPr>
          <p:cNvPr id="6" name="Rounded Rectangle 5"/>
          <p:cNvSpPr/>
          <p:nvPr/>
        </p:nvSpPr>
        <p:spPr>
          <a:xfrm>
            <a:off x="3359504" y="3244278"/>
            <a:ext cx="1013287" cy="9319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a:solidFill>
                  <a:schemeClr val="tx1"/>
                </a:solidFill>
              </a:rPr>
              <a:t>2, 129.99</a:t>
            </a:r>
          </a:p>
          <a:p>
            <a:r>
              <a:rPr lang="en-US" sz="1300" dirty="0">
                <a:solidFill>
                  <a:schemeClr val="tx1"/>
                </a:solidFill>
              </a:rPr>
              <a:t>4, 150.0</a:t>
            </a:r>
          </a:p>
          <a:p>
            <a:r>
              <a:rPr lang="en-US" sz="1300" dirty="0">
                <a:solidFill>
                  <a:schemeClr val="tx1"/>
                </a:solidFill>
              </a:rPr>
              <a:t>4, 199.92</a:t>
            </a:r>
          </a:p>
        </p:txBody>
      </p:sp>
      <p:sp>
        <p:nvSpPr>
          <p:cNvPr id="7" name="Rectangle 6"/>
          <p:cNvSpPr/>
          <p:nvPr/>
        </p:nvSpPr>
        <p:spPr>
          <a:xfrm>
            <a:off x="1441718" y="1367073"/>
            <a:ext cx="1153297" cy="65078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Partition 1</a:t>
            </a:r>
          </a:p>
        </p:txBody>
      </p:sp>
      <p:sp>
        <p:nvSpPr>
          <p:cNvPr id="8" name="Rectangle 7"/>
          <p:cNvSpPr/>
          <p:nvPr/>
        </p:nvSpPr>
        <p:spPr>
          <a:xfrm>
            <a:off x="1427885" y="3405523"/>
            <a:ext cx="1153296" cy="6507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Partition 2</a:t>
            </a:r>
          </a:p>
        </p:txBody>
      </p:sp>
      <p:sp>
        <p:nvSpPr>
          <p:cNvPr id="9" name="Right Arrow 8"/>
          <p:cNvSpPr/>
          <p:nvPr/>
        </p:nvSpPr>
        <p:spPr>
          <a:xfrm>
            <a:off x="2636040" y="1582765"/>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2636040" y="3573487"/>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7201685" y="2338960"/>
            <a:ext cx="1095800" cy="90531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a:solidFill>
                <a:schemeClr val="tx1"/>
              </a:solidFill>
            </a:endParaRPr>
          </a:p>
          <a:p>
            <a:endParaRPr lang="en-US" sz="1300" dirty="0">
              <a:solidFill>
                <a:schemeClr val="tx1"/>
              </a:solidFill>
            </a:endParaRPr>
          </a:p>
          <a:p>
            <a:r>
              <a:rPr lang="en-US" sz="1300" dirty="0">
                <a:solidFill>
                  <a:schemeClr val="tx1"/>
                </a:solidFill>
              </a:rPr>
              <a:t>2, 579.98</a:t>
            </a:r>
          </a:p>
          <a:p>
            <a:r>
              <a:rPr lang="en-US" sz="1300" dirty="0">
                <a:solidFill>
                  <a:schemeClr val="tx1"/>
                </a:solidFill>
              </a:rPr>
              <a:t>4, 699.85</a:t>
            </a:r>
          </a:p>
          <a:p>
            <a:endParaRPr lang="en-US" sz="1300" dirty="0">
              <a:solidFill>
                <a:schemeClr val="tx1"/>
              </a:solidFill>
            </a:endParaRPr>
          </a:p>
          <a:p>
            <a:endParaRPr lang="en-US" sz="1300" dirty="0">
              <a:solidFill>
                <a:schemeClr val="tx1"/>
              </a:solidFill>
            </a:endParaRPr>
          </a:p>
        </p:txBody>
      </p:sp>
      <p:sp>
        <p:nvSpPr>
          <p:cNvPr id="23" name="Rounded Rectangle 22"/>
          <p:cNvSpPr/>
          <p:nvPr/>
        </p:nvSpPr>
        <p:spPr>
          <a:xfrm>
            <a:off x="5309523" y="1506269"/>
            <a:ext cx="961478" cy="66015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2, 449.99</a:t>
            </a:r>
          </a:p>
          <a:p>
            <a:r>
              <a:rPr lang="en-US" sz="1300" dirty="0">
                <a:solidFill>
                  <a:schemeClr val="tx1"/>
                </a:solidFill>
              </a:rPr>
              <a:t>4, 349.93</a:t>
            </a:r>
          </a:p>
        </p:txBody>
      </p:sp>
      <p:sp>
        <p:nvSpPr>
          <p:cNvPr id="24" name="Rounded Rectangle 23"/>
          <p:cNvSpPr/>
          <p:nvPr/>
        </p:nvSpPr>
        <p:spPr>
          <a:xfrm>
            <a:off x="5309523" y="3308434"/>
            <a:ext cx="898647" cy="72133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a:solidFill>
                  <a:schemeClr val="tx1"/>
                </a:solidFill>
              </a:rPr>
              <a:t>2, 129.99</a:t>
            </a:r>
          </a:p>
          <a:p>
            <a:r>
              <a:rPr lang="en-US" sz="1300" dirty="0">
                <a:solidFill>
                  <a:schemeClr val="tx1"/>
                </a:solidFill>
              </a:rPr>
              <a:t>4, 349.92</a:t>
            </a:r>
          </a:p>
        </p:txBody>
      </p:sp>
      <p:sp>
        <p:nvSpPr>
          <p:cNvPr id="25" name="Right Arrow 24"/>
          <p:cNvSpPr/>
          <p:nvPr/>
        </p:nvSpPr>
        <p:spPr>
          <a:xfrm>
            <a:off x="4594603" y="1491643"/>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a:off x="4573204" y="3504230"/>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962045">
            <a:off x="6437028" y="2238129"/>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rot="19862019">
            <a:off x="6396052" y="3208853"/>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51934" y="222422"/>
            <a:ext cx="2824699" cy="369332"/>
          </a:xfrm>
          <a:prstGeom prst="rect">
            <a:avLst/>
          </a:prstGeom>
          <a:noFill/>
        </p:spPr>
        <p:txBody>
          <a:bodyPr wrap="square" rtlCol="0">
            <a:spAutoFit/>
          </a:bodyPr>
          <a:lstStyle/>
          <a:p>
            <a:r>
              <a:rPr lang="en-US" b="1" dirty="0"/>
              <a:t>Associative Reduction: </a:t>
            </a:r>
          </a:p>
        </p:txBody>
      </p:sp>
    </p:spTree>
    <p:extLst>
      <p:ext uri="{BB962C8B-B14F-4D97-AF65-F5344CB8AC3E}">
        <p14:creationId xmlns:p14="http://schemas.microsoft.com/office/powerpoint/2010/main" val="312021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9" grpId="0" animBg="1"/>
      <p:bldP spid="23" grpId="0" animBg="1"/>
      <p:bldP spid="24" grpId="0" animBg="1"/>
      <p:bldP spid="25" grpId="0" animBg="1"/>
      <p:bldP spid="26" grpId="0" animBg="1"/>
      <p:bldP spid="37" grpId="0" animBg="1"/>
      <p:bldP spid="3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617" y="0"/>
            <a:ext cx="11155879" cy="7148558"/>
          </a:xfrm>
        </p:spPr>
        <p:txBody>
          <a:bodyPr>
            <a:noAutofit/>
          </a:bodyPr>
          <a:lstStyle/>
          <a:p>
            <a:pPr marL="0" indent="0">
              <a:buNone/>
            </a:pPr>
            <a:endParaRPr lang="en-US" sz="1900" dirty="0"/>
          </a:p>
          <a:p>
            <a:pPr marL="0" indent="0">
              <a:buNone/>
            </a:pPr>
            <a:r>
              <a:rPr lang="en-US" sz="1500" b="1" dirty="0" err="1"/>
              <a:t>aggregateByKey</a:t>
            </a:r>
            <a:r>
              <a:rPr lang="en-US" sz="1500" dirty="0"/>
              <a:t>(</a:t>
            </a:r>
            <a:r>
              <a:rPr lang="en-US" sz="1500" dirty="0" err="1"/>
              <a:t>zeroValue</a:t>
            </a:r>
            <a:r>
              <a:rPr lang="en-US" sz="1500" dirty="0"/>
              <a:t>, </a:t>
            </a:r>
            <a:r>
              <a:rPr lang="en-US" sz="1500" dirty="0" err="1"/>
              <a:t>seqOp</a:t>
            </a:r>
            <a:r>
              <a:rPr lang="en-US" sz="1500" dirty="0"/>
              <a:t>, </a:t>
            </a:r>
            <a:r>
              <a:rPr lang="en-US" sz="1500" dirty="0" err="1"/>
              <a:t>combOp</a:t>
            </a:r>
            <a:r>
              <a:rPr lang="en-US" sz="1500" dirty="0"/>
              <a:t>, (</a:t>
            </a:r>
            <a:r>
              <a:rPr lang="en-US" sz="1500" dirty="0" err="1"/>
              <a:t>numPartitions</a:t>
            </a:r>
            <a:r>
              <a:rPr lang="en-US" sz="1500" dirty="0"/>
              <a:t>)):</a:t>
            </a:r>
          </a:p>
          <a:p>
            <a:r>
              <a:rPr lang="en-US" sz="1500" dirty="0"/>
              <a:t>First aggregate elements in each partition and then aggregating results of all partition to get the final result and the result could be any type than the type of your RDD.</a:t>
            </a:r>
          </a:p>
          <a:p>
            <a:r>
              <a:rPr lang="en-US" sz="1500" dirty="0"/>
              <a:t>3 mandatory arguments:</a:t>
            </a:r>
          </a:p>
          <a:p>
            <a:pPr lvl="1">
              <a:buFont typeface="Wingdings" panose="05000000000000000000" pitchFamily="2" charset="2"/>
              <a:buChar char="ü"/>
            </a:pPr>
            <a:r>
              <a:rPr lang="en-US" sz="1500" dirty="0"/>
              <a:t>Zero Value: Initial value to initialize the accumulator.  Use 0 for integer and NULL for collections.</a:t>
            </a:r>
          </a:p>
          <a:p>
            <a:pPr lvl="1">
              <a:buFont typeface="Wingdings" panose="05000000000000000000" pitchFamily="2" charset="2"/>
              <a:buChar char="ü"/>
            </a:pPr>
            <a:r>
              <a:rPr lang="en-US" sz="1500" dirty="0" err="1"/>
              <a:t>SeqOp</a:t>
            </a:r>
            <a:r>
              <a:rPr lang="en-US" sz="1500" dirty="0"/>
              <a:t>: Function used to accumulate the results of each partition, and stores the running accumulated result to U. (U,T) =&gt; U.</a:t>
            </a:r>
          </a:p>
          <a:p>
            <a:pPr lvl="1">
              <a:buFont typeface="Wingdings" panose="05000000000000000000" pitchFamily="2" charset="2"/>
              <a:buChar char="ü"/>
            </a:pPr>
            <a:r>
              <a:rPr lang="en-US" sz="1500" dirty="0" err="1"/>
              <a:t>CombOp</a:t>
            </a:r>
            <a:r>
              <a:rPr lang="en-US" sz="1500" dirty="0"/>
              <a:t>: Function is used to combine results of all partitions U.</a:t>
            </a:r>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Tree>
    <p:extLst>
      <p:ext uri="{BB962C8B-B14F-4D97-AF65-F5344CB8AC3E}">
        <p14:creationId xmlns:p14="http://schemas.microsoft.com/office/powerpoint/2010/main" val="403785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2" name="Rectangle 1"/>
          <p:cNvSpPr/>
          <p:nvPr/>
        </p:nvSpPr>
        <p:spPr>
          <a:xfrm>
            <a:off x="1787612" y="395416"/>
            <a:ext cx="2388972" cy="2776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2 </a:t>
            </a:r>
            <a:r>
              <a:rPr lang="en-US" sz="1300" dirty="0">
                <a:solidFill>
                  <a:schemeClr val="tx1"/>
                </a:solidFill>
                <a:sym typeface="Wingdings" panose="05000000000000000000" pitchFamily="2" charset="2"/>
              </a:rPr>
              <a:t> (</a:t>
            </a:r>
            <a:r>
              <a:rPr lang="en-US" sz="1300" dirty="0">
                <a:solidFill>
                  <a:schemeClr val="tx1"/>
                </a:solidFill>
              </a:rPr>
              <a:t>"Joseph", 200)</a:t>
            </a:r>
          </a:p>
          <a:p>
            <a:pPr algn="ctr"/>
            <a:r>
              <a:rPr lang="en-US" sz="1300" dirty="0">
                <a:solidFill>
                  <a:schemeClr val="tx1"/>
                </a:solidFill>
              </a:rPr>
              <a:t>2 </a:t>
            </a:r>
            <a:r>
              <a:rPr lang="en-US" sz="1300" dirty="0">
                <a:solidFill>
                  <a:schemeClr val="tx1"/>
                </a:solidFill>
                <a:sym typeface="Wingdings" panose="05000000000000000000" pitchFamily="2" charset="2"/>
              </a:rPr>
              <a:t> (</a:t>
            </a:r>
            <a:r>
              <a:rPr lang="en-US" sz="1300" dirty="0">
                <a:solidFill>
                  <a:schemeClr val="tx1"/>
                </a:solidFill>
              </a:rPr>
              <a:t>"Jimmy", 250)</a:t>
            </a:r>
          </a:p>
          <a:p>
            <a:pPr algn="ctr"/>
            <a:r>
              <a:rPr lang="en-US" sz="1300" dirty="0">
                <a:solidFill>
                  <a:schemeClr val="tx1"/>
                </a:solidFill>
              </a:rPr>
              <a:t>4 </a:t>
            </a:r>
            <a:r>
              <a:rPr lang="en-US" sz="1300" dirty="0">
                <a:solidFill>
                  <a:schemeClr val="tx1"/>
                </a:solidFill>
                <a:sym typeface="Wingdings" panose="05000000000000000000" pitchFamily="2" charset="2"/>
              </a:rPr>
              <a:t> (</a:t>
            </a:r>
            <a:r>
              <a:rPr lang="en-US" sz="1300" dirty="0">
                <a:solidFill>
                  <a:schemeClr val="tx1"/>
                </a:solidFill>
              </a:rPr>
              <a:t>"Joseph", 150)</a:t>
            </a:r>
          </a:p>
          <a:p>
            <a:pPr algn="ctr"/>
            <a:r>
              <a:rPr lang="en-US" sz="1300" dirty="0">
                <a:solidFill>
                  <a:schemeClr val="tx1"/>
                </a:solidFill>
              </a:rPr>
              <a:t>4 </a:t>
            </a:r>
            <a:r>
              <a:rPr lang="en-US" sz="1300" dirty="0">
                <a:solidFill>
                  <a:schemeClr val="tx1"/>
                </a:solidFill>
                <a:sym typeface="Wingdings" panose="05000000000000000000" pitchFamily="2" charset="2"/>
              </a:rPr>
              <a:t> (</a:t>
            </a:r>
            <a:r>
              <a:rPr lang="en-US" sz="1300" dirty="0">
                <a:solidFill>
                  <a:schemeClr val="tx1"/>
                </a:solidFill>
              </a:rPr>
              <a:t>"Ram", 200)</a:t>
            </a:r>
          </a:p>
          <a:p>
            <a:pPr algn="ctr"/>
            <a:r>
              <a:rPr lang="en-US" sz="1300" dirty="0">
                <a:solidFill>
                  <a:schemeClr val="tx1"/>
                </a:solidFill>
              </a:rPr>
              <a:t>7 </a:t>
            </a:r>
            <a:r>
              <a:rPr lang="en-US" sz="1300" dirty="0">
                <a:solidFill>
                  <a:schemeClr val="tx1"/>
                </a:solidFill>
                <a:sym typeface="Wingdings" panose="05000000000000000000" pitchFamily="2" charset="2"/>
              </a:rPr>
              <a:t> (</a:t>
            </a:r>
            <a:r>
              <a:rPr lang="en-US" sz="1300" dirty="0">
                <a:solidFill>
                  <a:schemeClr val="tx1"/>
                </a:solidFill>
              </a:rPr>
              <a:t>"Joseph", 300)</a:t>
            </a:r>
          </a:p>
          <a:p>
            <a:pPr algn="just"/>
            <a:endParaRPr lang="en-US" sz="1300" dirty="0">
              <a:solidFill>
                <a:schemeClr val="tx1"/>
              </a:solidFill>
            </a:endParaRPr>
          </a:p>
          <a:p>
            <a:pPr algn="just"/>
            <a:endParaRPr lang="en-US" sz="1300" dirty="0">
              <a:solidFill>
                <a:schemeClr val="tx1"/>
              </a:solidFill>
            </a:endParaRPr>
          </a:p>
          <a:p>
            <a:pPr algn="just"/>
            <a:endParaRPr lang="en-US" sz="1300" dirty="0">
              <a:solidFill>
                <a:schemeClr val="tx1"/>
              </a:solidFill>
            </a:endParaRPr>
          </a:p>
          <a:p>
            <a:pPr algn="just"/>
            <a:endParaRPr lang="en-US" sz="1300" dirty="0">
              <a:solidFill>
                <a:schemeClr val="tx1"/>
              </a:solidFill>
            </a:endParaRPr>
          </a:p>
          <a:p>
            <a:pPr algn="just"/>
            <a:endParaRPr lang="en-US" sz="1300" dirty="0">
              <a:solidFill>
                <a:schemeClr val="tx1"/>
              </a:solidFill>
            </a:endParaRPr>
          </a:p>
          <a:p>
            <a:pPr algn="just"/>
            <a:endParaRPr lang="en-US" sz="1300" dirty="0">
              <a:solidFill>
                <a:schemeClr val="tx1"/>
              </a:solidFill>
            </a:endParaRPr>
          </a:p>
          <a:p>
            <a:pPr algn="just"/>
            <a:endParaRPr lang="en-US" sz="1300" dirty="0">
              <a:solidFill>
                <a:schemeClr val="tx1"/>
              </a:solidFill>
            </a:endParaRPr>
          </a:p>
        </p:txBody>
      </p:sp>
      <p:sp>
        <p:nvSpPr>
          <p:cNvPr id="4" name="Rectangle 3"/>
          <p:cNvSpPr/>
          <p:nvPr/>
        </p:nvSpPr>
        <p:spPr>
          <a:xfrm>
            <a:off x="4720280" y="393355"/>
            <a:ext cx="2388972" cy="277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schemeClr val="tx1"/>
              </a:solidFill>
            </a:endParaRPr>
          </a:p>
          <a:p>
            <a:pPr algn="ctr"/>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pPr algn="ctr"/>
            <a:r>
              <a:rPr lang="en-US" sz="1300" dirty="0">
                <a:solidFill>
                  <a:schemeClr val="tx1"/>
                </a:solidFill>
              </a:rPr>
              <a:t>2 </a:t>
            </a:r>
            <a:r>
              <a:rPr lang="en-US" sz="1300" dirty="0">
                <a:solidFill>
                  <a:schemeClr val="tx1"/>
                </a:solidFill>
                <a:sym typeface="Wingdings" panose="05000000000000000000" pitchFamily="2" charset="2"/>
              </a:rPr>
              <a:t> (</a:t>
            </a:r>
            <a:r>
              <a:rPr lang="en-US" sz="1300" dirty="0">
                <a:solidFill>
                  <a:schemeClr val="tx1"/>
                </a:solidFill>
              </a:rPr>
              <a:t>"Tina", 130)</a:t>
            </a:r>
          </a:p>
          <a:p>
            <a:pPr algn="ctr"/>
            <a:r>
              <a:rPr lang="en-US" sz="1300" dirty="0">
                <a:solidFill>
                  <a:schemeClr val="tx1"/>
                </a:solidFill>
              </a:rPr>
              <a:t>4 </a:t>
            </a:r>
            <a:r>
              <a:rPr lang="en-US" sz="1300" dirty="0">
                <a:solidFill>
                  <a:schemeClr val="tx1"/>
                </a:solidFill>
                <a:sym typeface="Wingdings" panose="05000000000000000000" pitchFamily="2" charset="2"/>
              </a:rPr>
              <a:t> (</a:t>
            </a:r>
            <a:r>
              <a:rPr lang="en-US" sz="1300" dirty="0">
                <a:solidFill>
                  <a:schemeClr val="tx1"/>
                </a:solidFill>
              </a:rPr>
              <a:t>"Jimmy", 50)</a:t>
            </a:r>
          </a:p>
          <a:p>
            <a:pPr algn="ctr"/>
            <a:r>
              <a:rPr lang="en-US" sz="1300" dirty="0">
                <a:solidFill>
                  <a:schemeClr val="tx1"/>
                </a:solidFill>
              </a:rPr>
              <a:t>4 </a:t>
            </a:r>
            <a:r>
              <a:rPr lang="en-US" sz="1300" dirty="0">
                <a:solidFill>
                  <a:schemeClr val="tx1"/>
                </a:solidFill>
                <a:sym typeface="Wingdings" panose="05000000000000000000" pitchFamily="2" charset="2"/>
              </a:rPr>
              <a:t> (</a:t>
            </a:r>
            <a:r>
              <a:rPr lang="en-US" sz="1300" dirty="0">
                <a:solidFill>
                  <a:schemeClr val="tx1"/>
                </a:solidFill>
              </a:rPr>
              <a:t>"Tina", 300)</a:t>
            </a:r>
          </a:p>
          <a:p>
            <a:pPr algn="ctr"/>
            <a:r>
              <a:rPr lang="en-US" sz="1300" dirty="0">
                <a:solidFill>
                  <a:schemeClr val="tx1"/>
                </a:solidFill>
              </a:rPr>
              <a:t>7 </a:t>
            </a:r>
            <a:r>
              <a:rPr lang="en-US" sz="1300" dirty="0">
                <a:solidFill>
                  <a:schemeClr val="tx1"/>
                </a:solidFill>
                <a:sym typeface="Wingdings" panose="05000000000000000000" pitchFamily="2" charset="2"/>
              </a:rPr>
              <a:t> (</a:t>
            </a:r>
            <a:r>
              <a:rPr lang="en-US" sz="1300" dirty="0">
                <a:solidFill>
                  <a:schemeClr val="tx1"/>
                </a:solidFill>
              </a:rPr>
              <a:t>"Tina", 200)</a:t>
            </a:r>
          </a:p>
          <a:p>
            <a:pPr algn="ctr"/>
            <a:r>
              <a:rPr lang="en-US" sz="1300" dirty="0">
                <a:solidFill>
                  <a:schemeClr val="tx1"/>
                </a:solidFill>
              </a:rPr>
              <a:t>7 </a:t>
            </a:r>
            <a:r>
              <a:rPr lang="en-US" sz="1300" dirty="0">
                <a:solidFill>
                  <a:schemeClr val="tx1"/>
                </a:solidFill>
                <a:sym typeface="Wingdings" panose="05000000000000000000" pitchFamily="2" charset="2"/>
              </a:rPr>
              <a:t> (</a:t>
            </a:r>
            <a:r>
              <a:rPr lang="en-US" sz="1300" dirty="0">
                <a:solidFill>
                  <a:schemeClr val="tx1"/>
                </a:solidFill>
              </a:rPr>
              <a:t>"Jimmy", 80)</a:t>
            </a:r>
          </a:p>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p>
        </p:txBody>
      </p:sp>
      <p:sp>
        <p:nvSpPr>
          <p:cNvPr id="5" name="Rectangle 4"/>
          <p:cNvSpPr/>
          <p:nvPr/>
        </p:nvSpPr>
        <p:spPr>
          <a:xfrm>
            <a:off x="3113903" y="4036541"/>
            <a:ext cx="2907956" cy="1688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6" name="Rounded Rectangle 5"/>
          <p:cNvSpPr/>
          <p:nvPr/>
        </p:nvSpPr>
        <p:spPr>
          <a:xfrm>
            <a:off x="3616411" y="4284706"/>
            <a:ext cx="2028566" cy="119242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00" dirty="0">
              <a:solidFill>
                <a:schemeClr val="tx1"/>
              </a:solidFill>
            </a:endParaRPr>
          </a:p>
          <a:p>
            <a:pPr algn="ctr"/>
            <a:endParaRPr lang="en-US" sz="1300" dirty="0">
              <a:solidFill>
                <a:schemeClr val="tx1"/>
              </a:solidFill>
            </a:endParaRPr>
          </a:p>
          <a:p>
            <a:pPr algn="ctr"/>
            <a:endParaRPr lang="en-US" sz="1300" dirty="0">
              <a:solidFill>
                <a:schemeClr val="tx1"/>
              </a:solidFill>
            </a:endParaRPr>
          </a:p>
          <a:p>
            <a:pPr algn="ctr"/>
            <a:endParaRPr lang="en-US" sz="1300" dirty="0">
              <a:solidFill>
                <a:schemeClr val="tx1"/>
              </a:solidFill>
            </a:endParaRPr>
          </a:p>
          <a:p>
            <a:pPr algn="ctr"/>
            <a:r>
              <a:rPr lang="en-US" sz="1300" b="1" dirty="0" err="1">
                <a:solidFill>
                  <a:schemeClr val="tx1"/>
                </a:solidFill>
              </a:rPr>
              <a:t>CombOp</a:t>
            </a:r>
            <a:r>
              <a:rPr lang="en-US" sz="1300" b="1" dirty="0">
                <a:solidFill>
                  <a:schemeClr val="tx1"/>
                </a:solidFill>
              </a:rPr>
              <a:t> : </a:t>
            </a:r>
            <a:r>
              <a:rPr lang="en-US" sz="1300" b="1" dirty="0">
                <a:solidFill>
                  <a:schemeClr val="accent5">
                    <a:lumMod val="50000"/>
                  </a:schemeClr>
                </a:solidFill>
              </a:rPr>
              <a:t>Max Revenue &amp; Count</a:t>
            </a:r>
          </a:p>
          <a:p>
            <a:pPr algn="ctr"/>
            <a:r>
              <a:rPr lang="en-US" sz="1300" dirty="0">
                <a:solidFill>
                  <a:schemeClr val="tx1"/>
                </a:solidFill>
              </a:rPr>
              <a:t>(2,  250, 3)</a:t>
            </a:r>
          </a:p>
          <a:p>
            <a:pPr algn="ctr"/>
            <a:r>
              <a:rPr lang="en-US" sz="1300" dirty="0">
                <a:solidFill>
                  <a:schemeClr val="tx1"/>
                </a:solidFill>
              </a:rPr>
              <a:t>(4, 300, 4)</a:t>
            </a:r>
          </a:p>
          <a:p>
            <a:pPr algn="ctr"/>
            <a:r>
              <a:rPr lang="en-US" sz="1300" dirty="0">
                <a:solidFill>
                  <a:schemeClr val="tx1"/>
                </a:solidFill>
              </a:rPr>
              <a:t>(7, 300, 3)</a:t>
            </a:r>
          </a:p>
          <a:p>
            <a:pPr algn="ctr"/>
            <a:endParaRPr lang="en-US" sz="1300" dirty="0">
              <a:solidFill>
                <a:srgbClr val="FF0000"/>
              </a:solidFill>
            </a:endParaRPr>
          </a:p>
          <a:p>
            <a:pPr algn="ctr"/>
            <a:endParaRPr lang="en-US" sz="1300" dirty="0">
              <a:solidFill>
                <a:srgbClr val="FF0000"/>
              </a:solidFill>
            </a:endParaRPr>
          </a:p>
          <a:p>
            <a:pPr algn="ctr"/>
            <a:endParaRPr lang="en-US" sz="1300" dirty="0">
              <a:solidFill>
                <a:srgbClr val="FF0000"/>
              </a:solidFill>
            </a:endParaRPr>
          </a:p>
          <a:p>
            <a:pPr algn="ctr"/>
            <a:endParaRPr lang="en-US" sz="1300" dirty="0">
              <a:solidFill>
                <a:srgbClr val="FF0000"/>
              </a:solidFill>
            </a:endParaRPr>
          </a:p>
        </p:txBody>
      </p:sp>
      <p:sp>
        <p:nvSpPr>
          <p:cNvPr id="10" name="Rounded Rectangle 9"/>
          <p:cNvSpPr/>
          <p:nvPr/>
        </p:nvSpPr>
        <p:spPr>
          <a:xfrm>
            <a:off x="2020330" y="1866899"/>
            <a:ext cx="2024448" cy="10050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300" dirty="0">
                <a:solidFill>
                  <a:schemeClr val="tx1"/>
                </a:solidFill>
              </a:rPr>
              <a:t> </a:t>
            </a:r>
          </a:p>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pPr algn="ctr"/>
            <a:r>
              <a:rPr lang="en-US" sz="1300" b="1" dirty="0" err="1">
                <a:solidFill>
                  <a:schemeClr val="tx1"/>
                </a:solidFill>
              </a:rPr>
              <a:t>SeqOp</a:t>
            </a:r>
            <a:r>
              <a:rPr lang="en-US" sz="1300" b="1" dirty="0">
                <a:solidFill>
                  <a:schemeClr val="tx1"/>
                </a:solidFill>
              </a:rPr>
              <a:t> : </a:t>
            </a:r>
            <a:r>
              <a:rPr lang="en-US" sz="1300" b="1" dirty="0">
                <a:solidFill>
                  <a:schemeClr val="accent5">
                    <a:lumMod val="50000"/>
                  </a:schemeClr>
                </a:solidFill>
              </a:rPr>
              <a:t>Max Revenue &amp; Count</a:t>
            </a:r>
          </a:p>
          <a:p>
            <a:pPr algn="ctr"/>
            <a:r>
              <a:rPr lang="en-US" sz="1300" dirty="0">
                <a:solidFill>
                  <a:schemeClr val="tx1"/>
                </a:solidFill>
              </a:rPr>
              <a:t>(2,  250, 2)</a:t>
            </a:r>
          </a:p>
          <a:p>
            <a:pPr algn="ctr"/>
            <a:r>
              <a:rPr lang="en-US" sz="1300" dirty="0">
                <a:solidFill>
                  <a:schemeClr val="tx1"/>
                </a:solidFill>
              </a:rPr>
              <a:t>(4, 200, 2)</a:t>
            </a:r>
          </a:p>
          <a:p>
            <a:pPr algn="ctr"/>
            <a:r>
              <a:rPr lang="en-US" sz="1300" dirty="0">
                <a:solidFill>
                  <a:schemeClr val="tx1"/>
                </a:solidFill>
              </a:rPr>
              <a:t>(7, 300, 1)</a:t>
            </a:r>
          </a:p>
          <a:p>
            <a:pPr algn="ctr"/>
            <a:endParaRPr lang="en-US" dirty="0"/>
          </a:p>
          <a:p>
            <a:pPr algn="ctr"/>
            <a:endParaRPr lang="en-US" dirty="0"/>
          </a:p>
          <a:p>
            <a:pPr algn="ctr"/>
            <a:endParaRPr lang="en-US" dirty="0"/>
          </a:p>
        </p:txBody>
      </p:sp>
      <p:sp>
        <p:nvSpPr>
          <p:cNvPr id="12" name="Rounded Rectangle 11"/>
          <p:cNvSpPr/>
          <p:nvPr/>
        </p:nvSpPr>
        <p:spPr>
          <a:xfrm>
            <a:off x="4952998" y="1866899"/>
            <a:ext cx="1923536" cy="10050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pPr algn="ctr"/>
            <a:r>
              <a:rPr lang="en-US" sz="1300" b="1" dirty="0" err="1">
                <a:solidFill>
                  <a:schemeClr val="tx1"/>
                </a:solidFill>
              </a:rPr>
              <a:t>SeqOp</a:t>
            </a:r>
            <a:r>
              <a:rPr lang="en-US" sz="1300" b="1" dirty="0">
                <a:solidFill>
                  <a:schemeClr val="tx1"/>
                </a:solidFill>
              </a:rPr>
              <a:t> : </a:t>
            </a:r>
            <a:r>
              <a:rPr lang="en-US" sz="1300" b="1" dirty="0">
                <a:solidFill>
                  <a:schemeClr val="accent5">
                    <a:lumMod val="50000"/>
                  </a:schemeClr>
                </a:solidFill>
              </a:rPr>
              <a:t>Max Revenue &amp; Count</a:t>
            </a:r>
          </a:p>
          <a:p>
            <a:pPr algn="ctr"/>
            <a:r>
              <a:rPr lang="en-US" sz="1300" dirty="0">
                <a:solidFill>
                  <a:schemeClr val="tx1"/>
                </a:solidFill>
              </a:rPr>
              <a:t>(2,  130, 1)</a:t>
            </a:r>
          </a:p>
          <a:p>
            <a:pPr algn="ctr"/>
            <a:r>
              <a:rPr lang="en-US" sz="1300" dirty="0">
                <a:solidFill>
                  <a:schemeClr val="tx1"/>
                </a:solidFill>
              </a:rPr>
              <a:t>(4, 300, 2)</a:t>
            </a:r>
          </a:p>
          <a:p>
            <a:pPr algn="ctr"/>
            <a:r>
              <a:rPr lang="en-US" sz="1300" dirty="0">
                <a:solidFill>
                  <a:schemeClr val="tx1"/>
                </a:solidFill>
              </a:rPr>
              <a:t>(7, 200, 2)</a:t>
            </a:r>
          </a:p>
          <a:p>
            <a:pPr algn="ctr"/>
            <a:endParaRPr lang="en-US" dirty="0"/>
          </a:p>
          <a:p>
            <a:pPr algn="ctr"/>
            <a:endParaRPr lang="en-US" dirty="0"/>
          </a:p>
          <a:p>
            <a:pPr algn="ctr"/>
            <a:endParaRPr lang="en-US" dirty="0"/>
          </a:p>
        </p:txBody>
      </p:sp>
      <p:sp>
        <p:nvSpPr>
          <p:cNvPr id="13" name="Down Arrow 12"/>
          <p:cNvSpPr/>
          <p:nvPr/>
        </p:nvSpPr>
        <p:spPr>
          <a:xfrm rot="20110673">
            <a:off x="3400209" y="3105438"/>
            <a:ext cx="395733" cy="97022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Down Arrow 13"/>
          <p:cNvSpPr/>
          <p:nvPr/>
        </p:nvSpPr>
        <p:spPr>
          <a:xfrm rot="1790053">
            <a:off x="5176068" y="3138781"/>
            <a:ext cx="395733" cy="97022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ounded Rectangle 14"/>
          <p:cNvSpPr/>
          <p:nvPr/>
        </p:nvSpPr>
        <p:spPr>
          <a:xfrm>
            <a:off x="2267664" y="140043"/>
            <a:ext cx="1330411" cy="253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1</a:t>
            </a:r>
          </a:p>
        </p:txBody>
      </p:sp>
      <p:sp>
        <p:nvSpPr>
          <p:cNvPr id="16" name="Rounded Rectangle 15"/>
          <p:cNvSpPr/>
          <p:nvPr/>
        </p:nvSpPr>
        <p:spPr>
          <a:xfrm>
            <a:off x="5249560" y="140043"/>
            <a:ext cx="1330411" cy="253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2</a:t>
            </a:r>
          </a:p>
        </p:txBody>
      </p:sp>
    </p:spTree>
    <p:extLst>
      <p:ext uri="{BB962C8B-B14F-4D97-AF65-F5344CB8AC3E}">
        <p14:creationId xmlns:p14="http://schemas.microsoft.com/office/powerpoint/2010/main" val="275976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10" grpId="0" animBg="1"/>
      <p:bldP spid="12" grpId="0" animBg="1"/>
      <p:bldP spid="13" grpId="0" animBg="1"/>
      <p:bldP spid="14" grpId="0" animBg="1"/>
      <p:bldP spid="15" grpId="0" animBg="1"/>
      <p:bldP spid="1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7" name="Rectangle 6"/>
          <p:cNvSpPr/>
          <p:nvPr/>
        </p:nvSpPr>
        <p:spPr>
          <a:xfrm>
            <a:off x="131805" y="228248"/>
            <a:ext cx="8410834" cy="7371249"/>
          </a:xfrm>
          <a:prstGeom prst="rect">
            <a:avLst/>
          </a:prstGeom>
        </p:spPr>
        <p:txBody>
          <a:bodyPr wrap="square">
            <a:spAutoFit/>
          </a:bodyPr>
          <a:lstStyle/>
          <a:p>
            <a:r>
              <a:rPr lang="en-US" sz="1300" b="1" dirty="0">
                <a:solidFill>
                  <a:schemeClr val="accent6">
                    <a:lumMod val="50000"/>
                  </a:schemeClr>
                </a:solidFill>
              </a:rPr>
              <a:t>Ex – 1</a:t>
            </a:r>
          </a:p>
          <a:p>
            <a:r>
              <a:rPr lang="en-US" sz="1300" b="1" dirty="0">
                <a:solidFill>
                  <a:schemeClr val="accent6">
                    <a:lumMod val="50000"/>
                  </a:schemeClr>
                </a:solidFill>
              </a:rPr>
              <a:t>Find the maximum revenue for each Order.</a:t>
            </a:r>
          </a:p>
          <a:p>
            <a:endParaRPr lang="en-US" sz="1300" b="1" dirty="0">
              <a:solidFill>
                <a:schemeClr val="accent6">
                  <a:lumMod val="50000"/>
                </a:schemeClr>
              </a:solidFill>
            </a:endParaRPr>
          </a:p>
          <a:p>
            <a:r>
              <a:rPr lang="en-US" sz="1300" dirty="0" err="1"/>
              <a:t>ordItems</a:t>
            </a:r>
            <a:r>
              <a:rPr lang="en-US" sz="1300" dirty="0"/>
              <a:t>=</a:t>
            </a:r>
            <a:r>
              <a:rPr lang="en-US" sz="1300" dirty="0" err="1"/>
              <a:t>sc.parallelize</a:t>
            </a:r>
            <a:r>
              <a:rPr lang="en-US" sz="1300" dirty="0"/>
              <a:t>([</a:t>
            </a:r>
          </a:p>
          <a:p>
            <a:r>
              <a:rPr lang="en-US" sz="1300" dirty="0"/>
              <a:t> (2,"Joseph",200), (2,"Jimmy",250), (2,"Tina",130), (4,"Jimmy",50), (4,"Tina",300),</a:t>
            </a:r>
          </a:p>
          <a:p>
            <a:r>
              <a:rPr lang="en-US" sz="1300" dirty="0"/>
              <a:t> (4,"Joseph",150), (4,"Ram",200), (7,"Tina",200), (7,"Joseph",300), (7,"Jimmy",80)],2)</a:t>
            </a:r>
          </a:p>
          <a:p>
            <a:endParaRPr lang="en-US" sz="1300" dirty="0"/>
          </a:p>
          <a:p>
            <a:r>
              <a:rPr lang="en-US" sz="1300" dirty="0"/>
              <a:t>#Create a Paired RDD</a:t>
            </a:r>
          </a:p>
          <a:p>
            <a:r>
              <a:rPr lang="en-US" sz="1300" dirty="0" err="1"/>
              <a:t>ordPair</a:t>
            </a:r>
            <a:r>
              <a:rPr lang="en-US" sz="1300" dirty="0"/>
              <a:t> = </a:t>
            </a:r>
            <a:r>
              <a:rPr lang="en-US" sz="1300" dirty="0" err="1"/>
              <a:t>ordItems.map</a:t>
            </a:r>
            <a:r>
              <a:rPr lang="en-US" sz="1300" dirty="0"/>
              <a:t>(lambda x : (x[0],(x[1],x[2])))</a:t>
            </a:r>
          </a:p>
          <a:p>
            <a:endParaRPr lang="en-US" sz="1300" dirty="0"/>
          </a:p>
          <a:p>
            <a:r>
              <a:rPr lang="en-US" sz="1300" dirty="0"/>
              <a:t>#Initialize Accumulator</a:t>
            </a:r>
          </a:p>
          <a:p>
            <a:r>
              <a:rPr lang="en-US" sz="1300" dirty="0"/>
              <a:t># Zero Value: Zero value in our case will be 0 as we are finding Maximum Marks</a:t>
            </a:r>
          </a:p>
          <a:p>
            <a:r>
              <a:rPr lang="en-US" sz="1300" dirty="0" err="1"/>
              <a:t>zero_val</a:t>
            </a:r>
            <a:r>
              <a:rPr lang="en-US" sz="1300" dirty="0"/>
              <a:t>=0</a:t>
            </a:r>
          </a:p>
          <a:p>
            <a:endParaRPr lang="en-US" sz="1300" dirty="0"/>
          </a:p>
          <a:p>
            <a:r>
              <a:rPr lang="en-US" sz="1300" dirty="0"/>
              <a:t>#Define Sequence Operation</a:t>
            </a:r>
          </a:p>
          <a:p>
            <a:r>
              <a:rPr lang="en-US" sz="1300" dirty="0"/>
              <a:t># Sequence operation : Finding Maximum revenue from each partition</a:t>
            </a:r>
          </a:p>
          <a:p>
            <a:r>
              <a:rPr lang="en-US" sz="1300" dirty="0" err="1"/>
              <a:t>def</a:t>
            </a:r>
            <a:r>
              <a:rPr lang="en-US" sz="1300" dirty="0"/>
              <a:t> </a:t>
            </a:r>
            <a:r>
              <a:rPr lang="en-US" sz="1300" dirty="0" err="1"/>
              <a:t>seq_op</a:t>
            </a:r>
            <a:r>
              <a:rPr lang="en-US" sz="1300" dirty="0"/>
              <a:t>(accumulator, element):</a:t>
            </a:r>
          </a:p>
          <a:p>
            <a:r>
              <a:rPr lang="en-US" sz="1300" dirty="0"/>
              <a:t>    if(accumulator &gt; element[1]):</a:t>
            </a:r>
          </a:p>
          <a:p>
            <a:r>
              <a:rPr lang="en-US" sz="1300" dirty="0"/>
              <a:t>        return accumulator </a:t>
            </a:r>
          </a:p>
          <a:p>
            <a:r>
              <a:rPr lang="en-US" sz="1300" dirty="0"/>
              <a:t>    else: </a:t>
            </a:r>
          </a:p>
          <a:p>
            <a:r>
              <a:rPr lang="en-US" sz="1300" dirty="0"/>
              <a:t>        return element[1]</a:t>
            </a:r>
          </a:p>
          <a:p>
            <a:endParaRPr lang="en-US" sz="1300" dirty="0"/>
          </a:p>
          <a:p>
            <a:r>
              <a:rPr lang="en-US" sz="1300" dirty="0"/>
              <a:t>#Define Combiner Operation</a:t>
            </a:r>
          </a:p>
          <a:p>
            <a:r>
              <a:rPr lang="en-US" sz="1300" dirty="0"/>
              <a:t>#Combiner Operation : Finding Maximum revenue from all partitions</a:t>
            </a:r>
          </a:p>
          <a:p>
            <a:r>
              <a:rPr lang="en-US" sz="1300" dirty="0" err="1"/>
              <a:t>def</a:t>
            </a:r>
            <a:r>
              <a:rPr lang="en-US" sz="1300" dirty="0"/>
              <a:t> </a:t>
            </a:r>
            <a:r>
              <a:rPr lang="en-US" sz="1300" dirty="0" err="1"/>
              <a:t>comb_op</a:t>
            </a:r>
            <a:r>
              <a:rPr lang="en-US" sz="1300" dirty="0"/>
              <a:t>(accumulator1, accumulator2):</a:t>
            </a:r>
          </a:p>
          <a:p>
            <a:r>
              <a:rPr lang="en-US" sz="1300" dirty="0"/>
              <a:t>    if(accumulator1 &gt; accumulator2):</a:t>
            </a:r>
          </a:p>
          <a:p>
            <a:r>
              <a:rPr lang="en-US" sz="1300" dirty="0"/>
              <a:t>        return accumulator1 </a:t>
            </a:r>
          </a:p>
          <a:p>
            <a:r>
              <a:rPr lang="en-US" sz="1300" dirty="0"/>
              <a:t>    else:</a:t>
            </a:r>
          </a:p>
          <a:p>
            <a:r>
              <a:rPr lang="en-US" sz="1300" dirty="0"/>
              <a:t>        return accumulator2</a:t>
            </a:r>
          </a:p>
          <a:p>
            <a:endParaRPr lang="en-US" sz="1300" dirty="0"/>
          </a:p>
          <a:p>
            <a:r>
              <a:rPr lang="en-US" sz="1300" dirty="0" err="1"/>
              <a:t>aggr_ordItems</a:t>
            </a:r>
            <a:r>
              <a:rPr lang="en-US" sz="1300" dirty="0"/>
              <a:t> = </a:t>
            </a:r>
            <a:r>
              <a:rPr lang="en-US" sz="1300" dirty="0" err="1"/>
              <a:t>ordPair.aggregateByKey</a:t>
            </a:r>
            <a:r>
              <a:rPr lang="en-US" sz="1300" dirty="0"/>
              <a:t>(</a:t>
            </a:r>
            <a:r>
              <a:rPr lang="en-US" sz="1300" dirty="0" err="1"/>
              <a:t>zero_val</a:t>
            </a:r>
            <a:r>
              <a:rPr lang="en-US" sz="1300" dirty="0"/>
              <a:t>, </a:t>
            </a:r>
            <a:r>
              <a:rPr lang="en-US" sz="1300" dirty="0" err="1"/>
              <a:t>seq_op</a:t>
            </a:r>
            <a:r>
              <a:rPr lang="en-US" sz="1300" dirty="0"/>
              <a:t>, </a:t>
            </a:r>
            <a:r>
              <a:rPr lang="en-US" sz="1300" dirty="0" err="1"/>
              <a:t>comb_op</a:t>
            </a:r>
            <a:r>
              <a:rPr lang="en-US" sz="1300" dirty="0"/>
              <a:t>)</a:t>
            </a:r>
          </a:p>
          <a:p>
            <a:r>
              <a:rPr lang="en-US" sz="1300" dirty="0"/>
              <a:t>for i in </a:t>
            </a:r>
            <a:r>
              <a:rPr lang="en-US" sz="1300" dirty="0" err="1"/>
              <a:t>aggr_ordItems.collect</a:t>
            </a:r>
            <a:r>
              <a:rPr lang="en-US" sz="1300" dirty="0"/>
              <a:t>():   print(i)</a:t>
            </a:r>
          </a:p>
          <a:p>
            <a:endParaRPr lang="en-US" sz="1100" dirty="0"/>
          </a:p>
          <a:p>
            <a:endParaRPr lang="en-US" sz="1100" dirty="0"/>
          </a:p>
          <a:p>
            <a:endParaRPr lang="en-US" sz="1100" dirty="0"/>
          </a:p>
          <a:p>
            <a:endParaRPr lang="en-US" sz="1100" dirty="0"/>
          </a:p>
        </p:txBody>
      </p:sp>
    </p:spTree>
    <p:extLst>
      <p:ext uri="{BB962C8B-B14F-4D97-AF65-F5344CB8AC3E}">
        <p14:creationId xmlns:p14="http://schemas.microsoft.com/office/powerpoint/2010/main" val="170042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2" end="2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3" end="2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24" end="2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25" end="2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xEl>
                                              <p:pRg st="26" end="2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27" end="2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28" end="2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30" end="3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31" end="3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7" name="Rectangle 6"/>
          <p:cNvSpPr/>
          <p:nvPr/>
        </p:nvSpPr>
        <p:spPr>
          <a:xfrm>
            <a:off x="131805" y="228248"/>
            <a:ext cx="8410834" cy="7171194"/>
          </a:xfrm>
          <a:prstGeom prst="rect">
            <a:avLst/>
          </a:prstGeom>
        </p:spPr>
        <p:txBody>
          <a:bodyPr wrap="square">
            <a:spAutoFit/>
          </a:bodyPr>
          <a:lstStyle/>
          <a:p>
            <a:r>
              <a:rPr lang="en-US" sz="1300" b="1" dirty="0">
                <a:solidFill>
                  <a:schemeClr val="accent6">
                    <a:lumMod val="50000"/>
                  </a:schemeClr>
                </a:solidFill>
              </a:rPr>
              <a:t>Ex – 2</a:t>
            </a:r>
          </a:p>
          <a:p>
            <a:r>
              <a:rPr lang="en-US" sz="1300" b="1" dirty="0">
                <a:solidFill>
                  <a:schemeClr val="accent6">
                    <a:lumMod val="50000"/>
                  </a:schemeClr>
                </a:solidFill>
              </a:rPr>
              <a:t>Find the maximum revenue for each Order. Print customer name.</a:t>
            </a:r>
          </a:p>
          <a:p>
            <a:endParaRPr lang="en-US" sz="1300" b="1" dirty="0">
              <a:solidFill>
                <a:schemeClr val="accent6">
                  <a:lumMod val="50000"/>
                </a:schemeClr>
              </a:solidFill>
            </a:endParaRPr>
          </a:p>
          <a:p>
            <a:r>
              <a:rPr lang="en-US" sz="1300" dirty="0" err="1"/>
              <a:t>ordItems</a:t>
            </a:r>
            <a:r>
              <a:rPr lang="en-US" sz="1300" dirty="0"/>
              <a:t>=</a:t>
            </a:r>
            <a:r>
              <a:rPr lang="en-US" sz="1300" dirty="0" err="1"/>
              <a:t>sc.parallelize</a:t>
            </a:r>
            <a:r>
              <a:rPr lang="en-US" sz="1300" dirty="0"/>
              <a:t>([</a:t>
            </a:r>
          </a:p>
          <a:p>
            <a:r>
              <a:rPr lang="en-US" sz="1300" dirty="0"/>
              <a:t> (2,"Joseph",200), (2,"Jimmy",250), (2,"Tina",130), (4,"Jimmy",50), (4,"Tina",300),</a:t>
            </a:r>
          </a:p>
          <a:p>
            <a:r>
              <a:rPr lang="en-US" sz="1300" dirty="0"/>
              <a:t> (4,"Joseph",150), (4,"Ram",200), (7,"Tina",200), (7,"Joseph",300), (7,"Jimmy",80)],2)</a:t>
            </a:r>
          </a:p>
          <a:p>
            <a:endParaRPr lang="en-US" sz="1300" dirty="0"/>
          </a:p>
          <a:p>
            <a:r>
              <a:rPr lang="en-US" sz="1300" dirty="0"/>
              <a:t>#Create a Paired RDD</a:t>
            </a:r>
          </a:p>
          <a:p>
            <a:r>
              <a:rPr lang="en-US" sz="1300" dirty="0" err="1"/>
              <a:t>ordPair</a:t>
            </a:r>
            <a:r>
              <a:rPr lang="en-US" sz="1300" dirty="0"/>
              <a:t> = </a:t>
            </a:r>
            <a:r>
              <a:rPr lang="en-US" sz="1300" dirty="0" err="1"/>
              <a:t>ordItems.map</a:t>
            </a:r>
            <a:r>
              <a:rPr lang="en-US" sz="1300" dirty="0"/>
              <a:t>(lambda x : (x[0],(x[1],x[2])))</a:t>
            </a:r>
          </a:p>
          <a:p>
            <a:endParaRPr lang="en-US" sz="1300" dirty="0"/>
          </a:p>
          <a:p>
            <a:r>
              <a:rPr lang="en-US" sz="1300" dirty="0"/>
              <a:t>#Initialize Accumulator</a:t>
            </a:r>
          </a:p>
          <a:p>
            <a:r>
              <a:rPr lang="en-US" sz="1300" dirty="0"/>
              <a:t># Zero Value: Zero value in our case will be 0 as we are finding Maximum Marks</a:t>
            </a:r>
          </a:p>
          <a:p>
            <a:r>
              <a:rPr lang="en-US" sz="1300" dirty="0" err="1"/>
              <a:t>zero_val</a:t>
            </a:r>
            <a:r>
              <a:rPr lang="en-US" sz="1300" dirty="0"/>
              <a:t>=('',0)</a:t>
            </a:r>
          </a:p>
          <a:p>
            <a:endParaRPr lang="en-US" sz="1300" dirty="0"/>
          </a:p>
          <a:p>
            <a:r>
              <a:rPr lang="en-US" sz="1300" dirty="0"/>
              <a:t>#Define Sequence Operation</a:t>
            </a:r>
          </a:p>
          <a:p>
            <a:r>
              <a:rPr lang="en-US" sz="1300" dirty="0"/>
              <a:t># Sequence operation : Finding Maximum revenue from each partition</a:t>
            </a:r>
          </a:p>
          <a:p>
            <a:r>
              <a:rPr lang="en-US" sz="1300" dirty="0" err="1"/>
              <a:t>def</a:t>
            </a:r>
            <a:r>
              <a:rPr lang="en-US" sz="1300" dirty="0"/>
              <a:t> </a:t>
            </a:r>
            <a:r>
              <a:rPr lang="en-US" sz="1300" dirty="0" err="1"/>
              <a:t>seq_op</a:t>
            </a:r>
            <a:r>
              <a:rPr lang="en-US" sz="1300" dirty="0"/>
              <a:t>(accumulator, element):</a:t>
            </a:r>
          </a:p>
          <a:p>
            <a:r>
              <a:rPr lang="en-US" sz="1300" dirty="0"/>
              <a:t>    if(accumulator[1] &gt; element[1]):</a:t>
            </a:r>
          </a:p>
          <a:p>
            <a:r>
              <a:rPr lang="en-US" sz="1300" dirty="0"/>
              <a:t>        return accumulator </a:t>
            </a:r>
          </a:p>
          <a:p>
            <a:r>
              <a:rPr lang="en-US" sz="1300" dirty="0"/>
              <a:t>    else: </a:t>
            </a:r>
          </a:p>
          <a:p>
            <a:r>
              <a:rPr lang="en-US" sz="1300" dirty="0"/>
              <a:t>        return element</a:t>
            </a:r>
          </a:p>
          <a:p>
            <a:endParaRPr lang="en-US" sz="1300" dirty="0"/>
          </a:p>
          <a:p>
            <a:r>
              <a:rPr lang="en-US" sz="1300" dirty="0"/>
              <a:t>#Define Combiner Operation</a:t>
            </a:r>
          </a:p>
          <a:p>
            <a:r>
              <a:rPr lang="en-US" sz="1300" dirty="0"/>
              <a:t>#Combiner Operation : Finding Maximum revenue from all partitions</a:t>
            </a:r>
          </a:p>
          <a:p>
            <a:r>
              <a:rPr lang="en-US" sz="1300" dirty="0" err="1"/>
              <a:t>def</a:t>
            </a:r>
            <a:r>
              <a:rPr lang="en-US" sz="1300" dirty="0"/>
              <a:t> </a:t>
            </a:r>
            <a:r>
              <a:rPr lang="en-US" sz="1300" dirty="0" err="1"/>
              <a:t>comb_op</a:t>
            </a:r>
            <a:r>
              <a:rPr lang="en-US" sz="1300" dirty="0"/>
              <a:t>(accumulator1, accumulator2):</a:t>
            </a:r>
          </a:p>
          <a:p>
            <a:r>
              <a:rPr lang="en-US" sz="1300" dirty="0"/>
              <a:t>    if(accumulator1[1] &gt; accumulator2[1]):</a:t>
            </a:r>
          </a:p>
          <a:p>
            <a:r>
              <a:rPr lang="en-US" sz="1300" dirty="0"/>
              <a:t>        return accumulator1 </a:t>
            </a:r>
          </a:p>
          <a:p>
            <a:r>
              <a:rPr lang="en-US" sz="1300" dirty="0"/>
              <a:t>    else:</a:t>
            </a:r>
          </a:p>
          <a:p>
            <a:r>
              <a:rPr lang="en-US" sz="1300" dirty="0"/>
              <a:t>        return accumulator2</a:t>
            </a:r>
          </a:p>
          <a:p>
            <a:endParaRPr lang="en-US" sz="1300" dirty="0"/>
          </a:p>
          <a:p>
            <a:r>
              <a:rPr lang="en-US" sz="1300" dirty="0" err="1"/>
              <a:t>aggr_ordItems</a:t>
            </a:r>
            <a:r>
              <a:rPr lang="en-US" sz="1300" dirty="0"/>
              <a:t> = </a:t>
            </a:r>
            <a:r>
              <a:rPr lang="en-US" sz="1300" dirty="0" err="1"/>
              <a:t>ordPair.aggregateByKey</a:t>
            </a:r>
            <a:r>
              <a:rPr lang="en-US" sz="1300" dirty="0"/>
              <a:t>(</a:t>
            </a:r>
            <a:r>
              <a:rPr lang="en-US" sz="1300" dirty="0" err="1"/>
              <a:t>zero_val</a:t>
            </a:r>
            <a:r>
              <a:rPr lang="en-US" sz="1300" dirty="0"/>
              <a:t>, </a:t>
            </a:r>
            <a:r>
              <a:rPr lang="en-US" sz="1300" dirty="0" err="1"/>
              <a:t>seq_op</a:t>
            </a:r>
            <a:r>
              <a:rPr lang="en-US" sz="1300" dirty="0"/>
              <a:t>, </a:t>
            </a:r>
            <a:r>
              <a:rPr lang="en-US" sz="1300" dirty="0" err="1"/>
              <a:t>comb_op</a:t>
            </a:r>
            <a:r>
              <a:rPr lang="en-US" sz="1300" dirty="0"/>
              <a:t>)</a:t>
            </a:r>
          </a:p>
          <a:p>
            <a:r>
              <a:rPr lang="en-US" sz="1300" dirty="0"/>
              <a:t>for i in </a:t>
            </a:r>
            <a:r>
              <a:rPr lang="en-US" sz="1300" dirty="0" err="1"/>
              <a:t>aggr_ordItems.collect</a:t>
            </a:r>
            <a:r>
              <a:rPr lang="en-US" sz="1300" dirty="0"/>
              <a:t>():   print(i)</a:t>
            </a:r>
          </a:p>
          <a:p>
            <a:endParaRPr lang="en-US" sz="1100" dirty="0"/>
          </a:p>
          <a:p>
            <a:endParaRPr lang="en-US" sz="1100" dirty="0"/>
          </a:p>
          <a:p>
            <a:endParaRPr lang="en-US" sz="1100" dirty="0"/>
          </a:p>
          <a:p>
            <a:endParaRPr lang="en-US" sz="1100" dirty="0"/>
          </a:p>
        </p:txBody>
      </p:sp>
    </p:spTree>
    <p:extLst>
      <p:ext uri="{BB962C8B-B14F-4D97-AF65-F5344CB8AC3E}">
        <p14:creationId xmlns:p14="http://schemas.microsoft.com/office/powerpoint/2010/main" val="309706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2" end="2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3" end="2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24" end="2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25" end="2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xEl>
                                              <p:pRg st="26" end="2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27" end="2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28" end="2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30" end="3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31" end="3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7" name="Rectangle 6"/>
          <p:cNvSpPr/>
          <p:nvPr/>
        </p:nvSpPr>
        <p:spPr>
          <a:xfrm>
            <a:off x="131805" y="228248"/>
            <a:ext cx="8410834" cy="6170920"/>
          </a:xfrm>
          <a:prstGeom prst="rect">
            <a:avLst/>
          </a:prstGeom>
        </p:spPr>
        <p:txBody>
          <a:bodyPr wrap="square">
            <a:spAutoFit/>
          </a:bodyPr>
          <a:lstStyle/>
          <a:p>
            <a:r>
              <a:rPr lang="en-US" sz="1300" b="1" dirty="0">
                <a:solidFill>
                  <a:schemeClr val="accent6">
                    <a:lumMod val="50000"/>
                  </a:schemeClr>
                </a:solidFill>
              </a:rPr>
              <a:t>Ex – 3</a:t>
            </a:r>
          </a:p>
          <a:p>
            <a:r>
              <a:rPr lang="en-US" sz="1300" b="1" dirty="0">
                <a:solidFill>
                  <a:schemeClr val="accent6">
                    <a:lumMod val="50000"/>
                  </a:schemeClr>
                </a:solidFill>
              </a:rPr>
              <a:t>Sum up all revenue and number of records for each order.</a:t>
            </a:r>
          </a:p>
          <a:p>
            <a:endParaRPr lang="en-US" sz="1300" b="1" dirty="0">
              <a:solidFill>
                <a:schemeClr val="accent6">
                  <a:lumMod val="50000"/>
                </a:schemeClr>
              </a:solidFill>
            </a:endParaRPr>
          </a:p>
          <a:p>
            <a:r>
              <a:rPr lang="en-US" sz="1300" dirty="0" err="1"/>
              <a:t>ordItems</a:t>
            </a:r>
            <a:r>
              <a:rPr lang="en-US" sz="1300" dirty="0"/>
              <a:t>=</a:t>
            </a:r>
            <a:r>
              <a:rPr lang="en-US" sz="1300" dirty="0" err="1"/>
              <a:t>sc.parallelize</a:t>
            </a:r>
            <a:r>
              <a:rPr lang="en-US" sz="1300" dirty="0"/>
              <a:t>([</a:t>
            </a:r>
          </a:p>
          <a:p>
            <a:r>
              <a:rPr lang="en-US" sz="1300" dirty="0"/>
              <a:t> (2,"Joseph",200), (2,"Jimmy",250), (2,"Tina",130), (4,"Jimmy",50), (4,"Tina",300),</a:t>
            </a:r>
          </a:p>
          <a:p>
            <a:r>
              <a:rPr lang="en-US" sz="1300" dirty="0"/>
              <a:t> (4,"Joseph",150), (4,"Ram",200), (7,"Tina",200), (7,"Joseph",300), (7,"Jimmy",80)],2)</a:t>
            </a:r>
          </a:p>
          <a:p>
            <a:endParaRPr lang="en-US" sz="1300" dirty="0"/>
          </a:p>
          <a:p>
            <a:r>
              <a:rPr lang="en-US" sz="1300" dirty="0"/>
              <a:t>#Create a Paired RDD</a:t>
            </a:r>
          </a:p>
          <a:p>
            <a:r>
              <a:rPr lang="en-US" sz="1300" dirty="0" err="1"/>
              <a:t>ordPair</a:t>
            </a:r>
            <a:r>
              <a:rPr lang="en-US" sz="1300" dirty="0"/>
              <a:t> = </a:t>
            </a:r>
            <a:r>
              <a:rPr lang="en-US" sz="1300" dirty="0" err="1"/>
              <a:t>ordItems.map</a:t>
            </a:r>
            <a:r>
              <a:rPr lang="en-US" sz="1300" dirty="0"/>
              <a:t>(lambda x : (x[0],(x[1],x[2])))</a:t>
            </a:r>
          </a:p>
          <a:p>
            <a:endParaRPr lang="en-US" sz="1300" dirty="0"/>
          </a:p>
          <a:p>
            <a:r>
              <a:rPr lang="en-US" sz="1300" dirty="0"/>
              <a:t>#Initialize Accumulator</a:t>
            </a:r>
          </a:p>
          <a:p>
            <a:r>
              <a:rPr lang="en-US" sz="1300" dirty="0"/>
              <a:t># Zero Value: Zero value in our case will be 0 as we are finding Maximum Marks</a:t>
            </a:r>
          </a:p>
          <a:p>
            <a:r>
              <a:rPr lang="en-US" sz="1300" dirty="0" err="1"/>
              <a:t>zero_val</a:t>
            </a:r>
            <a:r>
              <a:rPr lang="en-US" sz="1300" dirty="0"/>
              <a:t>=(0,0)</a:t>
            </a:r>
          </a:p>
          <a:p>
            <a:endParaRPr lang="en-US" sz="1300" dirty="0"/>
          </a:p>
          <a:p>
            <a:r>
              <a:rPr lang="en-US" sz="1300" dirty="0"/>
              <a:t>#Define Sequence Operation</a:t>
            </a:r>
          </a:p>
          <a:p>
            <a:r>
              <a:rPr lang="en-US" sz="1300" dirty="0"/>
              <a:t># Sequence operation : Sum up all revenue and number of records per partition.</a:t>
            </a:r>
          </a:p>
          <a:p>
            <a:r>
              <a:rPr lang="en-US" sz="1300" dirty="0" err="1"/>
              <a:t>def</a:t>
            </a:r>
            <a:r>
              <a:rPr lang="en-US" sz="1300" dirty="0"/>
              <a:t> </a:t>
            </a:r>
            <a:r>
              <a:rPr lang="en-US" sz="1300" dirty="0" err="1"/>
              <a:t>seq_op</a:t>
            </a:r>
            <a:r>
              <a:rPr lang="en-US" sz="1300" dirty="0"/>
              <a:t>(accumulator, element):</a:t>
            </a:r>
          </a:p>
          <a:p>
            <a:r>
              <a:rPr lang="en-US" sz="1300" dirty="0"/>
              <a:t>    return (accumulator[0] + element[1], accumulator[1] + 1)</a:t>
            </a:r>
          </a:p>
          <a:p>
            <a:endParaRPr lang="en-US" sz="1300" dirty="0"/>
          </a:p>
          <a:p>
            <a:r>
              <a:rPr lang="en-US" sz="1300" dirty="0"/>
              <a:t>#Define Combiner Operation</a:t>
            </a:r>
          </a:p>
          <a:p>
            <a:r>
              <a:rPr lang="en-US" sz="1300" dirty="0"/>
              <a:t>#Combiner Operation : Sum up all revenue and number of records for all partition.</a:t>
            </a:r>
          </a:p>
          <a:p>
            <a:r>
              <a:rPr lang="en-US" sz="1300" dirty="0" err="1"/>
              <a:t>def</a:t>
            </a:r>
            <a:r>
              <a:rPr lang="en-US" sz="1300" dirty="0"/>
              <a:t> </a:t>
            </a:r>
            <a:r>
              <a:rPr lang="en-US" sz="1300" dirty="0" err="1"/>
              <a:t>comb_op</a:t>
            </a:r>
            <a:r>
              <a:rPr lang="en-US" sz="1300" dirty="0"/>
              <a:t>(accumulator1, accumulator2):</a:t>
            </a:r>
          </a:p>
          <a:p>
            <a:r>
              <a:rPr lang="en-US" sz="1300" dirty="0"/>
              <a:t>    return (accumulator1[0] + accumulator2[0], accumulator1[1] + accumulator2[1])</a:t>
            </a:r>
          </a:p>
          <a:p>
            <a:endParaRPr lang="en-US" sz="1300" dirty="0"/>
          </a:p>
          <a:p>
            <a:r>
              <a:rPr lang="en-US" sz="1300" dirty="0" err="1"/>
              <a:t>aggr_ordItems</a:t>
            </a:r>
            <a:r>
              <a:rPr lang="en-US" sz="1300" dirty="0"/>
              <a:t> = </a:t>
            </a:r>
            <a:r>
              <a:rPr lang="en-US" sz="1300" dirty="0" err="1"/>
              <a:t>ordPair.aggregateByKey</a:t>
            </a:r>
            <a:r>
              <a:rPr lang="en-US" sz="1300" dirty="0"/>
              <a:t>(</a:t>
            </a:r>
            <a:r>
              <a:rPr lang="en-US" sz="1300" dirty="0" err="1"/>
              <a:t>zero_val</a:t>
            </a:r>
            <a:r>
              <a:rPr lang="en-US" sz="1300" dirty="0"/>
              <a:t>, </a:t>
            </a:r>
            <a:r>
              <a:rPr lang="en-US" sz="1300" dirty="0" err="1"/>
              <a:t>seq_op</a:t>
            </a:r>
            <a:r>
              <a:rPr lang="en-US" sz="1300" dirty="0"/>
              <a:t>, </a:t>
            </a:r>
            <a:r>
              <a:rPr lang="en-US" sz="1300" dirty="0" err="1"/>
              <a:t>comb_op</a:t>
            </a:r>
            <a:r>
              <a:rPr lang="en-US" sz="1300" dirty="0"/>
              <a:t>)</a:t>
            </a:r>
          </a:p>
          <a:p>
            <a:r>
              <a:rPr lang="en-US" sz="1300" dirty="0"/>
              <a:t>for i in </a:t>
            </a:r>
            <a:r>
              <a:rPr lang="en-US" sz="1300" dirty="0" err="1"/>
              <a:t>aggr_ordItems.collect</a:t>
            </a:r>
            <a:r>
              <a:rPr lang="en-US" sz="1300" dirty="0"/>
              <a:t>():   print(i)</a:t>
            </a:r>
          </a:p>
          <a:p>
            <a:endParaRPr lang="en-US" sz="1100" dirty="0"/>
          </a:p>
          <a:p>
            <a:endParaRPr lang="en-US" sz="1100" dirty="0"/>
          </a:p>
          <a:p>
            <a:endParaRPr lang="en-US" sz="1100" dirty="0"/>
          </a:p>
          <a:p>
            <a:endParaRPr lang="en-US" sz="1100" dirty="0"/>
          </a:p>
        </p:txBody>
      </p:sp>
    </p:spTree>
    <p:extLst>
      <p:ext uri="{BB962C8B-B14F-4D97-AF65-F5344CB8AC3E}">
        <p14:creationId xmlns:p14="http://schemas.microsoft.com/office/powerpoint/2010/main" val="15689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9" end="1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20" end="2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1" end="2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2" end="2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4" end="2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p:cNvSpPr/>
          <p:nvPr/>
        </p:nvSpPr>
        <p:spPr>
          <a:xfrm>
            <a:off x="9741564" y="4652194"/>
            <a:ext cx="1667933" cy="27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9853288" y="2301389"/>
            <a:ext cx="1017241" cy="27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8120543" y="4652195"/>
            <a:ext cx="1568741" cy="27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8120543" y="2301389"/>
            <a:ext cx="1661020" cy="27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341970" y="2024390"/>
            <a:ext cx="4520923" cy="553998"/>
          </a:xfrm>
          <a:prstGeom prst="rect">
            <a:avLst/>
          </a:prstGeom>
        </p:spPr>
        <p:txBody>
          <a:bodyPr wrap="square">
            <a:spAutoFit/>
          </a:bodyPr>
          <a:lstStyle/>
          <a:p>
            <a:r>
              <a:rPr lang="en-US" sz="1500" dirty="0" err="1"/>
              <a:t>def</a:t>
            </a:r>
            <a:r>
              <a:rPr lang="en-US" sz="1500" dirty="0"/>
              <a:t> </a:t>
            </a:r>
            <a:r>
              <a:rPr lang="en-US" sz="1500" dirty="0" err="1"/>
              <a:t>seq_op</a:t>
            </a:r>
            <a:r>
              <a:rPr lang="en-US" sz="1500" dirty="0"/>
              <a:t>(</a:t>
            </a:r>
            <a:r>
              <a:rPr lang="en-US" sz="1500" dirty="0" err="1"/>
              <a:t>accu</a:t>
            </a:r>
            <a:r>
              <a:rPr lang="en-US" sz="1500" dirty="0"/>
              <a:t>, element):</a:t>
            </a:r>
          </a:p>
          <a:p>
            <a:r>
              <a:rPr lang="en-US" sz="1500" dirty="0"/>
              <a:t>    return (</a:t>
            </a:r>
            <a:r>
              <a:rPr lang="en-US" sz="1500" dirty="0" err="1"/>
              <a:t>accu</a:t>
            </a:r>
            <a:r>
              <a:rPr lang="en-US" sz="1500" dirty="0"/>
              <a:t>[0] + element[1], </a:t>
            </a:r>
            <a:r>
              <a:rPr lang="en-US" sz="1500" dirty="0" err="1"/>
              <a:t>accu</a:t>
            </a:r>
            <a:r>
              <a:rPr lang="en-US" sz="1500" dirty="0"/>
              <a:t>[1] + 1)</a:t>
            </a:r>
          </a:p>
        </p:txBody>
      </p:sp>
      <p:sp>
        <p:nvSpPr>
          <p:cNvPr id="3" name="Content Placeholder 2"/>
          <p:cNvSpPr>
            <a:spLocks noGrp="1"/>
          </p:cNvSpPr>
          <p:nvPr>
            <p:ph idx="1"/>
          </p:nvPr>
        </p:nvSpPr>
        <p:spPr>
          <a:xfrm>
            <a:off x="7896924" y="2871916"/>
            <a:ext cx="3965969" cy="752128"/>
          </a:xfrm>
        </p:spPr>
        <p:txBody>
          <a:bodyPr>
            <a:noAutofit/>
          </a:bodyPr>
          <a:lstStyle/>
          <a:p>
            <a:pPr marL="0" indent="0">
              <a:buNone/>
            </a:pPr>
            <a:endParaRPr lang="en-US" sz="1900" dirty="0"/>
          </a:p>
          <a:p>
            <a:pPr marL="0" indent="0">
              <a:buNone/>
            </a:pPr>
            <a:r>
              <a:rPr lang="en-US" sz="1900" b="1" dirty="0"/>
              <a:t>Max Revenue                 Count</a:t>
            </a:r>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pPr marL="0" indent="0">
              <a:buNone/>
            </a:pPr>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2" name="Rectangle 1"/>
          <p:cNvSpPr/>
          <p:nvPr/>
        </p:nvSpPr>
        <p:spPr>
          <a:xfrm>
            <a:off x="1787612" y="980302"/>
            <a:ext cx="2388972" cy="2191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2 </a:t>
            </a:r>
            <a:r>
              <a:rPr lang="en-US" sz="1300" dirty="0">
                <a:solidFill>
                  <a:schemeClr val="tx1"/>
                </a:solidFill>
                <a:sym typeface="Wingdings" panose="05000000000000000000" pitchFamily="2" charset="2"/>
              </a:rPr>
              <a:t> (</a:t>
            </a:r>
            <a:r>
              <a:rPr lang="en-US" sz="1300" dirty="0">
                <a:solidFill>
                  <a:schemeClr val="tx1"/>
                </a:solidFill>
              </a:rPr>
              <a:t>"Joseph", 200)   0+1 = 1</a:t>
            </a:r>
          </a:p>
          <a:p>
            <a:pPr algn="ctr"/>
            <a:r>
              <a:rPr lang="en-US" sz="1300" dirty="0">
                <a:solidFill>
                  <a:schemeClr val="tx1"/>
                </a:solidFill>
              </a:rPr>
              <a:t>2 </a:t>
            </a:r>
            <a:r>
              <a:rPr lang="en-US" sz="1300" dirty="0">
                <a:solidFill>
                  <a:schemeClr val="tx1"/>
                </a:solidFill>
                <a:sym typeface="Wingdings" panose="05000000000000000000" pitchFamily="2" charset="2"/>
              </a:rPr>
              <a:t> (</a:t>
            </a:r>
            <a:r>
              <a:rPr lang="en-US" sz="1300" dirty="0">
                <a:solidFill>
                  <a:schemeClr val="tx1"/>
                </a:solidFill>
              </a:rPr>
              <a:t>"Jimmy", </a:t>
            </a:r>
            <a:r>
              <a:rPr lang="en-US" sz="1300" dirty="0">
                <a:solidFill>
                  <a:srgbClr val="FF0000"/>
                </a:solidFill>
              </a:rPr>
              <a:t>250</a:t>
            </a:r>
            <a:r>
              <a:rPr lang="en-US" sz="1300" dirty="0">
                <a:solidFill>
                  <a:schemeClr val="tx1"/>
                </a:solidFill>
              </a:rPr>
              <a:t>)    1+1 = </a:t>
            </a:r>
            <a:r>
              <a:rPr lang="en-US" sz="1300" dirty="0">
                <a:solidFill>
                  <a:srgbClr val="FF0000"/>
                </a:solidFill>
              </a:rPr>
              <a:t>2</a:t>
            </a:r>
          </a:p>
          <a:p>
            <a:pPr algn="ctr"/>
            <a:endParaRPr lang="en-US" sz="1300" dirty="0">
              <a:solidFill>
                <a:schemeClr val="tx1"/>
              </a:solidFill>
            </a:endParaRPr>
          </a:p>
          <a:p>
            <a:pPr algn="just"/>
            <a:endParaRPr lang="en-US" sz="1300" dirty="0">
              <a:solidFill>
                <a:schemeClr val="tx1"/>
              </a:solidFill>
            </a:endParaRPr>
          </a:p>
          <a:p>
            <a:pPr algn="just"/>
            <a:endParaRPr lang="en-US" sz="1300" dirty="0">
              <a:solidFill>
                <a:schemeClr val="tx1"/>
              </a:solidFill>
            </a:endParaRPr>
          </a:p>
          <a:p>
            <a:pPr algn="just"/>
            <a:endParaRPr lang="en-US" sz="1300" dirty="0">
              <a:solidFill>
                <a:schemeClr val="tx1"/>
              </a:solidFill>
            </a:endParaRPr>
          </a:p>
          <a:p>
            <a:pPr algn="just"/>
            <a:endParaRPr lang="en-US" sz="1300" dirty="0">
              <a:solidFill>
                <a:schemeClr val="tx1"/>
              </a:solidFill>
            </a:endParaRPr>
          </a:p>
          <a:p>
            <a:pPr algn="just"/>
            <a:endParaRPr lang="en-US" sz="1300" dirty="0">
              <a:solidFill>
                <a:schemeClr val="tx1"/>
              </a:solidFill>
            </a:endParaRPr>
          </a:p>
          <a:p>
            <a:pPr algn="just"/>
            <a:endParaRPr lang="en-US" sz="1300" dirty="0">
              <a:solidFill>
                <a:schemeClr val="tx1"/>
              </a:solidFill>
            </a:endParaRPr>
          </a:p>
          <a:p>
            <a:pPr algn="just"/>
            <a:endParaRPr lang="en-US" sz="1300" dirty="0">
              <a:solidFill>
                <a:schemeClr val="tx1"/>
              </a:solidFill>
            </a:endParaRPr>
          </a:p>
        </p:txBody>
      </p:sp>
      <p:sp>
        <p:nvSpPr>
          <p:cNvPr id="4" name="Rectangle 3"/>
          <p:cNvSpPr/>
          <p:nvPr/>
        </p:nvSpPr>
        <p:spPr>
          <a:xfrm>
            <a:off x="4720280" y="980302"/>
            <a:ext cx="2388972" cy="2191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schemeClr val="tx1"/>
              </a:solidFill>
            </a:endParaRPr>
          </a:p>
          <a:p>
            <a:pPr algn="ctr"/>
            <a:r>
              <a:rPr lang="en-US" sz="1300" dirty="0">
                <a:solidFill>
                  <a:schemeClr val="tx1"/>
                </a:solidFill>
              </a:rPr>
              <a:t>2 </a:t>
            </a:r>
            <a:r>
              <a:rPr lang="en-US" sz="1300" dirty="0">
                <a:solidFill>
                  <a:schemeClr val="tx1"/>
                </a:solidFill>
                <a:sym typeface="Wingdings" panose="05000000000000000000" pitchFamily="2" charset="2"/>
              </a:rPr>
              <a:t> (</a:t>
            </a:r>
            <a:r>
              <a:rPr lang="en-US" sz="1300" dirty="0">
                <a:solidFill>
                  <a:schemeClr val="tx1"/>
                </a:solidFill>
              </a:rPr>
              <a:t>"Tina", </a:t>
            </a:r>
            <a:r>
              <a:rPr lang="en-US" sz="1300" dirty="0">
                <a:solidFill>
                  <a:srgbClr val="FF0000"/>
                </a:solidFill>
              </a:rPr>
              <a:t>130</a:t>
            </a:r>
            <a:r>
              <a:rPr lang="en-US" sz="1300" dirty="0">
                <a:solidFill>
                  <a:schemeClr val="tx1"/>
                </a:solidFill>
              </a:rPr>
              <a:t>)  0+1 = </a:t>
            </a:r>
            <a:r>
              <a:rPr lang="en-US" sz="1300" dirty="0">
                <a:solidFill>
                  <a:srgbClr val="FF0000"/>
                </a:solidFill>
              </a:rPr>
              <a:t>1</a:t>
            </a:r>
          </a:p>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p>
        </p:txBody>
      </p:sp>
      <p:sp>
        <p:nvSpPr>
          <p:cNvPr id="5" name="Rectangle 4"/>
          <p:cNvSpPr/>
          <p:nvPr/>
        </p:nvSpPr>
        <p:spPr>
          <a:xfrm>
            <a:off x="3113903" y="4036541"/>
            <a:ext cx="2907956" cy="1688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6" name="Rounded Rectangle 5"/>
          <p:cNvSpPr/>
          <p:nvPr/>
        </p:nvSpPr>
        <p:spPr>
          <a:xfrm>
            <a:off x="3553598" y="4284706"/>
            <a:ext cx="2028566" cy="119242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00" dirty="0">
              <a:solidFill>
                <a:schemeClr val="tx1"/>
              </a:solidFill>
            </a:endParaRPr>
          </a:p>
          <a:p>
            <a:pPr algn="ctr"/>
            <a:endParaRPr lang="en-US" sz="1300" dirty="0">
              <a:solidFill>
                <a:schemeClr val="tx1"/>
              </a:solidFill>
            </a:endParaRPr>
          </a:p>
          <a:p>
            <a:pPr algn="ctr"/>
            <a:endParaRPr lang="en-US" sz="1300" dirty="0">
              <a:solidFill>
                <a:schemeClr val="tx1"/>
              </a:solidFill>
            </a:endParaRPr>
          </a:p>
          <a:p>
            <a:pPr algn="ctr"/>
            <a:endParaRPr lang="en-US" sz="1300" dirty="0">
              <a:solidFill>
                <a:schemeClr val="tx1"/>
              </a:solidFill>
            </a:endParaRPr>
          </a:p>
          <a:p>
            <a:pPr algn="ctr"/>
            <a:r>
              <a:rPr lang="en-US" sz="1300" b="1" dirty="0" err="1">
                <a:solidFill>
                  <a:schemeClr val="tx1"/>
                </a:solidFill>
              </a:rPr>
              <a:t>CombOp</a:t>
            </a:r>
            <a:r>
              <a:rPr lang="en-US" sz="1300" b="1" dirty="0">
                <a:solidFill>
                  <a:schemeClr val="tx1"/>
                </a:solidFill>
              </a:rPr>
              <a:t> : </a:t>
            </a:r>
            <a:r>
              <a:rPr lang="en-US" sz="1300" b="1" dirty="0">
                <a:solidFill>
                  <a:schemeClr val="accent5">
                    <a:lumMod val="50000"/>
                  </a:schemeClr>
                </a:solidFill>
              </a:rPr>
              <a:t>Max Revenue &amp; Count</a:t>
            </a:r>
          </a:p>
          <a:p>
            <a:pPr algn="ctr"/>
            <a:r>
              <a:rPr lang="en-US" sz="1300" dirty="0">
                <a:solidFill>
                  <a:schemeClr val="tx1"/>
                </a:solidFill>
              </a:rPr>
              <a:t>(2,  250, 3)</a:t>
            </a:r>
          </a:p>
          <a:p>
            <a:pPr algn="ctr"/>
            <a:endParaRPr lang="en-US" sz="1300" dirty="0">
              <a:solidFill>
                <a:srgbClr val="FF0000"/>
              </a:solidFill>
            </a:endParaRPr>
          </a:p>
          <a:p>
            <a:pPr algn="ctr"/>
            <a:endParaRPr lang="en-US" sz="1300" dirty="0">
              <a:solidFill>
                <a:srgbClr val="FF0000"/>
              </a:solidFill>
            </a:endParaRPr>
          </a:p>
          <a:p>
            <a:pPr algn="ctr"/>
            <a:endParaRPr lang="en-US" sz="1300" dirty="0">
              <a:solidFill>
                <a:srgbClr val="FF0000"/>
              </a:solidFill>
            </a:endParaRPr>
          </a:p>
          <a:p>
            <a:pPr algn="ctr"/>
            <a:endParaRPr lang="en-US" sz="1300" dirty="0">
              <a:solidFill>
                <a:srgbClr val="FF0000"/>
              </a:solidFill>
            </a:endParaRPr>
          </a:p>
        </p:txBody>
      </p:sp>
      <p:sp>
        <p:nvSpPr>
          <p:cNvPr id="10" name="Rounded Rectangle 9"/>
          <p:cNvSpPr/>
          <p:nvPr/>
        </p:nvSpPr>
        <p:spPr>
          <a:xfrm>
            <a:off x="2021680" y="1675755"/>
            <a:ext cx="2024448" cy="10050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300" dirty="0">
                <a:solidFill>
                  <a:schemeClr val="tx1"/>
                </a:solidFill>
              </a:rPr>
              <a:t> </a:t>
            </a:r>
          </a:p>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pPr algn="ctr"/>
            <a:r>
              <a:rPr lang="en-US" sz="1300" b="1" dirty="0" err="1">
                <a:solidFill>
                  <a:schemeClr val="tx1"/>
                </a:solidFill>
              </a:rPr>
              <a:t>SeqOp</a:t>
            </a:r>
            <a:r>
              <a:rPr lang="en-US" sz="1300" b="1" dirty="0">
                <a:solidFill>
                  <a:schemeClr val="tx1"/>
                </a:solidFill>
              </a:rPr>
              <a:t> : </a:t>
            </a:r>
            <a:r>
              <a:rPr lang="en-US" sz="1300" b="1" dirty="0">
                <a:solidFill>
                  <a:schemeClr val="accent5">
                    <a:lumMod val="50000"/>
                  </a:schemeClr>
                </a:solidFill>
              </a:rPr>
              <a:t>Max Revenue &amp; Count</a:t>
            </a:r>
          </a:p>
          <a:p>
            <a:pPr algn="ctr"/>
            <a:r>
              <a:rPr lang="en-US" sz="1300" dirty="0">
                <a:solidFill>
                  <a:schemeClr val="tx1"/>
                </a:solidFill>
              </a:rPr>
              <a:t>(2,  250, 2)</a:t>
            </a:r>
          </a:p>
          <a:p>
            <a:pPr algn="ctr"/>
            <a:endParaRPr lang="en-US" sz="1300" dirty="0">
              <a:solidFill>
                <a:schemeClr val="tx1"/>
              </a:solidFill>
            </a:endParaRPr>
          </a:p>
          <a:p>
            <a:pPr algn="ctr"/>
            <a:endParaRPr lang="en-US" dirty="0"/>
          </a:p>
          <a:p>
            <a:pPr algn="ctr"/>
            <a:endParaRPr lang="en-US" dirty="0"/>
          </a:p>
          <a:p>
            <a:pPr algn="ctr"/>
            <a:endParaRPr lang="en-US" dirty="0"/>
          </a:p>
        </p:txBody>
      </p:sp>
      <p:sp>
        <p:nvSpPr>
          <p:cNvPr id="12" name="Rounded Rectangle 11"/>
          <p:cNvSpPr/>
          <p:nvPr/>
        </p:nvSpPr>
        <p:spPr>
          <a:xfrm>
            <a:off x="4955157" y="1773486"/>
            <a:ext cx="1923536" cy="10050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pPr algn="ctr"/>
            <a:r>
              <a:rPr lang="en-US" sz="1300" b="1" dirty="0" err="1">
                <a:solidFill>
                  <a:schemeClr val="tx1"/>
                </a:solidFill>
              </a:rPr>
              <a:t>SeqOp</a:t>
            </a:r>
            <a:r>
              <a:rPr lang="en-US" sz="1300" b="1" dirty="0">
                <a:solidFill>
                  <a:schemeClr val="tx1"/>
                </a:solidFill>
              </a:rPr>
              <a:t> : </a:t>
            </a:r>
            <a:r>
              <a:rPr lang="en-US" sz="1300" b="1" dirty="0">
                <a:solidFill>
                  <a:schemeClr val="accent5">
                    <a:lumMod val="50000"/>
                  </a:schemeClr>
                </a:solidFill>
              </a:rPr>
              <a:t>Max Revenue &amp; Count</a:t>
            </a:r>
          </a:p>
          <a:p>
            <a:pPr algn="ctr"/>
            <a:r>
              <a:rPr lang="en-US" sz="1300" dirty="0">
                <a:solidFill>
                  <a:schemeClr val="tx1"/>
                </a:solidFill>
              </a:rPr>
              <a:t>(2,  130, 1)</a:t>
            </a:r>
          </a:p>
          <a:p>
            <a:pPr algn="ctr"/>
            <a:endParaRPr lang="en-US" dirty="0"/>
          </a:p>
          <a:p>
            <a:pPr algn="ctr"/>
            <a:endParaRPr lang="en-US" dirty="0"/>
          </a:p>
          <a:p>
            <a:pPr algn="ctr"/>
            <a:endParaRPr lang="en-US" dirty="0"/>
          </a:p>
        </p:txBody>
      </p:sp>
      <p:sp>
        <p:nvSpPr>
          <p:cNvPr id="13" name="Down Arrow 12"/>
          <p:cNvSpPr/>
          <p:nvPr/>
        </p:nvSpPr>
        <p:spPr>
          <a:xfrm rot="20110673">
            <a:off x="3400209" y="3105438"/>
            <a:ext cx="395733" cy="97022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Down Arrow 13"/>
          <p:cNvSpPr/>
          <p:nvPr/>
        </p:nvSpPr>
        <p:spPr>
          <a:xfrm rot="1790053">
            <a:off x="5176068" y="3138781"/>
            <a:ext cx="395733" cy="97022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ounded Rectangle 14"/>
          <p:cNvSpPr/>
          <p:nvPr/>
        </p:nvSpPr>
        <p:spPr>
          <a:xfrm>
            <a:off x="1892502" y="3171567"/>
            <a:ext cx="1330411" cy="25331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Partition 1</a:t>
            </a:r>
          </a:p>
        </p:txBody>
      </p:sp>
      <p:sp>
        <p:nvSpPr>
          <p:cNvPr id="16" name="Rounded Rectangle 15"/>
          <p:cNvSpPr/>
          <p:nvPr/>
        </p:nvSpPr>
        <p:spPr>
          <a:xfrm>
            <a:off x="5791385" y="3184954"/>
            <a:ext cx="1330411" cy="25331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Partition 2</a:t>
            </a:r>
          </a:p>
        </p:txBody>
      </p:sp>
      <p:sp>
        <p:nvSpPr>
          <p:cNvPr id="7" name="Rectangle 6"/>
          <p:cNvSpPr/>
          <p:nvPr/>
        </p:nvSpPr>
        <p:spPr>
          <a:xfrm>
            <a:off x="2635703" y="63119"/>
            <a:ext cx="2325250" cy="54369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t>Accumulator(0, 0)</a:t>
            </a:r>
          </a:p>
        </p:txBody>
      </p:sp>
      <p:cxnSp>
        <p:nvCxnSpPr>
          <p:cNvPr id="20" name="Elbow Connector 19"/>
          <p:cNvCxnSpPr/>
          <p:nvPr/>
        </p:nvCxnSpPr>
        <p:spPr>
          <a:xfrm rot="10800000" flipV="1">
            <a:off x="3135761" y="569294"/>
            <a:ext cx="1059838" cy="525458"/>
          </a:xfrm>
          <a:prstGeom prst="bentConnector3">
            <a:avLst>
              <a:gd name="adj1" fmla="val 99076"/>
            </a:avLst>
          </a:prstGeom>
          <a:ln w="28575">
            <a:solidFill>
              <a:schemeClr val="accent5"/>
            </a:solidFill>
            <a:prstDash val="solid"/>
            <a:tailEnd type="triangle"/>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4193362" y="421533"/>
            <a:ext cx="0" cy="151766"/>
          </a:xfrm>
          <a:prstGeom prst="line">
            <a:avLst/>
          </a:prstGeom>
          <a:ln w="28575">
            <a:solidFill>
              <a:schemeClr val="accent5"/>
            </a:solidFill>
          </a:ln>
        </p:spPr>
        <p:style>
          <a:lnRef idx="1">
            <a:schemeClr val="dk1"/>
          </a:lnRef>
          <a:fillRef idx="0">
            <a:schemeClr val="dk1"/>
          </a:fillRef>
          <a:effectRef idx="0">
            <a:schemeClr val="dk1"/>
          </a:effectRef>
          <a:fontRef idx="minor">
            <a:schemeClr val="tx1"/>
          </a:fontRef>
        </p:style>
      </p:cxnSp>
      <p:sp>
        <p:nvSpPr>
          <p:cNvPr id="34" name="Rectangle 33"/>
          <p:cNvSpPr/>
          <p:nvPr/>
        </p:nvSpPr>
        <p:spPr>
          <a:xfrm>
            <a:off x="7330960" y="4412457"/>
            <a:ext cx="6096000" cy="553998"/>
          </a:xfrm>
          <a:prstGeom prst="rect">
            <a:avLst/>
          </a:prstGeom>
        </p:spPr>
        <p:txBody>
          <a:bodyPr>
            <a:spAutoFit/>
          </a:bodyPr>
          <a:lstStyle/>
          <a:p>
            <a:r>
              <a:rPr lang="en-US" sz="1500" dirty="0" err="1"/>
              <a:t>def</a:t>
            </a:r>
            <a:r>
              <a:rPr lang="en-US" sz="1500" dirty="0"/>
              <a:t> </a:t>
            </a:r>
            <a:r>
              <a:rPr lang="en-US" sz="1500" dirty="0" err="1"/>
              <a:t>comb_op</a:t>
            </a:r>
            <a:r>
              <a:rPr lang="en-US" sz="1500" dirty="0"/>
              <a:t>(accu1, accu2):</a:t>
            </a:r>
          </a:p>
          <a:p>
            <a:r>
              <a:rPr lang="en-US" sz="1500" dirty="0"/>
              <a:t>    return (accu1[0] + accu2[0], accu1[1] + accu2[1])</a:t>
            </a:r>
          </a:p>
        </p:txBody>
      </p:sp>
      <p:cxnSp>
        <p:nvCxnSpPr>
          <p:cNvPr id="36" name="Straight Arrow Connector 35"/>
          <p:cNvCxnSpPr/>
          <p:nvPr/>
        </p:nvCxnSpPr>
        <p:spPr>
          <a:xfrm flipV="1">
            <a:off x="8430936" y="2578388"/>
            <a:ext cx="100668" cy="7198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9980576" y="2578388"/>
            <a:ext cx="539218" cy="7332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572582" y="3607898"/>
            <a:ext cx="286192" cy="10815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10310070" y="3590548"/>
            <a:ext cx="285225" cy="10989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rot="10800000" flipV="1">
            <a:off x="3798328" y="629173"/>
            <a:ext cx="572336" cy="555787"/>
          </a:xfrm>
          <a:prstGeom prst="bentConnector3">
            <a:avLst>
              <a:gd name="adj1" fmla="val 98370"/>
            </a:avLst>
          </a:prstGeom>
          <a:ln w="28575">
            <a:solidFill>
              <a:srgbClr val="7030A0"/>
            </a:solidFill>
            <a:prstDash val="solid"/>
            <a:tailEnd type="triangle"/>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flipH="1">
            <a:off x="4370664" y="421533"/>
            <a:ext cx="8654" cy="207640"/>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66" name="Elbow Connector 65"/>
          <p:cNvCxnSpPr/>
          <p:nvPr/>
        </p:nvCxnSpPr>
        <p:spPr>
          <a:xfrm>
            <a:off x="4166778" y="573299"/>
            <a:ext cx="1882636" cy="646549"/>
          </a:xfrm>
          <a:prstGeom prst="bentConnector3">
            <a:avLst>
              <a:gd name="adj1" fmla="val 100353"/>
            </a:avLst>
          </a:prstGeom>
          <a:ln w="28575">
            <a:solidFill>
              <a:schemeClr val="accent5"/>
            </a:solidFill>
            <a:prstDash val="solid"/>
            <a:tailEnd type="triangle"/>
          </a:ln>
        </p:spPr>
        <p:style>
          <a:lnRef idx="1">
            <a:schemeClr val="dk1"/>
          </a:lnRef>
          <a:fillRef idx="0">
            <a:schemeClr val="dk1"/>
          </a:fillRef>
          <a:effectRef idx="0">
            <a:schemeClr val="dk1"/>
          </a:effectRef>
          <a:fontRef idx="minor">
            <a:schemeClr val="tx1"/>
          </a:fontRef>
        </p:style>
      </p:cxnSp>
      <p:cxnSp>
        <p:nvCxnSpPr>
          <p:cNvPr id="72" name="Elbow Connector 71"/>
          <p:cNvCxnSpPr/>
          <p:nvPr/>
        </p:nvCxnSpPr>
        <p:spPr>
          <a:xfrm>
            <a:off x="4379318" y="629173"/>
            <a:ext cx="2188487" cy="565187"/>
          </a:xfrm>
          <a:prstGeom prst="bentConnector3">
            <a:avLst>
              <a:gd name="adj1" fmla="val 99832"/>
            </a:avLst>
          </a:prstGeom>
          <a:ln w="28575">
            <a:solidFill>
              <a:srgbClr val="7030A0"/>
            </a:solidFill>
            <a:prstDash val="soli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33035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a:solidFill>
                  <a:schemeClr val="tx1"/>
                </a:solidFill>
              </a:rPr>
              <a:t>Why Spark was Developed ?</a:t>
            </a:r>
          </a:p>
        </p:txBody>
      </p:sp>
    </p:spTree>
    <p:extLst>
      <p:ext uri="{BB962C8B-B14F-4D97-AF65-F5344CB8AC3E}">
        <p14:creationId xmlns:p14="http://schemas.microsoft.com/office/powerpoint/2010/main" val="15415990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7" name="Rectangle 6"/>
          <p:cNvSpPr/>
          <p:nvPr/>
        </p:nvSpPr>
        <p:spPr>
          <a:xfrm>
            <a:off x="131804" y="228248"/>
            <a:ext cx="10025449" cy="2169825"/>
          </a:xfrm>
          <a:prstGeom prst="rect">
            <a:avLst/>
          </a:prstGeom>
        </p:spPr>
        <p:txBody>
          <a:bodyPr wrap="square">
            <a:spAutoFit/>
          </a:bodyPr>
          <a:lstStyle/>
          <a:p>
            <a:r>
              <a:rPr lang="en-US" sz="1500" b="1" dirty="0">
                <a:solidFill>
                  <a:schemeClr val="accent6">
                    <a:lumMod val="50000"/>
                  </a:schemeClr>
                </a:solidFill>
              </a:rPr>
              <a:t>Difference Between ReduceByKey Vs </a:t>
            </a:r>
            <a:r>
              <a:rPr lang="en-US" sz="1500" b="1" dirty="0" err="1">
                <a:solidFill>
                  <a:schemeClr val="accent6">
                    <a:lumMod val="50000"/>
                  </a:schemeClr>
                </a:solidFill>
              </a:rPr>
              <a:t>AggregateByKey</a:t>
            </a:r>
            <a:r>
              <a:rPr lang="en-US" sz="1500" b="1" dirty="0">
                <a:solidFill>
                  <a:schemeClr val="accent6">
                    <a:lumMod val="50000"/>
                  </a:schemeClr>
                </a:solidFill>
              </a:rPr>
              <a:t>:</a:t>
            </a:r>
          </a:p>
          <a:p>
            <a:pPr marL="285750" indent="-285750">
              <a:buFont typeface="Arial" panose="020B0604020202020204" pitchFamily="34" charset="0"/>
              <a:buChar char="•"/>
            </a:pPr>
            <a:r>
              <a:rPr lang="en-US" sz="1500" dirty="0" err="1"/>
              <a:t>aggregateByKey</a:t>
            </a:r>
            <a:r>
              <a:rPr lang="en-US" sz="1500" dirty="0"/>
              <a:t>() is logically same as reduceByKey() but it lets you return result in different type. </a:t>
            </a:r>
          </a:p>
          <a:p>
            <a:pPr marL="285750" indent="-285750">
              <a:buFont typeface="Arial" panose="020B0604020202020204" pitchFamily="34" charset="0"/>
              <a:buChar char="•"/>
            </a:pPr>
            <a:r>
              <a:rPr lang="en-US" sz="1500" dirty="0"/>
              <a:t>In another words, it lets you have an input as type x and aggregate result as type y. </a:t>
            </a:r>
          </a:p>
          <a:p>
            <a:r>
              <a:rPr lang="en-US" sz="1500" dirty="0"/>
              <a:t>       Ex - For example (1,2),(1,4) as input and (1,"six") as output. It also takes zero-value that will be applied at the beginning of each key.</a:t>
            </a:r>
          </a:p>
          <a:p>
            <a:endParaRPr lang="en-US" sz="1500" dirty="0"/>
          </a:p>
          <a:p>
            <a:endParaRPr lang="en-US" sz="1500" dirty="0"/>
          </a:p>
          <a:p>
            <a:endParaRPr lang="en-US" sz="1500" dirty="0"/>
          </a:p>
          <a:p>
            <a:endParaRPr lang="en-US" sz="1500" dirty="0"/>
          </a:p>
        </p:txBody>
      </p:sp>
    </p:spTree>
    <p:extLst>
      <p:ext uri="{BB962C8B-B14F-4D97-AF65-F5344CB8AC3E}">
        <p14:creationId xmlns:p14="http://schemas.microsoft.com/office/powerpoint/2010/main" val="385147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946" y="0"/>
            <a:ext cx="11155879" cy="5502876"/>
          </a:xfrm>
        </p:spPr>
        <p:txBody>
          <a:bodyPr>
            <a:noAutofit/>
          </a:bodyPr>
          <a:lstStyle/>
          <a:p>
            <a:pPr marL="0" indent="0">
              <a:buNone/>
            </a:pPr>
            <a:endParaRPr lang="en-US" sz="2000" dirty="0"/>
          </a:p>
          <a:p>
            <a:pPr marL="0" indent="0">
              <a:buNone/>
            </a:pPr>
            <a:r>
              <a:rPr lang="en-US" sz="1500" b="1" dirty="0" err="1"/>
              <a:t>countByKey</a:t>
            </a:r>
            <a:r>
              <a:rPr lang="en-US" sz="1500" b="1" dirty="0"/>
              <a:t>(): </a:t>
            </a:r>
          </a:p>
          <a:p>
            <a:pPr lvl="1">
              <a:spcBef>
                <a:spcPts val="0"/>
              </a:spcBef>
            </a:pPr>
            <a:r>
              <a:rPr lang="en-US" sz="1500" dirty="0"/>
              <a:t>Only available on RDDs of type (K, V). Returns a (K, </a:t>
            </a:r>
            <a:r>
              <a:rPr lang="en-US" sz="1500" dirty="0" err="1"/>
              <a:t>Int</a:t>
            </a:r>
            <a:r>
              <a:rPr lang="en-US" sz="1500" dirty="0"/>
              <a:t>) pairs with the count of each key. </a:t>
            </a:r>
          </a:p>
          <a:p>
            <a:pPr lvl="1">
              <a:spcBef>
                <a:spcPts val="0"/>
              </a:spcBef>
            </a:pPr>
            <a:r>
              <a:rPr lang="en-US" sz="1500" dirty="0"/>
              <a:t>Returns a Collection Dictionary.</a:t>
            </a:r>
          </a:p>
          <a:p>
            <a:pPr lvl="1">
              <a:spcBef>
                <a:spcPts val="0"/>
              </a:spcBef>
            </a:pPr>
            <a:r>
              <a:rPr lang="en-US" sz="1500" dirty="0"/>
              <a:t>No shuffle.</a:t>
            </a:r>
          </a:p>
          <a:p>
            <a:endParaRPr lang="en-US" sz="2000" dirty="0"/>
          </a:p>
          <a:p>
            <a:pPr marL="0" indent="0">
              <a:spcBef>
                <a:spcPts val="0"/>
              </a:spcBef>
              <a:buNone/>
            </a:pPr>
            <a:r>
              <a:rPr lang="en-US" sz="1500" b="1" dirty="0">
                <a:solidFill>
                  <a:schemeClr val="accent6">
                    <a:lumMod val="50000"/>
                  </a:schemeClr>
                </a:solidFill>
              </a:rPr>
              <a:t>Ex -  Count number </a:t>
            </a:r>
            <a:r>
              <a:rPr lang="en-US" sz="1500" b="1" dirty="0" err="1">
                <a:solidFill>
                  <a:schemeClr val="accent6">
                    <a:lumMod val="50000"/>
                  </a:schemeClr>
                </a:solidFill>
              </a:rPr>
              <a:t>oF</a:t>
            </a:r>
            <a:r>
              <a:rPr lang="en-US" sz="1500" b="1" dirty="0">
                <a:solidFill>
                  <a:schemeClr val="accent6">
                    <a:lumMod val="50000"/>
                  </a:schemeClr>
                </a:solidFill>
              </a:rPr>
              <a:t> orders per each status.</a:t>
            </a:r>
          </a:p>
          <a:p>
            <a:pPr marL="0" indent="0">
              <a:spcBef>
                <a:spcPts val="0"/>
              </a:spcBef>
              <a:buNone/>
            </a:pPr>
            <a:r>
              <a:rPr lang="en-US" sz="1500" dirty="0" err="1"/>
              <a:t>ord</a:t>
            </a:r>
            <a:r>
              <a:rPr lang="en-US" sz="1500" dirty="0"/>
              <a:t> = </a:t>
            </a:r>
            <a:r>
              <a:rPr lang="en-US" sz="1500" dirty="0" err="1"/>
              <a:t>sc.textFile</a:t>
            </a:r>
            <a:r>
              <a:rPr lang="en-US" sz="1500" dirty="0"/>
              <a:t>('practice/</a:t>
            </a:r>
            <a:r>
              <a:rPr lang="en-US" sz="1500" dirty="0" err="1"/>
              <a:t>retail_db</a:t>
            </a:r>
            <a:r>
              <a:rPr lang="en-US" sz="1500" dirty="0"/>
              <a:t>/orders')</a:t>
            </a:r>
          </a:p>
          <a:p>
            <a:pPr marL="0" indent="0">
              <a:spcBef>
                <a:spcPts val="0"/>
              </a:spcBef>
              <a:buNone/>
            </a:pPr>
            <a:r>
              <a:rPr lang="en-US" sz="1500" dirty="0" err="1"/>
              <a:t>ordPair</a:t>
            </a:r>
            <a:r>
              <a:rPr lang="en-US" sz="1500" dirty="0"/>
              <a:t> = </a:t>
            </a:r>
            <a:r>
              <a:rPr lang="en-US" sz="1500" dirty="0" err="1"/>
              <a:t>ord.map</a:t>
            </a:r>
            <a:r>
              <a:rPr lang="en-US" sz="1500" dirty="0"/>
              <a:t>(lambda x : (</a:t>
            </a:r>
            <a:r>
              <a:rPr lang="en-US" sz="1500" dirty="0" err="1"/>
              <a:t>x.split</a:t>
            </a:r>
            <a:r>
              <a:rPr lang="en-US" sz="1500" dirty="0"/>
              <a:t>(',')[3],1))</a:t>
            </a:r>
          </a:p>
          <a:p>
            <a:pPr marL="0" indent="0">
              <a:spcBef>
                <a:spcPts val="0"/>
              </a:spcBef>
              <a:buNone/>
            </a:pPr>
            <a:r>
              <a:rPr lang="en-US" sz="1500" dirty="0" err="1"/>
              <a:t>countByStatus</a:t>
            </a:r>
            <a:r>
              <a:rPr lang="en-US" sz="1500" dirty="0"/>
              <a:t> = </a:t>
            </a:r>
            <a:r>
              <a:rPr lang="en-US" sz="1500" dirty="0" err="1"/>
              <a:t>ordPair.countByKey</a:t>
            </a:r>
            <a:r>
              <a:rPr lang="en-US" sz="1500" dirty="0"/>
              <a:t>()</a:t>
            </a:r>
          </a:p>
          <a:p>
            <a:pPr marL="0" indent="0">
              <a:spcBef>
                <a:spcPts val="0"/>
              </a:spcBef>
              <a:buNone/>
            </a:pPr>
            <a:r>
              <a:rPr lang="en-US" sz="1500" dirty="0"/>
              <a:t>for i in </a:t>
            </a:r>
            <a:r>
              <a:rPr lang="en-US" sz="1500" dirty="0" err="1"/>
              <a:t>countByStatus.items</a:t>
            </a:r>
            <a:r>
              <a:rPr lang="en-US" sz="1500" dirty="0"/>
              <a:t> : print(i)</a:t>
            </a:r>
          </a:p>
          <a:p>
            <a:pPr marL="0" indent="0">
              <a:spcBef>
                <a:spcPts val="0"/>
              </a:spcBef>
              <a:buNone/>
            </a:pPr>
            <a:r>
              <a:rPr lang="en-US" sz="1500" dirty="0"/>
              <a:t>for i in </a:t>
            </a:r>
            <a:r>
              <a:rPr lang="en-US" sz="1500" dirty="0" err="1"/>
              <a:t>countByStatus.keys</a:t>
            </a:r>
            <a:r>
              <a:rPr lang="en-US" sz="1500" dirty="0"/>
              <a:t> : print(i)</a:t>
            </a:r>
          </a:p>
          <a:p>
            <a:pPr marL="0" indent="0">
              <a:spcBef>
                <a:spcPts val="0"/>
              </a:spcBef>
              <a:buNone/>
            </a:pPr>
            <a:r>
              <a:rPr lang="en-US" sz="1500" dirty="0"/>
              <a:t>for i in </a:t>
            </a:r>
            <a:r>
              <a:rPr lang="en-US" sz="1500" dirty="0" err="1"/>
              <a:t>countByStatus.keys</a:t>
            </a:r>
            <a:r>
              <a:rPr lang="en-US" sz="1500" dirty="0"/>
              <a:t> : print(i)</a:t>
            </a:r>
          </a:p>
          <a:p>
            <a:pPr marL="0" indent="0">
              <a:buNone/>
            </a:pPr>
            <a:endParaRPr lang="en-US" sz="2000" b="1" dirty="0"/>
          </a:p>
          <a:p>
            <a:pPr marL="0" indent="0">
              <a:buNone/>
            </a:pPr>
            <a:endParaRPr lang="en-US" sz="2000" dirty="0"/>
          </a:p>
          <a:p>
            <a:pPr marL="0" indent="0">
              <a:buNone/>
            </a:pPr>
            <a:endParaRPr lang="en-US" sz="2000" dirty="0"/>
          </a:p>
          <a:p>
            <a:endParaRPr lang="en-US" sz="2000" dirty="0"/>
          </a:p>
          <a:p>
            <a:endParaRPr lang="en-US" sz="2000" dirty="0"/>
          </a:p>
          <a:p>
            <a:pPr marL="0" indent="0">
              <a:buNone/>
            </a:pPr>
            <a:endParaRPr lang="en-US" sz="1900" b="1" dirty="0"/>
          </a:p>
          <a:p>
            <a:pPr marL="457200" lvl="1" indent="0">
              <a:buNone/>
            </a:pPr>
            <a:endParaRPr lang="en-US" sz="1600" b="1" dirty="0"/>
          </a:p>
          <a:p>
            <a:pPr marL="457200" lvl="1" indent="0">
              <a:buNone/>
            </a:pPr>
            <a:endParaRPr lang="en-US" sz="1600" b="1" dirty="0"/>
          </a:p>
          <a:p>
            <a:pPr marL="457200" lvl="1" indent="0">
              <a:buNone/>
            </a:pPr>
            <a:endParaRPr lang="en-US" sz="1500" b="1" dirty="0"/>
          </a:p>
        </p:txBody>
      </p:sp>
      <p:graphicFrame>
        <p:nvGraphicFramePr>
          <p:cNvPr id="2" name="Table 1"/>
          <p:cNvGraphicFramePr>
            <a:graphicFrameLocks noGrp="1"/>
          </p:cNvGraphicFramePr>
          <p:nvPr>
            <p:extLst>
              <p:ext uri="{D42A27DB-BD31-4B8C-83A1-F6EECF244321}">
                <p14:modId xmlns:p14="http://schemas.microsoft.com/office/powerpoint/2010/main" val="3393598239"/>
              </p:ext>
            </p:extLst>
          </p:nvPr>
        </p:nvGraphicFramePr>
        <p:xfrm>
          <a:off x="6293708" y="1250251"/>
          <a:ext cx="1985318" cy="2131275"/>
        </p:xfrm>
        <a:graphic>
          <a:graphicData uri="http://schemas.openxmlformats.org/drawingml/2006/table">
            <a:tbl>
              <a:tblPr firstRow="1" bandRow="1">
                <a:tableStyleId>{5C22544A-7EE6-4342-B048-85BDC9FD1C3A}</a:tableStyleId>
              </a:tblPr>
              <a:tblGrid>
                <a:gridCol w="1985318">
                  <a:extLst>
                    <a:ext uri="{9D8B030D-6E8A-4147-A177-3AD203B41FA5}">
                      <a16:colId xmlns:a16="http://schemas.microsoft.com/office/drawing/2014/main" val="20000"/>
                    </a:ext>
                  </a:extLst>
                </a:gridCol>
              </a:tblGrid>
              <a:tr h="426255">
                <a:tc>
                  <a:txBody>
                    <a:bodyPr/>
                    <a:lstStyle/>
                    <a:p>
                      <a:r>
                        <a:rPr lang="en-US" dirty="0"/>
                        <a:t>Orders</a:t>
                      </a:r>
                    </a:p>
                  </a:txBody>
                  <a:tcPr/>
                </a:tc>
                <a:extLst>
                  <a:ext uri="{0D108BD9-81ED-4DB2-BD59-A6C34878D82A}">
                    <a16:rowId xmlns:a16="http://schemas.microsoft.com/office/drawing/2014/main" val="10000"/>
                  </a:ext>
                </a:extLst>
              </a:tr>
              <a:tr h="426255">
                <a:tc>
                  <a:txBody>
                    <a:bodyPr/>
                    <a:lstStyle/>
                    <a:p>
                      <a:r>
                        <a:rPr lang="en-US" dirty="0"/>
                        <a:t>Order Id</a:t>
                      </a:r>
                    </a:p>
                  </a:txBody>
                  <a:tcPr/>
                </a:tc>
                <a:extLst>
                  <a:ext uri="{0D108BD9-81ED-4DB2-BD59-A6C34878D82A}">
                    <a16:rowId xmlns:a16="http://schemas.microsoft.com/office/drawing/2014/main" val="10001"/>
                  </a:ext>
                </a:extLst>
              </a:tr>
              <a:tr h="426255">
                <a:tc>
                  <a:txBody>
                    <a:bodyPr/>
                    <a:lstStyle/>
                    <a:p>
                      <a:r>
                        <a:rPr lang="en-US" dirty="0"/>
                        <a:t>Order Date</a:t>
                      </a:r>
                    </a:p>
                  </a:txBody>
                  <a:tcPr/>
                </a:tc>
                <a:extLst>
                  <a:ext uri="{0D108BD9-81ED-4DB2-BD59-A6C34878D82A}">
                    <a16:rowId xmlns:a16="http://schemas.microsoft.com/office/drawing/2014/main" val="10002"/>
                  </a:ext>
                </a:extLst>
              </a:tr>
              <a:tr h="426255">
                <a:tc>
                  <a:txBody>
                    <a:bodyPr/>
                    <a:lstStyle/>
                    <a:p>
                      <a:r>
                        <a:rPr lang="en-US" dirty="0"/>
                        <a:t>Order Customer Id</a:t>
                      </a:r>
                    </a:p>
                  </a:txBody>
                  <a:tcPr/>
                </a:tc>
                <a:extLst>
                  <a:ext uri="{0D108BD9-81ED-4DB2-BD59-A6C34878D82A}">
                    <a16:rowId xmlns:a16="http://schemas.microsoft.com/office/drawing/2014/main" val="10003"/>
                  </a:ext>
                </a:extLst>
              </a:tr>
              <a:tr h="426255">
                <a:tc>
                  <a:txBody>
                    <a:bodyPr/>
                    <a:lstStyle/>
                    <a:p>
                      <a:r>
                        <a:rPr lang="en-US" dirty="0"/>
                        <a:t>Order Status</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5300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Sorting Transformations</a:t>
            </a:r>
          </a:p>
        </p:txBody>
      </p:sp>
    </p:spTree>
    <p:extLst>
      <p:ext uri="{BB962C8B-B14F-4D97-AF65-F5344CB8AC3E}">
        <p14:creationId xmlns:p14="http://schemas.microsoft.com/office/powerpoint/2010/main" val="399052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1849" y="208879"/>
            <a:ext cx="11155879" cy="5741622"/>
          </a:xfrm>
        </p:spPr>
        <p:txBody>
          <a:bodyPr>
            <a:noAutofit/>
          </a:bodyPr>
          <a:lstStyle/>
          <a:p>
            <a:pPr marL="0" indent="0">
              <a:buNone/>
            </a:pPr>
            <a:r>
              <a:rPr lang="en-US" sz="1500" b="1" dirty="0"/>
              <a:t>sortByKey(ascending=True, </a:t>
            </a:r>
            <a:r>
              <a:rPr lang="en-US" sz="1500" b="1" dirty="0" err="1"/>
              <a:t>numPartitions</a:t>
            </a:r>
            <a:r>
              <a:rPr lang="en-US" sz="1500" b="1" dirty="0"/>
              <a:t>=None, </a:t>
            </a:r>
            <a:r>
              <a:rPr lang="en-US" sz="1500" b="1" dirty="0" err="1"/>
              <a:t>keyfunc</a:t>
            </a:r>
            <a:r>
              <a:rPr lang="en-US" sz="1500" b="1" dirty="0"/>
              <a:t>=&lt;function &lt;lambda&gt;&gt;)</a:t>
            </a:r>
          </a:p>
          <a:p>
            <a:pPr marL="457200" lvl="1" indent="0">
              <a:buNone/>
            </a:pPr>
            <a:r>
              <a:rPr lang="en-US" sz="1500" dirty="0"/>
              <a:t>When called on a dataset of (K, V) pairs, returns a dataset of (K, V) pairs sorted by keys in ascending or descending order, as specified in the Boolean ascending argument.</a:t>
            </a:r>
          </a:p>
          <a:p>
            <a:pPr marL="457200" lvl="1" indent="0">
              <a:buNone/>
            </a:pPr>
            <a:endParaRPr lang="en-US" sz="1500" dirty="0"/>
          </a:p>
          <a:p>
            <a:pPr marL="457200" lvl="1" indent="0">
              <a:buNone/>
            </a:pPr>
            <a:r>
              <a:rPr lang="en-US" sz="1500" dirty="0" err="1"/>
              <a:t>ord</a:t>
            </a:r>
            <a:r>
              <a:rPr lang="en-US" sz="1500" dirty="0"/>
              <a:t> = </a:t>
            </a:r>
            <a:r>
              <a:rPr lang="en-US" sz="1500" dirty="0" err="1"/>
              <a:t>sc.textFile</a:t>
            </a:r>
            <a:r>
              <a:rPr lang="en-US" sz="1500" dirty="0"/>
              <a:t>('practice/</a:t>
            </a:r>
            <a:r>
              <a:rPr lang="en-US" sz="1500" dirty="0" err="1"/>
              <a:t>retail_db</a:t>
            </a:r>
            <a:r>
              <a:rPr lang="en-US" sz="1500" dirty="0"/>
              <a:t>/orders')</a:t>
            </a:r>
          </a:p>
          <a:p>
            <a:pPr marL="457200" lvl="1" indent="0">
              <a:buNone/>
            </a:pPr>
            <a:endParaRPr lang="en-US" sz="1500" dirty="0"/>
          </a:p>
          <a:p>
            <a:pPr marL="457200" lvl="1" indent="0">
              <a:buNone/>
            </a:pPr>
            <a:r>
              <a:rPr lang="en-US" sz="1500" b="1" i="1" dirty="0">
                <a:solidFill>
                  <a:schemeClr val="accent6">
                    <a:lumMod val="50000"/>
                  </a:schemeClr>
                </a:solidFill>
              </a:rPr>
              <a:t>Ex-1 (Sort orders using customer id.)</a:t>
            </a:r>
          </a:p>
          <a:p>
            <a:pPr marL="457200" lvl="1" indent="0">
              <a:buNone/>
            </a:pPr>
            <a:r>
              <a:rPr lang="en-US" sz="1500" dirty="0" err="1"/>
              <a:t>ordPair</a:t>
            </a:r>
            <a:r>
              <a:rPr lang="en-US" sz="1500" dirty="0"/>
              <a:t> =  </a:t>
            </a:r>
            <a:r>
              <a:rPr lang="en-US" sz="1500" dirty="0" err="1"/>
              <a:t>ord.map</a:t>
            </a:r>
            <a:r>
              <a:rPr lang="en-US" sz="1500" dirty="0"/>
              <a:t>(lambda x : (</a:t>
            </a:r>
            <a:r>
              <a:rPr lang="en-US" sz="1500" dirty="0" err="1"/>
              <a:t>int</a:t>
            </a:r>
            <a:r>
              <a:rPr lang="en-US" sz="1500" dirty="0"/>
              <a:t>(</a:t>
            </a:r>
            <a:r>
              <a:rPr lang="en-US" sz="1500" dirty="0" err="1"/>
              <a:t>x.split</a:t>
            </a:r>
            <a:r>
              <a:rPr lang="en-US" sz="1500" dirty="0"/>
              <a:t>(',')[2]),x))</a:t>
            </a:r>
          </a:p>
          <a:p>
            <a:pPr marL="457200" lvl="1" indent="0">
              <a:buNone/>
            </a:pPr>
            <a:r>
              <a:rPr lang="en-US" sz="1500" dirty="0" err="1"/>
              <a:t>ordSort</a:t>
            </a:r>
            <a:r>
              <a:rPr lang="en-US" sz="1500" dirty="0"/>
              <a:t> = </a:t>
            </a:r>
            <a:r>
              <a:rPr lang="en-US" sz="1500" dirty="0" err="1"/>
              <a:t>ordPair.sortByKey</a:t>
            </a:r>
            <a:r>
              <a:rPr lang="en-US" sz="1500" dirty="0"/>
              <a:t>(ascending=False)</a:t>
            </a:r>
          </a:p>
          <a:p>
            <a:pPr marL="457200" lvl="1" indent="0">
              <a:buNone/>
            </a:pPr>
            <a:r>
              <a:rPr lang="en-US" sz="1500" dirty="0"/>
              <a:t>for i in </a:t>
            </a:r>
            <a:r>
              <a:rPr lang="en-US" sz="1500" dirty="0" err="1"/>
              <a:t>ordSort.take</a:t>
            </a:r>
            <a:r>
              <a:rPr lang="en-US" sz="1500" dirty="0"/>
              <a:t>(10) : print(i)</a:t>
            </a:r>
          </a:p>
          <a:p>
            <a:pPr marL="457200" lvl="1" indent="0">
              <a:buNone/>
            </a:pPr>
            <a:endParaRPr lang="en-US" sz="1500" dirty="0"/>
          </a:p>
          <a:p>
            <a:pPr marL="457200" lvl="1" indent="0">
              <a:buNone/>
            </a:pPr>
            <a:endParaRPr lang="en-US" sz="1500" dirty="0"/>
          </a:p>
          <a:p>
            <a:pPr marL="457200" lvl="1" indent="0">
              <a:buNone/>
            </a:pPr>
            <a:r>
              <a:rPr lang="en-US" sz="1500" b="1" i="1" dirty="0">
                <a:solidFill>
                  <a:schemeClr val="accent6">
                    <a:lumMod val="50000"/>
                  </a:schemeClr>
                </a:solidFill>
              </a:rPr>
              <a:t>Ex-2 (Sort orders using customer and status.)</a:t>
            </a:r>
          </a:p>
          <a:p>
            <a:pPr marL="457200" lvl="1" indent="0">
              <a:buNone/>
            </a:pPr>
            <a:r>
              <a:rPr lang="en-US" sz="1500" dirty="0" err="1"/>
              <a:t>ordPair</a:t>
            </a:r>
            <a:r>
              <a:rPr lang="en-US" sz="1500" dirty="0"/>
              <a:t> =  </a:t>
            </a:r>
            <a:r>
              <a:rPr lang="en-US" sz="1500" dirty="0" err="1"/>
              <a:t>ord.map</a:t>
            </a:r>
            <a:r>
              <a:rPr lang="en-US" sz="1500" dirty="0"/>
              <a:t>(lambda x : ((</a:t>
            </a:r>
            <a:r>
              <a:rPr lang="en-US" sz="1500" dirty="0" err="1"/>
              <a:t>int</a:t>
            </a:r>
            <a:r>
              <a:rPr lang="en-US" sz="1500" dirty="0"/>
              <a:t>(</a:t>
            </a:r>
            <a:r>
              <a:rPr lang="en-US" sz="1500" dirty="0" err="1"/>
              <a:t>x.split</a:t>
            </a:r>
            <a:r>
              <a:rPr lang="en-US" sz="1500" dirty="0"/>
              <a:t>(',')[2]), </a:t>
            </a:r>
            <a:r>
              <a:rPr lang="en-US" sz="1500" dirty="0" err="1"/>
              <a:t>x.split</a:t>
            </a:r>
            <a:r>
              <a:rPr lang="en-US" sz="1500" dirty="0"/>
              <a:t>(',')[3]),x))</a:t>
            </a:r>
          </a:p>
          <a:p>
            <a:pPr marL="457200" lvl="1" indent="0">
              <a:buNone/>
            </a:pPr>
            <a:r>
              <a:rPr lang="en-US" sz="1500" dirty="0" err="1"/>
              <a:t>ordSort</a:t>
            </a:r>
            <a:r>
              <a:rPr lang="en-US" sz="1500" dirty="0"/>
              <a:t> = </a:t>
            </a:r>
            <a:r>
              <a:rPr lang="en-US" sz="1500" dirty="0" err="1"/>
              <a:t>ordPair.sortByKey</a:t>
            </a:r>
            <a:r>
              <a:rPr lang="en-US" sz="1500" dirty="0"/>
              <a:t>(ascending=False)</a:t>
            </a:r>
          </a:p>
          <a:p>
            <a:pPr marL="457200" lvl="1" indent="0">
              <a:buNone/>
            </a:pPr>
            <a:r>
              <a:rPr lang="en-US" sz="1500" dirty="0"/>
              <a:t>for i in </a:t>
            </a:r>
            <a:r>
              <a:rPr lang="en-US" sz="1500" dirty="0" err="1"/>
              <a:t>ordSort.take</a:t>
            </a:r>
            <a:r>
              <a:rPr lang="en-US" sz="1500" dirty="0"/>
              <a:t>(10) : print(i)</a:t>
            </a:r>
          </a:p>
          <a:p>
            <a:pPr marL="457200" lvl="1" indent="0">
              <a:buNone/>
            </a:pPr>
            <a:endParaRPr lang="en-US" sz="2000" dirty="0"/>
          </a:p>
          <a:p>
            <a:pPr marL="457200" lvl="1" indent="0">
              <a:buNone/>
            </a:pPr>
            <a:endParaRPr lang="en-US" sz="2000" dirty="0"/>
          </a:p>
          <a:p>
            <a:pPr marL="457200" lvl="1" indent="0">
              <a:buNone/>
            </a:pPr>
            <a:endParaRPr lang="en-US" sz="2000" dirty="0"/>
          </a:p>
        </p:txBody>
      </p:sp>
    </p:spTree>
    <p:extLst>
      <p:ext uri="{BB962C8B-B14F-4D97-AF65-F5344CB8AC3E}">
        <p14:creationId xmlns:p14="http://schemas.microsoft.com/office/powerpoint/2010/main" val="236794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Ranking</a:t>
            </a:r>
          </a:p>
        </p:txBody>
      </p:sp>
    </p:spTree>
    <p:extLst>
      <p:ext uri="{BB962C8B-B14F-4D97-AF65-F5344CB8AC3E}">
        <p14:creationId xmlns:p14="http://schemas.microsoft.com/office/powerpoint/2010/main" val="37733638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72291"/>
            <a:ext cx="11697195" cy="7148558"/>
          </a:xfrm>
        </p:spPr>
        <p:txBody>
          <a:bodyPr>
            <a:noAutofit/>
          </a:bodyPr>
          <a:lstStyle/>
          <a:p>
            <a:pPr marL="0" indent="0">
              <a:buNone/>
            </a:pPr>
            <a:r>
              <a:rPr lang="en-US" sz="1500" b="1" dirty="0"/>
              <a:t>Global Ranking or Ranking per Group</a:t>
            </a:r>
          </a:p>
          <a:p>
            <a:pPr marL="0" indent="0">
              <a:buNone/>
            </a:pPr>
            <a:r>
              <a:rPr lang="en-US" sz="1500" b="1" dirty="0"/>
              <a:t>Global Ranking :</a:t>
            </a:r>
          </a:p>
          <a:p>
            <a:pPr lvl="1"/>
            <a:r>
              <a:rPr lang="en-US" sz="1500" dirty="0"/>
              <a:t>sortByKey and take</a:t>
            </a:r>
          </a:p>
          <a:p>
            <a:pPr lvl="1"/>
            <a:r>
              <a:rPr lang="en-US" sz="1500" dirty="0" err="1"/>
              <a:t>takeOrdered</a:t>
            </a:r>
            <a:r>
              <a:rPr lang="en-US" sz="1500" dirty="0"/>
              <a:t> or top</a:t>
            </a:r>
          </a:p>
          <a:p>
            <a:pPr marL="0" indent="0">
              <a:buNone/>
            </a:pPr>
            <a:r>
              <a:rPr lang="en-US" sz="1500" b="1" dirty="0"/>
              <a:t>Ranking Per Group: </a:t>
            </a:r>
          </a:p>
          <a:p>
            <a:r>
              <a:rPr lang="en-US" sz="1500" dirty="0"/>
              <a:t>Getting ranking per group is a bit complex but important to know.</a:t>
            </a:r>
          </a:p>
          <a:p>
            <a:r>
              <a:rPr lang="en-US" sz="1500" dirty="0"/>
              <a:t>Per-key or Per group ranking can be achieved using</a:t>
            </a:r>
          </a:p>
          <a:p>
            <a:pPr lvl="1"/>
            <a:r>
              <a:rPr lang="en-US" sz="1500" dirty="0"/>
              <a:t>groupByKey with flatMap</a:t>
            </a:r>
          </a:p>
          <a:p>
            <a:pPr lvl="1"/>
            <a:r>
              <a:rPr lang="en-US" sz="1500" dirty="0"/>
              <a:t>Python Knowledge like sorted function, list etc</a:t>
            </a:r>
          </a:p>
          <a:p>
            <a:pPr marL="0" indent="0">
              <a:buNone/>
            </a:pPr>
            <a:endParaRPr lang="en-US" sz="2000" dirty="0"/>
          </a:p>
          <a:p>
            <a:pPr marL="457200" lvl="1" indent="0">
              <a:buNone/>
            </a:pPr>
            <a:endParaRPr lang="en-US" sz="2000" dirty="0"/>
          </a:p>
          <a:p>
            <a:pPr marL="457200" lvl="1" indent="0">
              <a:buNone/>
            </a:pP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1369969821"/>
              </p:ext>
            </p:extLst>
          </p:nvPr>
        </p:nvGraphicFramePr>
        <p:xfrm>
          <a:off x="8830962" y="354226"/>
          <a:ext cx="2762422" cy="2104310"/>
        </p:xfrm>
        <a:graphic>
          <a:graphicData uri="http://schemas.openxmlformats.org/drawingml/2006/table">
            <a:tbl>
              <a:tblPr firstRow="1" bandRow="1">
                <a:tableStyleId>{5C22544A-7EE6-4342-B048-85BDC9FD1C3A}</a:tableStyleId>
              </a:tblPr>
              <a:tblGrid>
                <a:gridCol w="1381211">
                  <a:extLst>
                    <a:ext uri="{9D8B030D-6E8A-4147-A177-3AD203B41FA5}">
                      <a16:colId xmlns:a16="http://schemas.microsoft.com/office/drawing/2014/main" val="20000"/>
                    </a:ext>
                  </a:extLst>
                </a:gridCol>
                <a:gridCol w="1381211">
                  <a:extLst>
                    <a:ext uri="{9D8B030D-6E8A-4147-A177-3AD203B41FA5}">
                      <a16:colId xmlns:a16="http://schemas.microsoft.com/office/drawing/2014/main" val="20001"/>
                    </a:ext>
                  </a:extLst>
                </a:gridCol>
              </a:tblGrid>
              <a:tr h="420862">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420862">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420862">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420862">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420862">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67816392"/>
              </p:ext>
            </p:extLst>
          </p:nvPr>
        </p:nvGraphicFramePr>
        <p:xfrm>
          <a:off x="8830962" y="2785382"/>
          <a:ext cx="2762422" cy="2946034"/>
        </p:xfrm>
        <a:graphic>
          <a:graphicData uri="http://schemas.openxmlformats.org/drawingml/2006/table">
            <a:tbl>
              <a:tblPr firstRow="1" bandRow="1">
                <a:tableStyleId>{5C22544A-7EE6-4342-B048-85BDC9FD1C3A}</a:tableStyleId>
              </a:tblPr>
              <a:tblGrid>
                <a:gridCol w="1381211">
                  <a:extLst>
                    <a:ext uri="{9D8B030D-6E8A-4147-A177-3AD203B41FA5}">
                      <a16:colId xmlns:a16="http://schemas.microsoft.com/office/drawing/2014/main" val="20000"/>
                    </a:ext>
                  </a:extLst>
                </a:gridCol>
                <a:gridCol w="1381211">
                  <a:extLst>
                    <a:ext uri="{9D8B030D-6E8A-4147-A177-3AD203B41FA5}">
                      <a16:colId xmlns:a16="http://schemas.microsoft.com/office/drawing/2014/main" val="20001"/>
                    </a:ext>
                  </a:extLst>
                </a:gridCol>
              </a:tblGrid>
              <a:tr h="420862">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420862">
                <a:tc>
                  <a:txBody>
                    <a:bodyPr/>
                    <a:lstStyle/>
                    <a:p>
                      <a:r>
                        <a:rPr lang="en-US" dirty="0"/>
                        <a:t>G1</a:t>
                      </a:r>
                    </a:p>
                  </a:txBody>
                  <a:tcPr/>
                </a:tc>
                <a:tc>
                  <a:txBody>
                    <a:bodyPr/>
                    <a:lstStyle/>
                    <a:p>
                      <a:endParaRPr lang="en-US"/>
                    </a:p>
                  </a:txBody>
                  <a:tcPr/>
                </a:tc>
                <a:extLst>
                  <a:ext uri="{0D108BD9-81ED-4DB2-BD59-A6C34878D82A}">
                    <a16:rowId xmlns:a16="http://schemas.microsoft.com/office/drawing/2014/main" val="10001"/>
                  </a:ext>
                </a:extLst>
              </a:tr>
              <a:tr h="420862">
                <a:tc>
                  <a:txBody>
                    <a:bodyPr/>
                    <a:lstStyle/>
                    <a:p>
                      <a:r>
                        <a:rPr lang="en-US" dirty="0"/>
                        <a:t>G1</a:t>
                      </a:r>
                    </a:p>
                  </a:txBody>
                  <a:tcPr/>
                </a:tc>
                <a:tc>
                  <a:txBody>
                    <a:bodyPr/>
                    <a:lstStyle/>
                    <a:p>
                      <a:endParaRPr lang="en-US"/>
                    </a:p>
                  </a:txBody>
                  <a:tcPr/>
                </a:tc>
                <a:extLst>
                  <a:ext uri="{0D108BD9-81ED-4DB2-BD59-A6C34878D82A}">
                    <a16:rowId xmlns:a16="http://schemas.microsoft.com/office/drawing/2014/main" val="10002"/>
                  </a:ext>
                </a:extLst>
              </a:tr>
              <a:tr h="420862">
                <a:tc>
                  <a:txBody>
                    <a:bodyPr/>
                    <a:lstStyle/>
                    <a:p>
                      <a:r>
                        <a:rPr lang="en-US" dirty="0"/>
                        <a:t>G1</a:t>
                      </a:r>
                    </a:p>
                  </a:txBody>
                  <a:tcPr/>
                </a:tc>
                <a:tc>
                  <a:txBody>
                    <a:bodyPr/>
                    <a:lstStyle/>
                    <a:p>
                      <a:endParaRPr lang="en-US"/>
                    </a:p>
                  </a:txBody>
                  <a:tcPr/>
                </a:tc>
                <a:extLst>
                  <a:ext uri="{0D108BD9-81ED-4DB2-BD59-A6C34878D82A}">
                    <a16:rowId xmlns:a16="http://schemas.microsoft.com/office/drawing/2014/main" val="10003"/>
                  </a:ext>
                </a:extLst>
              </a:tr>
              <a:tr h="420862">
                <a:tc>
                  <a:txBody>
                    <a:bodyPr/>
                    <a:lstStyle/>
                    <a:p>
                      <a:r>
                        <a:rPr lang="en-US" dirty="0"/>
                        <a:t>G2</a:t>
                      </a:r>
                    </a:p>
                  </a:txBody>
                  <a:tcPr/>
                </a:tc>
                <a:tc>
                  <a:txBody>
                    <a:bodyPr/>
                    <a:lstStyle/>
                    <a:p>
                      <a:endParaRPr lang="en-US" dirty="0"/>
                    </a:p>
                  </a:txBody>
                  <a:tcPr/>
                </a:tc>
                <a:extLst>
                  <a:ext uri="{0D108BD9-81ED-4DB2-BD59-A6C34878D82A}">
                    <a16:rowId xmlns:a16="http://schemas.microsoft.com/office/drawing/2014/main" val="10004"/>
                  </a:ext>
                </a:extLst>
              </a:tr>
              <a:tr h="420862">
                <a:tc>
                  <a:txBody>
                    <a:bodyPr/>
                    <a:lstStyle/>
                    <a:p>
                      <a:r>
                        <a:rPr lang="en-US" dirty="0"/>
                        <a:t>G2</a:t>
                      </a:r>
                    </a:p>
                  </a:txBody>
                  <a:tcPr/>
                </a:tc>
                <a:tc>
                  <a:txBody>
                    <a:bodyPr/>
                    <a:lstStyle/>
                    <a:p>
                      <a:endParaRPr lang="en-US" dirty="0"/>
                    </a:p>
                  </a:txBody>
                  <a:tcPr/>
                </a:tc>
                <a:extLst>
                  <a:ext uri="{0D108BD9-81ED-4DB2-BD59-A6C34878D82A}">
                    <a16:rowId xmlns:a16="http://schemas.microsoft.com/office/drawing/2014/main" val="10005"/>
                  </a:ext>
                </a:extLst>
              </a:tr>
              <a:tr h="420862">
                <a:tc>
                  <a:txBody>
                    <a:bodyPr/>
                    <a:lstStyle/>
                    <a:p>
                      <a:r>
                        <a:rPr lang="en-US" dirty="0"/>
                        <a:t>G2</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cxnSp>
        <p:nvCxnSpPr>
          <p:cNvPr id="6" name="Straight Arrow Connector 5"/>
          <p:cNvCxnSpPr/>
          <p:nvPr/>
        </p:nvCxnSpPr>
        <p:spPr>
          <a:xfrm>
            <a:off x="8443784" y="799070"/>
            <a:ext cx="8238" cy="1659466"/>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a:off x="8752703" y="3251828"/>
            <a:ext cx="4119" cy="123979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8391609" y="4491622"/>
            <a:ext cx="4119" cy="123979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rot="5400000">
            <a:off x="7455061" y="1408853"/>
            <a:ext cx="1588897" cy="369332"/>
          </a:xfrm>
          <a:prstGeom prst="rect">
            <a:avLst/>
          </a:prstGeom>
          <a:noFill/>
        </p:spPr>
        <p:txBody>
          <a:bodyPr wrap="none" rtlCol="0">
            <a:spAutoFit/>
          </a:bodyPr>
          <a:lstStyle/>
          <a:p>
            <a:r>
              <a:rPr lang="en-US" dirty="0"/>
              <a:t>Global Ranking</a:t>
            </a:r>
          </a:p>
        </p:txBody>
      </p:sp>
      <p:sp>
        <p:nvSpPr>
          <p:cNvPr id="12" name="TextBox 11"/>
          <p:cNvSpPr txBox="1"/>
          <p:nvPr/>
        </p:nvSpPr>
        <p:spPr>
          <a:xfrm rot="5400000">
            <a:off x="7590441" y="3812866"/>
            <a:ext cx="1933222" cy="369332"/>
          </a:xfrm>
          <a:prstGeom prst="rect">
            <a:avLst/>
          </a:prstGeom>
          <a:noFill/>
        </p:spPr>
        <p:txBody>
          <a:bodyPr wrap="none" rtlCol="0">
            <a:spAutoFit/>
          </a:bodyPr>
          <a:lstStyle/>
          <a:p>
            <a:r>
              <a:rPr lang="en-US" dirty="0"/>
              <a:t>Ranking Per Group</a:t>
            </a:r>
          </a:p>
        </p:txBody>
      </p:sp>
    </p:spTree>
    <p:extLst>
      <p:ext uri="{BB962C8B-B14F-4D97-AF65-F5344CB8AC3E}">
        <p14:creationId xmlns:p14="http://schemas.microsoft.com/office/powerpoint/2010/main" val="245454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72291"/>
            <a:ext cx="11697195" cy="7148558"/>
          </a:xfrm>
        </p:spPr>
        <p:txBody>
          <a:bodyPr>
            <a:noAutofit/>
          </a:bodyPr>
          <a:lstStyle/>
          <a:p>
            <a:pPr marL="0" indent="0">
              <a:buNone/>
            </a:pPr>
            <a:r>
              <a:rPr lang="en-US" sz="1500" b="1" dirty="0"/>
              <a:t>Global Ranking </a:t>
            </a:r>
          </a:p>
          <a:p>
            <a:pPr marL="0" indent="0">
              <a:buNone/>
            </a:pPr>
            <a:r>
              <a:rPr lang="en-US" sz="1500" b="1" dirty="0"/>
              <a:t>Using sortByKey and take: </a:t>
            </a:r>
          </a:p>
          <a:p>
            <a:pPr marL="0" indent="0">
              <a:buNone/>
            </a:pPr>
            <a:r>
              <a:rPr lang="en-US" sz="1500" dirty="0"/>
              <a:t>  Ex – Top five products with highest prices.</a:t>
            </a:r>
          </a:p>
          <a:p>
            <a:pPr marL="0" indent="0">
              <a:buNone/>
            </a:pPr>
            <a:r>
              <a:rPr lang="en-US" sz="1500" dirty="0"/>
              <a:t>  prod = </a:t>
            </a:r>
            <a:r>
              <a:rPr lang="en-US" sz="1500" dirty="0" err="1"/>
              <a:t>sc.textFile</a:t>
            </a:r>
            <a:r>
              <a:rPr lang="en-US" sz="1500" dirty="0"/>
              <a:t>('practice/</a:t>
            </a:r>
            <a:r>
              <a:rPr lang="en-US" sz="1500" dirty="0" err="1"/>
              <a:t>retail_db</a:t>
            </a:r>
            <a:r>
              <a:rPr lang="en-US" sz="1500" dirty="0"/>
              <a:t>/products')</a:t>
            </a:r>
          </a:p>
          <a:p>
            <a:pPr marL="0" indent="0">
              <a:buNone/>
            </a:pPr>
            <a:r>
              <a:rPr lang="en-US" sz="1500" dirty="0"/>
              <a:t>  </a:t>
            </a:r>
            <a:r>
              <a:rPr lang="en-US" sz="1500" dirty="0" err="1"/>
              <a:t>prodPair</a:t>
            </a:r>
            <a:r>
              <a:rPr lang="en-US" sz="1500" dirty="0"/>
              <a:t> = </a:t>
            </a:r>
            <a:r>
              <a:rPr lang="en-US" sz="1500" dirty="0" err="1"/>
              <a:t>prod.map</a:t>
            </a:r>
            <a:r>
              <a:rPr lang="en-US" sz="1500" dirty="0"/>
              <a:t>(lambda x : (float(</a:t>
            </a:r>
            <a:r>
              <a:rPr lang="en-US" sz="1500" dirty="0" err="1"/>
              <a:t>x.split</a:t>
            </a:r>
            <a:r>
              <a:rPr lang="en-US" sz="1500" dirty="0"/>
              <a:t>(',')[4]),x))</a:t>
            </a:r>
          </a:p>
          <a:p>
            <a:pPr marL="0" indent="0">
              <a:buNone/>
            </a:pPr>
            <a:r>
              <a:rPr lang="en-US" sz="1500" dirty="0"/>
              <a:t>  prod = </a:t>
            </a:r>
            <a:r>
              <a:rPr lang="en-US" sz="1500" dirty="0" err="1"/>
              <a:t>prod.filter</a:t>
            </a:r>
            <a:r>
              <a:rPr lang="en-US" sz="1500" dirty="0"/>
              <a:t>(lambda x : </a:t>
            </a:r>
            <a:r>
              <a:rPr lang="en-US" sz="1500" dirty="0" err="1"/>
              <a:t>x.split</a:t>
            </a:r>
            <a:r>
              <a:rPr lang="en-US" sz="1500" dirty="0"/>
              <a:t>(',')[4] = '').count()</a:t>
            </a:r>
          </a:p>
          <a:p>
            <a:pPr marL="0" indent="0">
              <a:buNone/>
            </a:pPr>
            <a:r>
              <a:rPr lang="en-US" sz="1500" dirty="0"/>
              <a:t>  </a:t>
            </a:r>
            <a:r>
              <a:rPr lang="en-US" sz="1500" dirty="0" err="1"/>
              <a:t>prodPair</a:t>
            </a:r>
            <a:r>
              <a:rPr lang="en-US" sz="1500" dirty="0"/>
              <a:t> = </a:t>
            </a:r>
            <a:r>
              <a:rPr lang="en-US" sz="1500" dirty="0" err="1"/>
              <a:t>prod.map</a:t>
            </a:r>
            <a:r>
              <a:rPr lang="en-US" sz="1500" dirty="0"/>
              <a:t>(lambda x : (float(</a:t>
            </a:r>
            <a:r>
              <a:rPr lang="en-US" sz="1500" dirty="0" err="1"/>
              <a:t>x.split</a:t>
            </a:r>
            <a:r>
              <a:rPr lang="en-US" sz="1500" dirty="0"/>
              <a:t>(',')[4]),x))</a:t>
            </a:r>
          </a:p>
          <a:p>
            <a:pPr marL="0" indent="0">
              <a:buNone/>
            </a:pPr>
            <a:r>
              <a:rPr lang="en-US" sz="1500" dirty="0"/>
              <a:t>  top5Products = </a:t>
            </a:r>
            <a:r>
              <a:rPr lang="en-US" sz="1500" dirty="0" err="1"/>
              <a:t>prodPair.</a:t>
            </a:r>
            <a:r>
              <a:rPr lang="en-US" sz="1500" dirty="0" err="1">
                <a:solidFill>
                  <a:srgbClr val="FF0000"/>
                </a:solidFill>
              </a:rPr>
              <a:t>sortByKey</a:t>
            </a:r>
            <a:r>
              <a:rPr lang="en-US" sz="1500" dirty="0"/>
              <a:t>(False).</a:t>
            </a:r>
            <a:r>
              <a:rPr lang="en-US" sz="1500" dirty="0">
                <a:solidFill>
                  <a:srgbClr val="FF0000"/>
                </a:solidFill>
              </a:rPr>
              <a:t>take</a:t>
            </a:r>
            <a:r>
              <a:rPr lang="en-US" sz="1500" dirty="0"/>
              <a:t>(5)</a:t>
            </a:r>
            <a:endParaRPr lang="en-US" sz="2000" dirty="0"/>
          </a:p>
          <a:p>
            <a:pPr marL="0" indent="0">
              <a:buNone/>
            </a:pPr>
            <a:endParaRPr lang="en-US" sz="2000" b="1" dirty="0"/>
          </a:p>
          <a:p>
            <a:pPr marL="0" indent="0">
              <a:buNone/>
            </a:pPr>
            <a:r>
              <a:rPr lang="en-US" sz="1500" b="1" dirty="0"/>
              <a:t>Using </a:t>
            </a:r>
            <a:r>
              <a:rPr lang="en-US" sz="1500" b="1" dirty="0" err="1"/>
              <a:t>takeOrdered</a:t>
            </a:r>
            <a:r>
              <a:rPr lang="en-US" sz="1500" b="1" dirty="0"/>
              <a:t> or top:</a:t>
            </a:r>
          </a:p>
          <a:p>
            <a:pPr marL="0" indent="0">
              <a:buNone/>
            </a:pPr>
            <a:r>
              <a:rPr lang="en-US" sz="1500" b="1" dirty="0" err="1"/>
              <a:t>takeOrdered</a:t>
            </a:r>
            <a:r>
              <a:rPr lang="en-US" sz="1500" b="1" dirty="0"/>
              <a:t>(</a:t>
            </a:r>
            <a:r>
              <a:rPr lang="en-US" sz="1500" b="1" dirty="0" err="1"/>
              <a:t>num</a:t>
            </a:r>
            <a:r>
              <a:rPr lang="en-US" sz="1500" b="1" dirty="0"/>
              <a:t>, key=None)</a:t>
            </a:r>
          </a:p>
          <a:p>
            <a:pPr marL="0" indent="0">
              <a:buNone/>
            </a:pPr>
            <a:r>
              <a:rPr lang="en-US" sz="1500" b="1" dirty="0"/>
              <a:t>    </a:t>
            </a:r>
            <a:r>
              <a:rPr lang="en-US" sz="1500" dirty="0"/>
              <a:t>Get the N elements from an RDD ordered in ascending order or as specified by the optional key function.</a:t>
            </a:r>
          </a:p>
          <a:p>
            <a:pPr marL="0" indent="0">
              <a:spcBef>
                <a:spcPts val="600"/>
              </a:spcBef>
              <a:buNone/>
            </a:pPr>
            <a:r>
              <a:rPr lang="en-US" sz="1500" dirty="0"/>
              <a:t>    Ex-</a:t>
            </a:r>
          </a:p>
          <a:p>
            <a:pPr marL="0" indent="0">
              <a:spcBef>
                <a:spcPts val="600"/>
              </a:spcBef>
              <a:buNone/>
            </a:pPr>
            <a:r>
              <a:rPr lang="en-US" sz="1500" dirty="0"/>
              <a:t>       </a:t>
            </a:r>
            <a:r>
              <a:rPr lang="en-US" sz="1500" dirty="0" err="1"/>
              <a:t>sc.parallelize</a:t>
            </a:r>
            <a:r>
              <a:rPr lang="en-US" sz="1500" dirty="0"/>
              <a:t>([10, 1, 2, 9, 3, 4, 5, 6, 7]).</a:t>
            </a:r>
            <a:r>
              <a:rPr lang="en-US" sz="1500" dirty="0" err="1"/>
              <a:t>takeOrdered</a:t>
            </a:r>
            <a:r>
              <a:rPr lang="en-US" sz="1500" dirty="0"/>
              <a:t>(6)</a:t>
            </a:r>
          </a:p>
          <a:p>
            <a:pPr marL="0" indent="0">
              <a:spcBef>
                <a:spcPts val="600"/>
              </a:spcBef>
              <a:buNone/>
            </a:pPr>
            <a:r>
              <a:rPr lang="en-US" sz="1500" dirty="0"/>
              <a:t>     Ex-</a:t>
            </a:r>
          </a:p>
          <a:p>
            <a:pPr marL="0" indent="0">
              <a:spcBef>
                <a:spcPts val="600"/>
              </a:spcBef>
              <a:buNone/>
            </a:pPr>
            <a:r>
              <a:rPr lang="en-US" sz="1500" dirty="0"/>
              <a:t>       </a:t>
            </a:r>
            <a:r>
              <a:rPr lang="en-US" sz="1500" dirty="0" err="1"/>
              <a:t>sc.parallelize</a:t>
            </a:r>
            <a:r>
              <a:rPr lang="en-US" sz="1500" dirty="0"/>
              <a:t>([10, 1, 2, 9, 3, 4, 5, 6, 7]).</a:t>
            </a:r>
            <a:r>
              <a:rPr lang="en-US" sz="1500" dirty="0" err="1"/>
              <a:t>takeOrdered</a:t>
            </a:r>
            <a:r>
              <a:rPr lang="en-US" sz="1500" dirty="0"/>
              <a:t>(6,key=lambda x : -x)</a:t>
            </a:r>
          </a:p>
          <a:p>
            <a:pPr marL="0" indent="0">
              <a:spcBef>
                <a:spcPts val="600"/>
              </a:spcBef>
              <a:buNone/>
            </a:pPr>
            <a:r>
              <a:rPr lang="en-US" sz="1500" dirty="0"/>
              <a:t>     Ex-</a:t>
            </a:r>
          </a:p>
          <a:p>
            <a:pPr marL="0" indent="0">
              <a:spcBef>
                <a:spcPts val="600"/>
              </a:spcBef>
              <a:buNone/>
            </a:pPr>
            <a:r>
              <a:rPr lang="en-US" sz="1500" dirty="0"/>
              <a:t>      top5Products1 = </a:t>
            </a:r>
            <a:r>
              <a:rPr lang="en-US" sz="1500" dirty="0" err="1"/>
              <a:t>prod.takeOrdered</a:t>
            </a:r>
            <a:r>
              <a:rPr lang="en-US" sz="1500" dirty="0"/>
              <a:t>(5,lambda k: -float(</a:t>
            </a:r>
            <a:r>
              <a:rPr lang="en-US" sz="1500" dirty="0" err="1"/>
              <a:t>k.split</a:t>
            </a:r>
            <a:r>
              <a:rPr lang="en-US" sz="1500" dirty="0"/>
              <a:t>(',')[4])</a:t>
            </a:r>
          </a:p>
          <a:p>
            <a:pPr marL="0" indent="0">
              <a:buNone/>
            </a:pPr>
            <a:endParaRPr lang="en-US" sz="2000" dirty="0"/>
          </a:p>
          <a:p>
            <a:pPr marL="457200" lvl="1" indent="0">
              <a:buNone/>
            </a:pPr>
            <a:endParaRPr lang="en-US" sz="2000" dirty="0"/>
          </a:p>
          <a:p>
            <a:pPr marL="457200" lvl="1" indent="0">
              <a:buNone/>
            </a:pPr>
            <a:endParaRPr lang="en-US" sz="2000" dirty="0"/>
          </a:p>
        </p:txBody>
      </p:sp>
      <p:graphicFrame>
        <p:nvGraphicFramePr>
          <p:cNvPr id="2" name="Table 1"/>
          <p:cNvGraphicFramePr>
            <a:graphicFrameLocks noGrp="1"/>
          </p:cNvGraphicFramePr>
          <p:nvPr/>
        </p:nvGraphicFramePr>
        <p:xfrm>
          <a:off x="8830962" y="354226"/>
          <a:ext cx="2762422" cy="2104310"/>
        </p:xfrm>
        <a:graphic>
          <a:graphicData uri="http://schemas.openxmlformats.org/drawingml/2006/table">
            <a:tbl>
              <a:tblPr firstRow="1" bandRow="1">
                <a:tableStyleId>{5C22544A-7EE6-4342-B048-85BDC9FD1C3A}</a:tableStyleId>
              </a:tblPr>
              <a:tblGrid>
                <a:gridCol w="1381211">
                  <a:extLst>
                    <a:ext uri="{9D8B030D-6E8A-4147-A177-3AD203B41FA5}">
                      <a16:colId xmlns:a16="http://schemas.microsoft.com/office/drawing/2014/main" val="20000"/>
                    </a:ext>
                  </a:extLst>
                </a:gridCol>
                <a:gridCol w="1381211">
                  <a:extLst>
                    <a:ext uri="{9D8B030D-6E8A-4147-A177-3AD203B41FA5}">
                      <a16:colId xmlns:a16="http://schemas.microsoft.com/office/drawing/2014/main" val="20001"/>
                    </a:ext>
                  </a:extLst>
                </a:gridCol>
              </a:tblGrid>
              <a:tr h="420862">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420862">
                <a:tc>
                  <a:txBody>
                    <a:bodyPr/>
                    <a:lstStyle/>
                    <a:p>
                      <a:endParaRPr lang="en-US" dirty="0"/>
                    </a:p>
                  </a:txBody>
                  <a:tcPr/>
                </a:tc>
                <a:tc>
                  <a:txBody>
                    <a:bodyPr/>
                    <a:lstStyle/>
                    <a:p>
                      <a:endParaRPr lang="en-US"/>
                    </a:p>
                  </a:txBody>
                  <a:tcPr/>
                </a:tc>
                <a:extLst>
                  <a:ext uri="{0D108BD9-81ED-4DB2-BD59-A6C34878D82A}">
                    <a16:rowId xmlns:a16="http://schemas.microsoft.com/office/drawing/2014/main" val="10001"/>
                  </a:ext>
                </a:extLst>
              </a:tr>
              <a:tr h="420862">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420862">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420862">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rot="5400000">
            <a:off x="7807495" y="1071102"/>
            <a:ext cx="1588897" cy="369332"/>
          </a:xfrm>
          <a:prstGeom prst="rect">
            <a:avLst/>
          </a:prstGeom>
          <a:noFill/>
        </p:spPr>
        <p:txBody>
          <a:bodyPr wrap="none" rtlCol="0">
            <a:spAutoFit/>
          </a:bodyPr>
          <a:lstStyle/>
          <a:p>
            <a:r>
              <a:rPr lang="en-US" dirty="0"/>
              <a:t>Global Ranking</a:t>
            </a:r>
          </a:p>
        </p:txBody>
      </p:sp>
      <p:cxnSp>
        <p:nvCxnSpPr>
          <p:cNvPr id="7" name="Straight Arrow Connector 6"/>
          <p:cNvCxnSpPr/>
          <p:nvPr/>
        </p:nvCxnSpPr>
        <p:spPr>
          <a:xfrm>
            <a:off x="8734019" y="461319"/>
            <a:ext cx="8238" cy="1659466"/>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7127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72291"/>
            <a:ext cx="11155879" cy="7148558"/>
          </a:xfrm>
        </p:spPr>
        <p:txBody>
          <a:bodyPr>
            <a:noAutofit/>
          </a:bodyPr>
          <a:lstStyle/>
          <a:p>
            <a:pPr marL="0" indent="0">
              <a:buNone/>
            </a:pPr>
            <a:r>
              <a:rPr lang="en-US" sz="1500" b="1" dirty="0"/>
              <a:t>Ranking Per Group: </a:t>
            </a:r>
          </a:p>
          <a:p>
            <a:pPr marL="457200" lvl="1" indent="0">
              <a:buNone/>
            </a:pPr>
            <a:endParaRPr lang="en-US" sz="1500" b="1" dirty="0"/>
          </a:p>
          <a:p>
            <a:pPr marL="0" indent="0">
              <a:buNone/>
            </a:pPr>
            <a:r>
              <a:rPr lang="en-US" sz="1500" b="1" dirty="0"/>
              <a:t>Ex – </a:t>
            </a:r>
          </a:p>
          <a:p>
            <a:pPr marL="0" indent="0">
              <a:buNone/>
            </a:pPr>
            <a:r>
              <a:rPr lang="en-US" sz="1500" b="1" dirty="0"/>
              <a:t>Top 2 Products with highest Prices per Category.</a:t>
            </a:r>
          </a:p>
          <a:p>
            <a:pPr marL="0" indent="0">
              <a:buNone/>
            </a:pPr>
            <a:r>
              <a:rPr lang="en-US" sz="1500" dirty="0"/>
              <a:t>prod = </a:t>
            </a:r>
            <a:r>
              <a:rPr lang="en-US" sz="1500" dirty="0" err="1"/>
              <a:t>sc.textFile</a:t>
            </a:r>
            <a:r>
              <a:rPr lang="en-US" sz="1500" dirty="0"/>
              <a:t>('practice/</a:t>
            </a:r>
            <a:r>
              <a:rPr lang="en-US" sz="1500" dirty="0" err="1"/>
              <a:t>retail_db</a:t>
            </a:r>
            <a:r>
              <a:rPr lang="en-US" sz="1500" dirty="0"/>
              <a:t>/products')</a:t>
            </a:r>
          </a:p>
          <a:p>
            <a:pPr marL="0" indent="0">
              <a:buNone/>
            </a:pPr>
            <a:r>
              <a:rPr lang="en-US" sz="1500" dirty="0" err="1"/>
              <a:t>prodF</a:t>
            </a:r>
            <a:r>
              <a:rPr lang="en-US" sz="1500" dirty="0"/>
              <a:t> = </a:t>
            </a:r>
            <a:r>
              <a:rPr lang="en-US" sz="1500" dirty="0" err="1"/>
              <a:t>prod.filter</a:t>
            </a:r>
            <a:r>
              <a:rPr lang="en-US" sz="1500" dirty="0"/>
              <a:t>(lambda x : (</a:t>
            </a:r>
            <a:r>
              <a:rPr lang="en-US" sz="1500" dirty="0" err="1"/>
              <a:t>int</a:t>
            </a:r>
            <a:r>
              <a:rPr lang="en-US" sz="1500" dirty="0"/>
              <a:t>(</a:t>
            </a:r>
            <a:r>
              <a:rPr lang="en-US" sz="1500" dirty="0" err="1"/>
              <a:t>x.split</a:t>
            </a:r>
            <a:r>
              <a:rPr lang="en-US" sz="1500" dirty="0"/>
              <a:t>(',')[1]) in [2,3,4]) and (</a:t>
            </a:r>
            <a:r>
              <a:rPr lang="en-US" sz="1500" dirty="0" err="1"/>
              <a:t>int</a:t>
            </a:r>
            <a:r>
              <a:rPr lang="en-US" sz="1500" dirty="0"/>
              <a:t>(</a:t>
            </a:r>
            <a:r>
              <a:rPr lang="en-US" sz="1500" dirty="0" err="1"/>
              <a:t>x.split</a:t>
            </a:r>
            <a:r>
              <a:rPr lang="en-US" sz="1500" dirty="0"/>
              <a:t>(',')[0]) in [1,2,3,4,5,25,26,27,28,29,49,50,51,52,53]))</a:t>
            </a:r>
          </a:p>
          <a:p>
            <a:pPr marL="0" indent="0">
              <a:buNone/>
            </a:pPr>
            <a:r>
              <a:rPr lang="en-US" sz="1500" dirty="0" err="1"/>
              <a:t>prodGroupBy</a:t>
            </a:r>
            <a:r>
              <a:rPr lang="en-US" sz="1500" dirty="0"/>
              <a:t> = </a:t>
            </a:r>
            <a:r>
              <a:rPr lang="en-US" sz="1500" dirty="0" err="1"/>
              <a:t>prodF.map</a:t>
            </a:r>
            <a:r>
              <a:rPr lang="en-US" sz="1500" dirty="0"/>
              <a:t>(lambda line : ( </a:t>
            </a:r>
            <a:r>
              <a:rPr lang="en-US" sz="1500" dirty="0" err="1"/>
              <a:t>int</a:t>
            </a:r>
            <a:r>
              <a:rPr lang="en-US" sz="1500" dirty="0"/>
              <a:t>(</a:t>
            </a:r>
            <a:r>
              <a:rPr lang="en-US" sz="1500" dirty="0" err="1"/>
              <a:t>line.split</a:t>
            </a:r>
            <a:r>
              <a:rPr lang="en-US" sz="1500" dirty="0"/>
              <a:t>(',')[1]), line)).groupByKey()</a:t>
            </a:r>
          </a:p>
          <a:p>
            <a:pPr marL="0" indent="0">
              <a:buNone/>
            </a:pPr>
            <a:r>
              <a:rPr lang="en-US" sz="1500" i="1" dirty="0"/>
              <a:t>first = </a:t>
            </a:r>
            <a:r>
              <a:rPr lang="en-US" sz="1500" i="1" dirty="0" err="1"/>
              <a:t>prodGroupBy.first</a:t>
            </a:r>
            <a:r>
              <a:rPr lang="en-US" sz="1500" i="1" dirty="0"/>
              <a:t>()</a:t>
            </a:r>
          </a:p>
          <a:p>
            <a:pPr marL="0" indent="0">
              <a:buNone/>
            </a:pPr>
            <a:r>
              <a:rPr lang="en-US" sz="1500" i="1" dirty="0"/>
              <a:t>sorted(first[1],key = lambda x : float(</a:t>
            </a:r>
            <a:r>
              <a:rPr lang="en-US" sz="1500" i="1" dirty="0" err="1"/>
              <a:t>x.split</a:t>
            </a:r>
            <a:r>
              <a:rPr lang="en-US" sz="1500" i="1" dirty="0"/>
              <a:t>(',')[4]),reverse=True)</a:t>
            </a:r>
          </a:p>
          <a:p>
            <a:pPr marL="0" indent="0">
              <a:buNone/>
            </a:pPr>
            <a:r>
              <a:rPr lang="en-US" sz="1500" dirty="0"/>
              <a:t>top2ProductsByPrice= </a:t>
            </a:r>
            <a:r>
              <a:rPr lang="en-US" sz="1500" dirty="0" err="1"/>
              <a:t>productsGroupBy.flatMap</a:t>
            </a:r>
            <a:r>
              <a:rPr lang="en-US" sz="1500" dirty="0"/>
              <a:t>(lambda x: sorted(x[1], key=lambda k:float(k.split(",")[4]), reverse=True)[:2])</a:t>
            </a:r>
          </a:p>
          <a:p>
            <a:pPr marL="457200" lvl="1" indent="0">
              <a:buNone/>
            </a:pPr>
            <a:endParaRPr lang="en-US" sz="1500" dirty="0"/>
          </a:p>
          <a:p>
            <a:pPr marL="457200" lvl="1" indent="0">
              <a:buNone/>
            </a:pPr>
            <a:endParaRPr lang="en-US" sz="1600" dirty="0"/>
          </a:p>
        </p:txBody>
      </p:sp>
      <p:sp>
        <p:nvSpPr>
          <p:cNvPr id="2" name="Rectangle 1"/>
          <p:cNvSpPr/>
          <p:nvPr/>
        </p:nvSpPr>
        <p:spPr>
          <a:xfrm>
            <a:off x="724930" y="2677046"/>
            <a:ext cx="5593492" cy="292388"/>
          </a:xfrm>
          <a:prstGeom prst="rect">
            <a:avLst/>
          </a:prstGeom>
        </p:spPr>
        <p:txBody>
          <a:bodyPr wrap="square">
            <a:spAutoFit/>
          </a:bodyPr>
          <a:lstStyle/>
          <a:p>
            <a:pPr lvl="1"/>
            <a:endParaRPr lang="en-US" sz="1300" dirty="0"/>
          </a:p>
        </p:txBody>
      </p:sp>
      <p:graphicFrame>
        <p:nvGraphicFramePr>
          <p:cNvPr id="4" name="Table 3"/>
          <p:cNvGraphicFramePr>
            <a:graphicFrameLocks noGrp="1"/>
          </p:cNvGraphicFramePr>
          <p:nvPr>
            <p:extLst>
              <p:ext uri="{D42A27DB-BD31-4B8C-83A1-F6EECF244321}">
                <p14:modId xmlns:p14="http://schemas.microsoft.com/office/powerpoint/2010/main" val="500096604"/>
              </p:ext>
            </p:extLst>
          </p:nvPr>
        </p:nvGraphicFramePr>
        <p:xfrm>
          <a:off x="5972433" y="3672124"/>
          <a:ext cx="2762422" cy="2946034"/>
        </p:xfrm>
        <a:graphic>
          <a:graphicData uri="http://schemas.openxmlformats.org/drawingml/2006/table">
            <a:tbl>
              <a:tblPr firstRow="1" bandRow="1">
                <a:tableStyleId>{5C22544A-7EE6-4342-B048-85BDC9FD1C3A}</a:tableStyleId>
              </a:tblPr>
              <a:tblGrid>
                <a:gridCol w="1381211">
                  <a:extLst>
                    <a:ext uri="{9D8B030D-6E8A-4147-A177-3AD203B41FA5}">
                      <a16:colId xmlns:a16="http://schemas.microsoft.com/office/drawing/2014/main" val="20000"/>
                    </a:ext>
                  </a:extLst>
                </a:gridCol>
                <a:gridCol w="1381211">
                  <a:extLst>
                    <a:ext uri="{9D8B030D-6E8A-4147-A177-3AD203B41FA5}">
                      <a16:colId xmlns:a16="http://schemas.microsoft.com/office/drawing/2014/main" val="20001"/>
                    </a:ext>
                  </a:extLst>
                </a:gridCol>
              </a:tblGrid>
              <a:tr h="420862">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420862">
                <a:tc>
                  <a:txBody>
                    <a:bodyPr/>
                    <a:lstStyle/>
                    <a:p>
                      <a:r>
                        <a:rPr lang="en-US" dirty="0"/>
                        <a:t>G1</a:t>
                      </a:r>
                    </a:p>
                  </a:txBody>
                  <a:tcPr/>
                </a:tc>
                <a:tc>
                  <a:txBody>
                    <a:bodyPr/>
                    <a:lstStyle/>
                    <a:p>
                      <a:endParaRPr lang="en-US"/>
                    </a:p>
                  </a:txBody>
                  <a:tcPr/>
                </a:tc>
                <a:extLst>
                  <a:ext uri="{0D108BD9-81ED-4DB2-BD59-A6C34878D82A}">
                    <a16:rowId xmlns:a16="http://schemas.microsoft.com/office/drawing/2014/main" val="10001"/>
                  </a:ext>
                </a:extLst>
              </a:tr>
              <a:tr h="420862">
                <a:tc>
                  <a:txBody>
                    <a:bodyPr/>
                    <a:lstStyle/>
                    <a:p>
                      <a:r>
                        <a:rPr lang="en-US" dirty="0"/>
                        <a:t>G1</a:t>
                      </a:r>
                    </a:p>
                  </a:txBody>
                  <a:tcPr/>
                </a:tc>
                <a:tc>
                  <a:txBody>
                    <a:bodyPr/>
                    <a:lstStyle/>
                    <a:p>
                      <a:endParaRPr lang="en-US"/>
                    </a:p>
                  </a:txBody>
                  <a:tcPr/>
                </a:tc>
                <a:extLst>
                  <a:ext uri="{0D108BD9-81ED-4DB2-BD59-A6C34878D82A}">
                    <a16:rowId xmlns:a16="http://schemas.microsoft.com/office/drawing/2014/main" val="10002"/>
                  </a:ext>
                </a:extLst>
              </a:tr>
              <a:tr h="420862">
                <a:tc>
                  <a:txBody>
                    <a:bodyPr/>
                    <a:lstStyle/>
                    <a:p>
                      <a:r>
                        <a:rPr lang="en-US" dirty="0"/>
                        <a:t>G1</a:t>
                      </a:r>
                    </a:p>
                  </a:txBody>
                  <a:tcPr/>
                </a:tc>
                <a:tc>
                  <a:txBody>
                    <a:bodyPr/>
                    <a:lstStyle/>
                    <a:p>
                      <a:endParaRPr lang="en-US"/>
                    </a:p>
                  </a:txBody>
                  <a:tcPr/>
                </a:tc>
                <a:extLst>
                  <a:ext uri="{0D108BD9-81ED-4DB2-BD59-A6C34878D82A}">
                    <a16:rowId xmlns:a16="http://schemas.microsoft.com/office/drawing/2014/main" val="10003"/>
                  </a:ext>
                </a:extLst>
              </a:tr>
              <a:tr h="420862">
                <a:tc>
                  <a:txBody>
                    <a:bodyPr/>
                    <a:lstStyle/>
                    <a:p>
                      <a:r>
                        <a:rPr lang="en-US" dirty="0"/>
                        <a:t>G2</a:t>
                      </a:r>
                    </a:p>
                  </a:txBody>
                  <a:tcPr/>
                </a:tc>
                <a:tc>
                  <a:txBody>
                    <a:bodyPr/>
                    <a:lstStyle/>
                    <a:p>
                      <a:endParaRPr lang="en-US" dirty="0"/>
                    </a:p>
                  </a:txBody>
                  <a:tcPr/>
                </a:tc>
                <a:extLst>
                  <a:ext uri="{0D108BD9-81ED-4DB2-BD59-A6C34878D82A}">
                    <a16:rowId xmlns:a16="http://schemas.microsoft.com/office/drawing/2014/main" val="10004"/>
                  </a:ext>
                </a:extLst>
              </a:tr>
              <a:tr h="420862">
                <a:tc>
                  <a:txBody>
                    <a:bodyPr/>
                    <a:lstStyle/>
                    <a:p>
                      <a:r>
                        <a:rPr lang="en-US" dirty="0"/>
                        <a:t>G2</a:t>
                      </a:r>
                    </a:p>
                  </a:txBody>
                  <a:tcPr/>
                </a:tc>
                <a:tc>
                  <a:txBody>
                    <a:bodyPr/>
                    <a:lstStyle/>
                    <a:p>
                      <a:endParaRPr lang="en-US" dirty="0"/>
                    </a:p>
                  </a:txBody>
                  <a:tcPr/>
                </a:tc>
                <a:extLst>
                  <a:ext uri="{0D108BD9-81ED-4DB2-BD59-A6C34878D82A}">
                    <a16:rowId xmlns:a16="http://schemas.microsoft.com/office/drawing/2014/main" val="10005"/>
                  </a:ext>
                </a:extLst>
              </a:tr>
              <a:tr h="420862">
                <a:tc>
                  <a:txBody>
                    <a:bodyPr/>
                    <a:lstStyle/>
                    <a:p>
                      <a:r>
                        <a:rPr lang="en-US" dirty="0"/>
                        <a:t>G2</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7" name="TextBox 6"/>
          <p:cNvSpPr txBox="1"/>
          <p:nvPr/>
        </p:nvSpPr>
        <p:spPr>
          <a:xfrm rot="5400000">
            <a:off x="4731912" y="4699608"/>
            <a:ext cx="1933222" cy="369332"/>
          </a:xfrm>
          <a:prstGeom prst="rect">
            <a:avLst/>
          </a:prstGeom>
          <a:noFill/>
        </p:spPr>
        <p:txBody>
          <a:bodyPr wrap="none" rtlCol="0">
            <a:spAutoFit/>
          </a:bodyPr>
          <a:lstStyle/>
          <a:p>
            <a:r>
              <a:rPr lang="en-US" dirty="0"/>
              <a:t>Ranking Per Group</a:t>
            </a:r>
          </a:p>
        </p:txBody>
      </p:sp>
      <p:cxnSp>
        <p:nvCxnSpPr>
          <p:cNvPr id="8" name="Straight Arrow Connector 7"/>
          <p:cNvCxnSpPr/>
          <p:nvPr/>
        </p:nvCxnSpPr>
        <p:spPr>
          <a:xfrm>
            <a:off x="5879070" y="3917663"/>
            <a:ext cx="4119" cy="123979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5517976" y="5157457"/>
            <a:ext cx="4119" cy="123979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233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Set Transformations</a:t>
            </a:r>
          </a:p>
        </p:txBody>
      </p:sp>
    </p:spTree>
    <p:extLst>
      <p:ext uri="{BB962C8B-B14F-4D97-AF65-F5344CB8AC3E}">
        <p14:creationId xmlns:p14="http://schemas.microsoft.com/office/powerpoint/2010/main" val="15212577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465" y="292221"/>
            <a:ext cx="12089578" cy="5979128"/>
          </a:xfrm>
        </p:spPr>
        <p:txBody>
          <a:bodyPr>
            <a:noAutofit/>
          </a:bodyPr>
          <a:lstStyle/>
          <a:p>
            <a:pPr marL="0" indent="0">
              <a:buNone/>
            </a:pPr>
            <a:r>
              <a:rPr lang="en-US" sz="1700" b="1" dirty="0"/>
              <a:t>union(other)</a:t>
            </a:r>
          </a:p>
          <a:p>
            <a:pPr lvl="1"/>
            <a:r>
              <a:rPr lang="en-US" sz="1700" dirty="0"/>
              <a:t>A union will get all the elements from both the data sets.</a:t>
            </a:r>
          </a:p>
          <a:p>
            <a:pPr lvl="1"/>
            <a:r>
              <a:rPr lang="en-US" sz="1700" dirty="0"/>
              <a:t>In the case of a union, it will not get distinct elements. Apply distinct, if you only want to get distinct elements after union operation.</a:t>
            </a:r>
          </a:p>
          <a:p>
            <a:pPr lvl="1"/>
            <a:r>
              <a:rPr lang="en-US" sz="1700" dirty="0"/>
              <a:t>When we use set operations such as union and intersect, data should have a similar structure (Same Columns and Types).</a:t>
            </a:r>
          </a:p>
          <a:p>
            <a:pPr marL="0" indent="0">
              <a:buNone/>
            </a:pPr>
            <a:r>
              <a:rPr lang="en-US" sz="1700" b="1" i="1" dirty="0">
                <a:solidFill>
                  <a:schemeClr val="accent6">
                    <a:lumMod val="50000"/>
                  </a:schemeClr>
                </a:solidFill>
              </a:rPr>
              <a:t>Ex – Number of customers placed order in July or Aug Month.</a:t>
            </a:r>
          </a:p>
          <a:p>
            <a:pPr marL="0" indent="0">
              <a:buNone/>
            </a:pPr>
            <a:r>
              <a:rPr lang="en-US" sz="1800" dirty="0" err="1"/>
              <a:t>ord</a:t>
            </a:r>
            <a:r>
              <a:rPr lang="en-US" sz="1800" dirty="0"/>
              <a:t> = </a:t>
            </a:r>
            <a:r>
              <a:rPr lang="en-US" sz="1800" dirty="0" err="1"/>
              <a:t>sc.textFile</a:t>
            </a:r>
            <a:r>
              <a:rPr lang="en-US" sz="1800" dirty="0"/>
              <a:t>('practice/</a:t>
            </a:r>
            <a:r>
              <a:rPr lang="en-US" sz="1800" dirty="0" err="1"/>
              <a:t>retail_db</a:t>
            </a:r>
            <a:r>
              <a:rPr lang="en-US" sz="1800" dirty="0"/>
              <a:t>/orders')</a:t>
            </a:r>
          </a:p>
          <a:p>
            <a:pPr marL="0" indent="0">
              <a:buNone/>
            </a:pPr>
            <a:endParaRPr lang="en-US" sz="1700" b="1" i="1" dirty="0">
              <a:solidFill>
                <a:schemeClr val="accent6">
                  <a:lumMod val="50000"/>
                </a:schemeClr>
              </a:solidFill>
            </a:endParaRPr>
          </a:p>
          <a:p>
            <a:pPr marL="0" indent="0">
              <a:buNone/>
            </a:pPr>
            <a:r>
              <a:rPr lang="en-US" sz="1700" dirty="0" err="1"/>
              <a:t>julyOrd</a:t>
            </a:r>
            <a:r>
              <a:rPr lang="en-US" sz="1700" dirty="0"/>
              <a:t> = </a:t>
            </a:r>
            <a:r>
              <a:rPr lang="en-US" sz="1700" dirty="0" err="1"/>
              <a:t>ord.filter</a:t>
            </a:r>
            <a:r>
              <a:rPr lang="en-US" sz="1700" dirty="0"/>
              <a:t>(lambda x : </a:t>
            </a:r>
            <a:r>
              <a:rPr lang="en-US" sz="1700" dirty="0" err="1"/>
              <a:t>str</a:t>
            </a:r>
            <a:r>
              <a:rPr lang="en-US" sz="1700" dirty="0"/>
              <a:t>(</a:t>
            </a:r>
            <a:r>
              <a:rPr lang="en-US" sz="1700" dirty="0" err="1"/>
              <a:t>x.split</a:t>
            </a:r>
            <a:r>
              <a:rPr lang="en-US" sz="1700" dirty="0"/>
              <a:t>(',')[1].split('-')[1]) == '07').map(lambda x : </a:t>
            </a:r>
            <a:r>
              <a:rPr lang="en-US" sz="1700" dirty="0" err="1"/>
              <a:t>x.split</a:t>
            </a:r>
            <a:r>
              <a:rPr lang="en-US" sz="1700" dirty="0"/>
              <a:t>(',')[2])</a:t>
            </a:r>
          </a:p>
          <a:p>
            <a:pPr marL="0" indent="0">
              <a:buNone/>
            </a:pPr>
            <a:r>
              <a:rPr lang="en-US" sz="1700" dirty="0" err="1"/>
              <a:t>augOrd</a:t>
            </a:r>
            <a:r>
              <a:rPr lang="en-US" sz="1700" dirty="0"/>
              <a:t> = </a:t>
            </a:r>
            <a:r>
              <a:rPr lang="en-US" sz="1700" dirty="0" err="1"/>
              <a:t>ord.filter</a:t>
            </a:r>
            <a:r>
              <a:rPr lang="en-US" sz="1700" dirty="0"/>
              <a:t>(lambda x : </a:t>
            </a:r>
            <a:r>
              <a:rPr lang="en-US" sz="1700" dirty="0" err="1"/>
              <a:t>str</a:t>
            </a:r>
            <a:r>
              <a:rPr lang="en-US" sz="1700" dirty="0"/>
              <a:t>(</a:t>
            </a:r>
            <a:r>
              <a:rPr lang="en-US" sz="1700" dirty="0" err="1"/>
              <a:t>x.split</a:t>
            </a:r>
            <a:r>
              <a:rPr lang="en-US" sz="1700" dirty="0"/>
              <a:t>(',')[1].split('-')[1]) == '08').map(lambda x : </a:t>
            </a:r>
            <a:r>
              <a:rPr lang="en-US" sz="1700" dirty="0" err="1"/>
              <a:t>x.split</a:t>
            </a:r>
            <a:r>
              <a:rPr lang="en-US" sz="1700" dirty="0"/>
              <a:t>(',')[2])</a:t>
            </a:r>
          </a:p>
          <a:p>
            <a:pPr marL="0" indent="0">
              <a:buNone/>
            </a:pPr>
            <a:r>
              <a:rPr lang="en-US" sz="1700" dirty="0" err="1"/>
              <a:t>julyAugOrders</a:t>
            </a:r>
            <a:r>
              <a:rPr lang="en-US" sz="1700" dirty="0"/>
              <a:t> = </a:t>
            </a:r>
            <a:r>
              <a:rPr lang="en-US" sz="1700" dirty="0" err="1"/>
              <a:t>julyOrd.union</a:t>
            </a:r>
            <a:r>
              <a:rPr lang="en-US" sz="1700" dirty="0"/>
              <a:t>(</a:t>
            </a:r>
            <a:r>
              <a:rPr lang="en-US" sz="1700" dirty="0" err="1"/>
              <a:t>augOrd</a:t>
            </a:r>
            <a:r>
              <a:rPr lang="en-US" sz="1700" dirty="0"/>
              <a:t>).distinct().count()</a:t>
            </a:r>
          </a:p>
          <a:p>
            <a:pPr marL="0" indent="0">
              <a:buNone/>
            </a:pPr>
            <a:endParaRPr lang="en-US" sz="1700" b="1" dirty="0"/>
          </a:p>
          <a:p>
            <a:pPr marL="457200" lvl="1" indent="0">
              <a:buNone/>
            </a:pPr>
            <a:endParaRPr lang="en-US" sz="1700" b="1" dirty="0"/>
          </a:p>
          <a:p>
            <a:pPr marL="457200" lvl="1" indent="0">
              <a:buNone/>
            </a:pPr>
            <a:endParaRPr lang="en-US" sz="2000" i="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spTree>
    <p:extLst>
      <p:ext uri="{BB962C8B-B14F-4D97-AF65-F5344CB8AC3E}">
        <p14:creationId xmlns:p14="http://schemas.microsoft.com/office/powerpoint/2010/main" val="157311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159500</TotalTime>
  <Words>43264</Words>
  <Application>Microsoft Office PowerPoint</Application>
  <PresentationFormat>Widescreen</PresentationFormat>
  <Paragraphs>6806</Paragraphs>
  <Slides>459</Slides>
  <Notes>80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459</vt:i4>
      </vt:variant>
    </vt:vector>
  </HeadingPairs>
  <TitlesOfParts>
    <vt:vector size="469" baseType="lpstr">
      <vt:lpstr>Arial</vt:lpstr>
      <vt:lpstr>Barlow</vt:lpstr>
      <vt:lpstr>Calibri</vt:lpstr>
      <vt:lpstr>Calibri Light</vt:lpstr>
      <vt:lpstr>charter</vt:lpstr>
      <vt:lpstr>Open Sans</vt:lpstr>
      <vt:lpstr>Roboto</vt:lpstr>
      <vt:lpstr>Wingdings</vt: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Initializing Spark</vt:lpstr>
      <vt:lpstr>Initializing Spark</vt:lpstr>
      <vt:lpstr>Introduction  To  Spark Session</vt:lpstr>
      <vt:lpstr>SparkSession : The Entry point Spark 2.0 Onwards</vt:lpstr>
      <vt:lpstr>Spark Session : The Entry point Spark 2.0 Onwards</vt:lpstr>
      <vt:lpstr>Spark Session : Spark Object &amp; spark-submit</vt:lpstr>
      <vt:lpstr>PowerPoint Presentation</vt:lpstr>
      <vt:lpstr>PowerPoint Presentation</vt:lpstr>
      <vt:lpstr>Spark Session : Create</vt:lpstr>
      <vt:lpstr>Spark Session : spark-submit</vt:lpstr>
      <vt:lpstr>Spark Session : spark-submit</vt:lpstr>
      <vt:lpstr>PowerPoint Presentation</vt:lpstr>
      <vt:lpstr>Spark Session : spark-submit</vt:lpstr>
      <vt:lpstr>Spark Session : spark-submit</vt:lpstr>
      <vt:lpstr>Spark Session : spark-submit</vt:lpstr>
      <vt:lpstr>Spark Session : spark-submit</vt:lpstr>
      <vt:lpstr>PowerPoint Presentation</vt:lpstr>
      <vt:lpstr>PowerPoint Presentation</vt:lpstr>
      <vt:lpstr>RDD – Resilient Distributed Datasets</vt:lpstr>
      <vt:lpstr>RDD Main Features </vt:lpstr>
      <vt:lpstr>RDD Main Features </vt:lpstr>
      <vt:lpstr>PowerPoint Presentation</vt:lpstr>
      <vt:lpstr>PowerPoint Presentation</vt:lpstr>
      <vt:lpstr>PowerPoint Presentation</vt:lpstr>
      <vt:lpstr>PowerPoint Presentation</vt:lpstr>
      <vt:lpstr>PowerPoint Presentation</vt:lpstr>
      <vt:lpstr>PowerPoint Presentation</vt:lpstr>
      <vt:lpstr>When to Use RDDs?</vt:lpstr>
      <vt:lpstr>PowerPoint Presentation</vt:lpstr>
      <vt:lpstr>RDD Properties</vt:lpstr>
      <vt:lpstr>Main Problems in RDD ?</vt:lpstr>
      <vt:lpstr>Main Problems in RDD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Shuffling and Combiner ?</vt:lpstr>
      <vt:lpstr>Shuffling with out Combiner</vt:lpstr>
      <vt:lpstr>PowerPoint Presentation</vt:lpstr>
      <vt:lpstr>Shuffling with Combiner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RDD : Save as a Text File</vt:lpstr>
      <vt:lpstr>RDD : Save into a SequenceFile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Terms used in Spark Execution Framework:</vt:lpstr>
      <vt:lpstr>PowerPoint Presentation</vt:lpstr>
      <vt:lpstr>PowerPoint Presentation</vt:lpstr>
      <vt:lpstr>Narrow and Wide Transformations</vt:lpstr>
      <vt:lpstr>PowerPoint Presentation</vt:lpstr>
      <vt:lpstr>PowerPoint Presentation</vt:lpstr>
      <vt:lpstr>DAG Graph</vt:lpstr>
      <vt:lpstr>DAG</vt:lpstr>
      <vt:lpstr>DAG Scheduler</vt:lpstr>
      <vt:lpstr>Steps to build a DAG </vt:lpstr>
      <vt:lpstr>RDD Lineage</vt:lpstr>
      <vt:lpstr>PowerPoint Presentation</vt:lpstr>
      <vt:lpstr>PowerPoint Presentation</vt:lpstr>
      <vt:lpstr>PowerPoint Presentation</vt:lpstr>
      <vt:lpstr>PowerPoint Presentation</vt:lpstr>
      <vt:lpstr>PowerPoint Presentation</vt:lpstr>
      <vt:lpstr>How to find the Resource Manager URL</vt:lpstr>
      <vt:lpstr>PowerPoint Presentation</vt:lpstr>
      <vt:lpstr>PowerPoint Presentation</vt:lpstr>
      <vt:lpstr>PowerPoint Presentation</vt:lpstr>
      <vt:lpstr>PowerPoint Presentation</vt:lpstr>
      <vt:lpstr>PowerPoint Presentation</vt:lpstr>
      <vt:lpstr>PowerPoint Presentation</vt:lpstr>
      <vt:lpstr>Shared Variables</vt:lpstr>
      <vt:lpstr>Broadcast Variables</vt:lpstr>
      <vt:lpstr>PowerPoint Presentation</vt:lpstr>
      <vt:lpstr>PowerPoint Presentation</vt:lpstr>
      <vt:lpstr>PowerPoint Presentation</vt:lpstr>
      <vt:lpstr>Accumulator Variables</vt:lpstr>
      <vt:lpstr>Accumulator Variables</vt:lpstr>
      <vt:lpstr>Accumulator Variables</vt:lpstr>
      <vt:lpstr>Accumulator Variables</vt:lpstr>
      <vt:lpstr>SparkSQL Architecture</vt:lpstr>
      <vt:lpstr>Spark SQL Architecture</vt:lpstr>
      <vt:lpstr>How Catalyst and Tungsten Works : An Overview</vt:lpstr>
      <vt:lpstr>Spark SQL Architecture</vt:lpstr>
      <vt:lpstr>Trees: Abstractions of Users Programs </vt:lpstr>
      <vt:lpstr>Query Plan</vt:lpstr>
      <vt:lpstr>Query Plan</vt:lpstr>
      <vt:lpstr>Logical Query Plan</vt:lpstr>
      <vt:lpstr>Physical Query Plan</vt:lpstr>
      <vt:lpstr>Transform</vt:lpstr>
      <vt:lpstr>Transform</vt:lpstr>
      <vt:lpstr>Transform</vt:lpstr>
      <vt:lpstr>Transform</vt:lpstr>
      <vt:lpstr>PowerPoint Presentation</vt:lpstr>
      <vt:lpstr> Volcano Iterator Model:  </vt:lpstr>
      <vt:lpstr> Volcano Iterator Model:  </vt:lpstr>
      <vt:lpstr>Whole-stage Code Generation – Spark 2.0 Tungsten Engine</vt:lpstr>
      <vt:lpstr>PowerPoint Presentation</vt:lpstr>
      <vt:lpstr>PowerPoint Presentation</vt:lpstr>
      <vt:lpstr>PowerPoint Presentation</vt:lpstr>
      <vt:lpstr>Understanding the Execution Plan</vt:lpstr>
      <vt:lpstr>PowerPoint Presentation</vt:lpstr>
      <vt:lpstr>PowerPoint Presentation</vt:lpstr>
      <vt:lpstr>PowerPoint Presentation</vt:lpstr>
      <vt:lpstr>Spark SQL Architecture</vt:lpstr>
      <vt:lpstr>DataFrame Fundamentals</vt:lpstr>
      <vt:lpstr>What is a DataFrame ?</vt:lpstr>
      <vt:lpstr>DataFrame Sources ?</vt:lpstr>
      <vt:lpstr>PowerPoint Presentation</vt:lpstr>
      <vt:lpstr>DataFrame Features ?</vt:lpstr>
      <vt:lpstr>PowerPoint Presentation</vt:lpstr>
      <vt:lpstr>DataFrame Features </vt:lpstr>
      <vt:lpstr>1. DataFrame is Distributed.</vt:lpstr>
      <vt:lpstr>PowerPoint Presentation</vt:lpstr>
      <vt:lpstr>DataFrame Features Contd …</vt:lpstr>
      <vt:lpstr>DataFrame Features Contd …</vt:lpstr>
      <vt:lpstr>PowerPoint Presentation</vt:lpstr>
      <vt:lpstr>DataFrame Features Contd …</vt:lpstr>
      <vt:lpstr>DataFrame Features Contd …</vt:lpstr>
      <vt:lpstr>PowerPoint Presentation</vt:lpstr>
      <vt:lpstr>DataFrame Features Contd …</vt:lpstr>
      <vt:lpstr>DataFrame Features Contd …</vt:lpstr>
      <vt:lpstr>Hands-On</vt:lpstr>
      <vt:lpstr>PowerPoint Presentation</vt:lpstr>
      <vt:lpstr>DataFrame Organization of Data</vt:lpstr>
      <vt:lpstr>DataFrame Organization of Data</vt:lpstr>
      <vt:lpstr>DataFrame Organization of Data</vt:lpstr>
      <vt:lpstr>Introduction  To  Spark Session</vt:lpstr>
      <vt:lpstr>SparkSession : The Entry point Spark 2.0 Onwards</vt:lpstr>
      <vt:lpstr>Spark Session : The Entry point Spark 2.0 Onwards</vt:lpstr>
      <vt:lpstr>Spark Session : Spark Object &amp; spark-submit</vt:lpstr>
      <vt:lpstr>Spark Session : Create</vt:lpstr>
      <vt:lpstr>Spark Session : spark-submit</vt:lpstr>
      <vt:lpstr>Spark Session : spark-submit</vt:lpstr>
      <vt:lpstr>Spark Session : spark-submit</vt:lpstr>
      <vt:lpstr>Spark Session : spark-submit</vt:lpstr>
      <vt:lpstr>Spark Session : spark-submit</vt:lpstr>
      <vt:lpstr>Spark Session : spark-submit</vt:lpstr>
      <vt:lpstr>Spark Session : Commonly Used Functions</vt:lpstr>
      <vt:lpstr>Spark Session : Commonly Used Functions</vt:lpstr>
      <vt:lpstr>PowerPoint Presentation</vt:lpstr>
      <vt:lpstr>Spark Session : version Method</vt:lpstr>
      <vt:lpstr>PowerPoint Presentation</vt:lpstr>
      <vt:lpstr>Spark Session : range() Method</vt:lpstr>
      <vt:lpstr>PowerPoint Presentation</vt:lpstr>
      <vt:lpstr>Spark Session : createDataFrame() Method</vt:lpstr>
      <vt:lpstr>Spark Session : createDataFrame() Method</vt:lpstr>
      <vt:lpstr>Performance: Pandas DataFrame Vs Spark DataFrame</vt:lpstr>
      <vt:lpstr>Spark Session : sql() Method</vt:lpstr>
      <vt:lpstr>Spark Session : table() Method</vt:lpstr>
      <vt:lpstr>Spark Session : conf() Method</vt:lpstr>
      <vt:lpstr>Spark Session : read() Method</vt:lpstr>
      <vt:lpstr>Spark Session : read – csv</vt:lpstr>
      <vt:lpstr>Spark Session : read – text</vt:lpstr>
      <vt:lpstr>Spark Session : read – orc/parquet</vt:lpstr>
      <vt:lpstr>Spark Session : read – json</vt:lpstr>
      <vt:lpstr>Spark Session : read – avro</vt:lpstr>
      <vt:lpstr>Spark Session : read() Method</vt:lpstr>
      <vt:lpstr>Spark Session : read() Method</vt:lpstr>
      <vt:lpstr>Spark Session : read() Method</vt:lpstr>
      <vt:lpstr>Spark Session : read() Method</vt:lpstr>
      <vt:lpstr>Spark Session : read() Method</vt:lpstr>
      <vt:lpstr>Spark Session : read() Method</vt:lpstr>
      <vt:lpstr>Spark Session : spark.udf</vt:lpstr>
      <vt:lpstr>PowerPoint Presentation</vt:lpstr>
      <vt:lpstr>PowerPoint Presentation</vt:lpstr>
      <vt:lpstr>PowerPoint Presentation</vt:lpstr>
      <vt:lpstr>Spark Session : newSession()</vt:lpstr>
      <vt:lpstr>PowerPoint Presentation</vt:lpstr>
      <vt:lpstr>Spark Session : stop()</vt:lpstr>
      <vt:lpstr>Spark Session : catalog()</vt:lpstr>
      <vt:lpstr>              Data Types</vt:lpstr>
      <vt:lpstr>Supported Data Types:</vt:lpstr>
      <vt:lpstr>Supported Data Types:</vt:lpstr>
      <vt:lpstr>Supported Data Types:</vt:lpstr>
      <vt:lpstr>Supported Data Types:</vt:lpstr>
      <vt:lpstr>Supported Data Types:</vt:lpstr>
      <vt:lpstr>Supported Data Types:</vt:lpstr>
      <vt:lpstr>Supported Data Types:</vt:lpstr>
      <vt:lpstr>           DataFrame Rows</vt:lpstr>
      <vt:lpstr>PowerPoint Presentation</vt:lpstr>
      <vt:lpstr>Row</vt:lpstr>
      <vt:lpstr>Row</vt:lpstr>
      <vt:lpstr>Row</vt:lpstr>
      <vt:lpstr>           DataFrame Columns</vt:lpstr>
      <vt:lpstr>PowerPoint Presentation</vt:lpstr>
      <vt:lpstr>PowerPoint Presentation</vt:lpstr>
      <vt:lpstr>PowerPoint Presentation</vt:lpstr>
      <vt:lpstr>PowerPoint Presentation</vt:lpstr>
      <vt:lpstr>          DataFrame Transformations and  Extractions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Columns Functions:</vt:lpstr>
      <vt:lpstr>New Columns Functions:</vt:lpstr>
      <vt:lpstr>New Columns Functions:</vt:lpstr>
      <vt:lpstr>PowerPoint Presentation</vt:lpstr>
      <vt:lpstr>Column Encryption Functions</vt:lpstr>
      <vt:lpstr>PowerPoint Presentation</vt:lpstr>
      <vt:lpstr>String Manipulation Functions</vt:lpstr>
      <vt:lpstr>String Manipulation Functions</vt:lpstr>
      <vt:lpstr>String Manipulation Functions</vt:lpstr>
      <vt:lpstr>String Manipulation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 Functions</vt:lpstr>
      <vt:lpstr>na Functions</vt:lpstr>
      <vt:lpstr>PowerPoint Presentation</vt:lpstr>
      <vt:lpstr>Mathematics Functions</vt:lpstr>
      <vt:lpstr>Mathematics Functions</vt:lpstr>
      <vt:lpstr>Statistics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Extraction : csv File</vt:lpstr>
      <vt:lpstr>Extraction : text file</vt:lpstr>
      <vt:lpstr>Extraction : parquet File</vt:lpstr>
      <vt:lpstr>Extraction : orc File</vt:lpstr>
      <vt:lpstr>Extraction : json File</vt:lpstr>
      <vt:lpstr>Extraction : avro File</vt:lpstr>
      <vt:lpstr>Extraction: hive Table</vt:lpstr>
      <vt:lpstr>DataFrame: hive Table</vt:lpstr>
      <vt:lpstr>Extraction : jdbc</vt:lpstr>
      <vt:lpstr>Extraction : jdbc</vt:lpstr>
      <vt:lpstr>Extraction : jdbc</vt:lpstr>
      <vt:lpstr>Extraction : jdbc</vt:lpstr>
      <vt:lpstr>          Performance &amp; Optimization</vt:lpstr>
      <vt:lpstr>PowerPoint Presentation</vt:lpstr>
      <vt:lpstr>Join Strategies</vt:lpstr>
      <vt:lpstr>Join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Driver Configurations</vt:lpstr>
      <vt:lpstr>PowerPoint Presentation</vt:lpstr>
      <vt:lpstr>PowerPoint Presentation</vt:lpstr>
      <vt:lpstr>PowerPoint Presentation</vt:lpstr>
      <vt:lpstr>Executors Configurations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Parallelism Configurations</vt:lpstr>
      <vt:lpstr>PowerPoint Presentation</vt:lpstr>
      <vt:lpstr>PowerPoint Presentation</vt:lpstr>
      <vt:lpstr>Memory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is a unified analytics engine for large-scale data processing.    Speed: Run workloads 100x faster. Apache Spark achieves high performance for both batch and streaming data, using a state-of-the-art DAG scheduler, a query optimizer, and a physical execution engine.   Ease of Use: Write applications quickly in Java, Scala, Python, R, and SQL.   Generality: Spark powers a stack of libraries including SQL and DataFrames,  for machine learning, GraphX, and Spark Streaming. You can combine these libraries seamlessly in the same application.    </dc:title>
  <dc:creator>Nanda, Kedar</dc:creator>
  <cp:lastModifiedBy>ponnamreddybabjee@outlook.com</cp:lastModifiedBy>
  <cp:revision>4038</cp:revision>
  <dcterms:created xsi:type="dcterms:W3CDTF">2020-05-31T01:46:29Z</dcterms:created>
  <dcterms:modified xsi:type="dcterms:W3CDTF">2026-02-17T11:13:11Z</dcterms:modified>
</cp:coreProperties>
</file>